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94" r:id="rId3"/>
    <p:sldId id="295" r:id="rId4"/>
    <p:sldId id="279" r:id="rId5"/>
    <p:sldId id="280" r:id="rId6"/>
    <p:sldId id="288" r:id="rId7"/>
    <p:sldId id="296" r:id="rId8"/>
    <p:sldId id="297" r:id="rId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ko\Documents\HikoDocument\&#35611;&#32681;&#38306;&#20418;\&#35611;&#32681;2012\&#12503;&#12525;&#12464;&#12521;&#12511;&#12531;&#12464;\&#12486;&#12473;&#12488;\Test1_8\&#12486;&#12473;&#12488;&#25104;&#32318;1_8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ko\Documents\HikoDocument\&#35611;&#32681;&#38306;&#20418;\&#35611;&#32681;2012\&#12503;&#12525;&#12464;&#12521;&#12511;&#12531;&#12464;\&#12486;&#12473;&#12488;\Test1_8\&#12486;&#12473;&#12488;&#25104;&#32318;1_8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ko\Documents\HikoDocument\&#35611;&#32681;&#38306;&#20418;\&#35611;&#32681;2012\&#12503;&#12525;&#12464;&#12521;&#12511;&#12531;&#12464;\&#35506;&#38988;&#25552;&#20986;&#29366;&#27841;\master\&#35506;&#38988;master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ko\Documents\HikoDocument\&#35611;&#32681;&#38306;&#20418;\&#35611;&#32681;2012\&#12503;&#12525;&#12464;&#12521;&#12511;&#12531;&#12464;\&#35506;&#38988;&#25552;&#20986;&#29366;&#27841;\master\&#35506;&#38988;master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第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2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回テスト成績　　平均点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=46.0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　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最高点＝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88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　　最低点＝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7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　　受験者数：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47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名</a:t>
            </a:r>
          </a:p>
        </c:rich>
      </c:tx>
      <c:layout>
        <c:manualLayout>
          <c:xMode val="edge"/>
          <c:yMode val="edge"/>
          <c:x val="0.19065884213923326"/>
          <c:y val="1.529821968251515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1227436823104696E-2"/>
          <c:y val="0.17284754189953139"/>
          <c:w val="0.89350180505415189"/>
          <c:h val="0.6827333194862406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成績分布等!$D$61:$D$68</c:f>
              <c:strCache>
                <c:ptCount val="8"/>
                <c:pt idx="0">
                  <c:v>0～19</c:v>
                </c:pt>
                <c:pt idx="1">
                  <c:v>20～29</c:v>
                </c:pt>
                <c:pt idx="2">
                  <c:v>30～39</c:v>
                </c:pt>
                <c:pt idx="3">
                  <c:v>40～49</c:v>
                </c:pt>
                <c:pt idx="4">
                  <c:v>50～59</c:v>
                </c:pt>
                <c:pt idx="5">
                  <c:v>60～69</c:v>
                </c:pt>
                <c:pt idx="6">
                  <c:v>70～79</c:v>
                </c:pt>
                <c:pt idx="7">
                  <c:v>80～89</c:v>
                </c:pt>
              </c:strCache>
            </c:strRef>
          </c:cat>
          <c:val>
            <c:numRef>
              <c:f>成績分布等!$E$61:$E$68</c:f>
              <c:numCache>
                <c:formatCode>General</c:formatCode>
                <c:ptCount val="8"/>
                <c:pt idx="0">
                  <c:v>4</c:v>
                </c:pt>
                <c:pt idx="1">
                  <c:v>12</c:v>
                </c:pt>
                <c:pt idx="2">
                  <c:v>4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2</c:v>
                </c:pt>
                <c:pt idx="7">
                  <c:v>6</c:v>
                </c:pt>
              </c:numCache>
            </c:numRef>
          </c:val>
        </c:ser>
        <c:axId val="139917568"/>
        <c:axId val="146624896"/>
      </c:barChart>
      <c:catAx>
        <c:axId val="1399175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得点分布</a:t>
                </a:r>
              </a:p>
            </c:rich>
          </c:tx>
          <c:layout>
            <c:manualLayout>
              <c:xMode val="edge"/>
              <c:yMode val="edge"/>
              <c:x val="0.46570403245048919"/>
              <c:y val="0.9168498937632811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6624896"/>
        <c:crosses val="autoZero"/>
        <c:auto val="1"/>
        <c:lblAlgn val="ctr"/>
        <c:lblOffset val="100"/>
        <c:tickLblSkip val="1"/>
        <c:tickMarkSkip val="1"/>
      </c:catAx>
      <c:valAx>
        <c:axId val="14662489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991756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総合成績得点分布　　平均点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=80.3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(1/8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現在）</a:t>
            </a:r>
          </a:p>
        </c:rich>
      </c:tx>
      <c:layout>
        <c:manualLayout>
          <c:xMode val="edge"/>
          <c:yMode val="edge"/>
          <c:x val="0.17058428939527018"/>
          <c:y val="3.1662223324446653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2126537785588769"/>
          <c:y val="0.10516992219719694"/>
          <c:w val="0.85413005272407871"/>
          <c:h val="0.7840132662027447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成績分布等!$D$86:$D$93</c:f>
              <c:strCache>
                <c:ptCount val="8"/>
                <c:pt idx="0">
                  <c:v>30～39</c:v>
                </c:pt>
                <c:pt idx="1">
                  <c:v>40～49</c:v>
                </c:pt>
                <c:pt idx="2">
                  <c:v>50～59</c:v>
                </c:pt>
                <c:pt idx="3">
                  <c:v>60～69</c:v>
                </c:pt>
                <c:pt idx="4">
                  <c:v>70～79</c:v>
                </c:pt>
                <c:pt idx="5">
                  <c:v>80～89</c:v>
                </c:pt>
                <c:pt idx="6">
                  <c:v>90～100</c:v>
                </c:pt>
                <c:pt idx="7">
                  <c:v>101～</c:v>
                </c:pt>
              </c:strCache>
            </c:strRef>
          </c:cat>
          <c:val>
            <c:numRef>
              <c:f>成績分布等!$E$86:$E$93</c:f>
              <c:numCache>
                <c:formatCode>General</c:formatCode>
                <c:ptCount val="8"/>
                <c:pt idx="0">
                  <c:v>2</c:v>
                </c:pt>
                <c:pt idx="1">
                  <c:v>5</c:v>
                </c:pt>
                <c:pt idx="2">
                  <c:v>8</c:v>
                </c:pt>
                <c:pt idx="3">
                  <c:v>2</c:v>
                </c:pt>
                <c:pt idx="4">
                  <c:v>4</c:v>
                </c:pt>
                <c:pt idx="5">
                  <c:v>7</c:v>
                </c:pt>
                <c:pt idx="6">
                  <c:v>7</c:v>
                </c:pt>
                <c:pt idx="7">
                  <c:v>12</c:v>
                </c:pt>
              </c:numCache>
            </c:numRef>
          </c:val>
        </c:ser>
        <c:axId val="146753408"/>
        <c:axId val="146754944"/>
      </c:barChart>
      <c:catAx>
        <c:axId val="14675340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6754944"/>
        <c:crosses val="autoZero"/>
        <c:auto val="1"/>
        <c:lblAlgn val="ctr"/>
        <c:lblOffset val="100"/>
        <c:tickLblSkip val="1"/>
        <c:tickMarkSkip val="1"/>
      </c:catAx>
      <c:valAx>
        <c:axId val="14675494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度数（人数）</a:t>
                </a:r>
              </a:p>
            </c:rich>
          </c:tx>
          <c:layout>
            <c:manualLayout>
              <c:xMode val="edge"/>
              <c:yMode val="edge"/>
              <c:x val="1.8041381645425663E-2"/>
              <c:y val="0.3983837654402042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6753408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基礎課題提出状況（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1/8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全体平均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70.8  →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【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7-4-2】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に対応</a:t>
            </a:r>
          </a:p>
        </c:rich>
      </c:tx>
      <c:layout>
        <c:manualLayout>
          <c:xMode val="edge"/>
          <c:yMode val="edge"/>
          <c:x val="0.21550114364248982"/>
          <c:y val="3.693181818181848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043490300362473"/>
          <c:y val="0.17589426338250011"/>
          <c:w val="0.84310096724082073"/>
          <c:h val="0.7047887244554527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補助員G!$D$36:$D$40</c:f>
              <c:strCache>
                <c:ptCount val="5"/>
                <c:pt idx="0">
                  <c:v>～5-10節</c:v>
                </c:pt>
                <c:pt idx="1">
                  <c:v>～6-9節</c:v>
                </c:pt>
                <c:pt idx="2">
                  <c:v>～6-12節</c:v>
                </c:pt>
                <c:pt idx="3">
                  <c:v>～7-4-1</c:v>
                </c:pt>
                <c:pt idx="4">
                  <c:v>7章終了</c:v>
                </c:pt>
              </c:strCache>
            </c:strRef>
          </c:cat>
          <c:val>
            <c:numRef>
              <c:f>補助員G!$E$36:$E$40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46</c:v>
                </c:pt>
              </c:numCache>
            </c:numRef>
          </c:val>
        </c:ser>
        <c:axId val="137679616"/>
        <c:axId val="137681152"/>
      </c:barChart>
      <c:catAx>
        <c:axId val="13767961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7681152"/>
        <c:crosses val="autoZero"/>
        <c:auto val="1"/>
        <c:lblAlgn val="ctr"/>
        <c:lblOffset val="100"/>
        <c:tickLblSkip val="1"/>
        <c:tickMarkSkip val="1"/>
      </c:catAx>
      <c:valAx>
        <c:axId val="13768115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1.5128345527745592E-2"/>
              <c:y val="0.5056823751609291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7679616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応用課題提出状況（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1/8</a:t>
            </a: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　  全体平均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=9.98</a:t>
            </a:r>
          </a:p>
        </c:rich>
      </c:tx>
      <c:layout>
        <c:manualLayout>
          <c:xMode val="edge"/>
          <c:yMode val="edge"/>
          <c:x val="0.1516183986371393"/>
          <c:y val="3.282828282828283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754684838160194"/>
          <c:y val="0.16161656017341425"/>
          <c:w val="0.85860306643952855"/>
          <c:h val="0.73232503828578877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補助員G!$D$76:$D$84</c:f>
              <c:strCache>
                <c:ptCount val="9"/>
                <c:pt idx="0">
                  <c:v>0</c:v>
                </c:pt>
                <c:pt idx="1">
                  <c:v>1～2</c:v>
                </c:pt>
                <c:pt idx="2">
                  <c:v>3～4</c:v>
                </c:pt>
                <c:pt idx="3">
                  <c:v>5～6</c:v>
                </c:pt>
                <c:pt idx="4">
                  <c:v>7～8</c:v>
                </c:pt>
                <c:pt idx="5">
                  <c:v>9～10</c:v>
                </c:pt>
                <c:pt idx="6">
                  <c:v>11～１2</c:v>
                </c:pt>
                <c:pt idx="7">
                  <c:v>13～20</c:v>
                </c:pt>
                <c:pt idx="8">
                  <c:v>21～34</c:v>
                </c:pt>
              </c:strCache>
            </c:strRef>
          </c:cat>
          <c:val>
            <c:numRef>
              <c:f>補助員G!$E$76:$E$84</c:f>
              <c:numCache>
                <c:formatCode>General</c:formatCode>
                <c:ptCount val="9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9</c:v>
                </c:pt>
                <c:pt idx="6">
                  <c:v>12</c:v>
                </c:pt>
                <c:pt idx="7">
                  <c:v>9</c:v>
                </c:pt>
                <c:pt idx="8">
                  <c:v>2</c:v>
                </c:pt>
              </c:numCache>
            </c:numRef>
          </c:val>
        </c:ser>
        <c:axId val="146875136"/>
        <c:axId val="146876672"/>
      </c:barChart>
      <c:catAx>
        <c:axId val="14687513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6876672"/>
        <c:crosses val="autoZero"/>
        <c:auto val="1"/>
        <c:lblAlgn val="ctr"/>
        <c:lblOffset val="100"/>
        <c:tickLblSkip val="1"/>
        <c:tickMarkSkip val="1"/>
      </c:catAx>
      <c:valAx>
        <c:axId val="14687667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1.5270956948688555E-2"/>
              <c:y val="0.4486066090695807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6875136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DD5D6-FD45-4B24-BAD7-28125D09FA0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B4ECB-343C-4CA4-B7E1-04F646EFC04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0E33A-8F60-4337-9773-A4A99E842B5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52291-C0C6-4148-8F71-BC713A3D94E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E28D8-1610-456F-BBCB-E9936DC637B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3C5CF-6C50-4959-B0DC-336142815D4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873FB-27B9-4FE6-91F0-B4780260870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CA83C-A736-4D0F-B7E5-CD858CB3C97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E280C-78DF-4FE7-9873-4E4B465C2D1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80EF1-CD76-4F3C-9A44-15F37072A90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D16DF-2C76-430B-8B3D-F2C480D80CF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3C0C5-60F3-4025-B5D8-3CE676CCC74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fld id="{82D2A070-D726-4535-9C4D-350336EE568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hiko\Documents\HikoDocument\&#35611;&#32681;&#38306;&#20418;\&#35611;&#32681;2010\&#12503;&#12525;&#12464;&#12521;&#12511;&#12531;&#12464;\&#12473;&#12521;&#12452;&#12489;\Exec.ba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平成２５年１月２２日</a:t>
            </a:r>
          </a:p>
          <a:p>
            <a:pPr eaLnBrk="1" hangingPunct="1"/>
            <a:r>
              <a:rPr lang="ja-JP" altLang="en-US" smtClean="0"/>
              <a:t>森田　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3"/>
          <p:cNvGraphicFramePr>
            <a:graphicFrameLocks/>
          </p:cNvGraphicFramePr>
          <p:nvPr/>
        </p:nvGraphicFramePr>
        <p:xfrm>
          <a:off x="467544" y="1412776"/>
          <a:ext cx="756084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543800" cy="725487"/>
          </a:xfrm>
        </p:spPr>
        <p:txBody>
          <a:bodyPr/>
          <a:lstStyle/>
          <a:p>
            <a:pPr eaLnBrk="1" hangingPunct="1"/>
            <a:r>
              <a:rPr lang="ja-JP" altLang="en-US" smtClean="0"/>
              <a:t>第２回テストの結果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08050"/>
            <a:ext cx="7715250" cy="557213"/>
          </a:xfrm>
        </p:spPr>
        <p:txBody>
          <a:bodyPr/>
          <a:lstStyle/>
          <a:p>
            <a:pPr eaLnBrk="1" hangingPunct="1"/>
            <a:r>
              <a:rPr lang="ja-JP" altLang="en-US" sz="2600" smtClean="0"/>
              <a:t>平均点</a:t>
            </a:r>
            <a:r>
              <a:rPr lang="en-US" altLang="ja-JP" sz="2600" smtClean="0"/>
              <a:t>=46.0</a:t>
            </a:r>
            <a:r>
              <a:rPr lang="ja-JP" altLang="en-US" sz="2600" smtClean="0"/>
              <a:t>　 最高点＝</a:t>
            </a:r>
            <a:r>
              <a:rPr lang="en-US" altLang="ja-JP" sz="2600" smtClean="0"/>
              <a:t>88</a:t>
            </a:r>
            <a:r>
              <a:rPr lang="ja-JP" altLang="en-US" sz="2600" smtClean="0"/>
              <a:t>　　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5003800" y="2420938"/>
            <a:ext cx="2786063" cy="523875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/>
              <a:t>学習姿勢の差！</a:t>
            </a:r>
            <a:endParaRPr lang="en-US" altLang="ja-JP" sz="2800" b="1"/>
          </a:p>
        </p:txBody>
      </p:sp>
      <p:sp>
        <p:nvSpPr>
          <p:cNvPr id="8" name="円/楕円 7"/>
          <p:cNvSpPr/>
          <p:nvPr/>
        </p:nvSpPr>
        <p:spPr>
          <a:xfrm>
            <a:off x="1000125" y="2924175"/>
            <a:ext cx="3355975" cy="30051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テキスト ボックス 8"/>
          <p:cNvSpPr txBox="1">
            <a:spLocks noChangeArrowheads="1"/>
          </p:cNvSpPr>
          <p:nvPr/>
        </p:nvSpPr>
        <p:spPr bwMode="auto">
          <a:xfrm>
            <a:off x="684213" y="4076700"/>
            <a:ext cx="3432175" cy="830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応用課題：</a:t>
            </a:r>
            <a:r>
              <a:rPr lang="en-US" altLang="ja-JP" sz="2400"/>
              <a:t>7.7</a:t>
            </a:r>
            <a:r>
              <a:rPr lang="ja-JP" altLang="en-US" sz="2400"/>
              <a:t>題</a:t>
            </a:r>
            <a:endParaRPr lang="en-US" altLang="ja-JP" sz="2400"/>
          </a:p>
          <a:p>
            <a:r>
              <a:rPr lang="ja-JP" altLang="en-US" sz="2400"/>
              <a:t>理解度</a:t>
            </a:r>
            <a:r>
              <a:rPr lang="en-US" altLang="ja-JP" sz="2400"/>
              <a:t>T</a:t>
            </a:r>
            <a:r>
              <a:rPr lang="ja-JP" altLang="en-US" sz="2400"/>
              <a:t>実施率：</a:t>
            </a:r>
            <a:r>
              <a:rPr lang="en-US" altLang="ja-JP" sz="2400"/>
              <a:t>48.2%</a:t>
            </a:r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4932363" y="4365625"/>
            <a:ext cx="3240087" cy="830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応用課題：</a:t>
            </a:r>
            <a:r>
              <a:rPr lang="en-US" altLang="ja-JP" sz="2400"/>
              <a:t>13.1</a:t>
            </a:r>
            <a:r>
              <a:rPr lang="ja-JP" altLang="en-US" sz="2400"/>
              <a:t>題</a:t>
            </a:r>
            <a:endParaRPr lang="en-US" altLang="ja-JP" sz="2400"/>
          </a:p>
          <a:p>
            <a:r>
              <a:rPr lang="ja-JP" altLang="en-US" sz="2400"/>
              <a:t>理解度</a:t>
            </a:r>
            <a:r>
              <a:rPr lang="en-US" altLang="ja-JP" sz="2400"/>
              <a:t>T</a:t>
            </a:r>
            <a:r>
              <a:rPr lang="ja-JP" altLang="en-US" sz="2400"/>
              <a:t>実施率：</a:t>
            </a:r>
            <a:r>
              <a:rPr lang="en-US" altLang="ja-JP" sz="2400"/>
              <a:t>65.0%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4427538" y="2997200"/>
            <a:ext cx="3959225" cy="30019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8"/>
          <p:cNvGraphicFramePr>
            <a:graphicFrameLocks/>
          </p:cNvGraphicFramePr>
          <p:nvPr/>
        </p:nvGraphicFramePr>
        <p:xfrm>
          <a:off x="539552" y="1556792"/>
          <a:ext cx="756084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543800" cy="725487"/>
          </a:xfrm>
        </p:spPr>
        <p:txBody>
          <a:bodyPr/>
          <a:lstStyle/>
          <a:p>
            <a:pPr eaLnBrk="1" hangingPunct="1"/>
            <a:r>
              <a:rPr lang="ja-JP" altLang="en-US" smtClean="0"/>
              <a:t>総合成績分布（</a:t>
            </a:r>
            <a:r>
              <a:rPr lang="en-US" altLang="ja-JP" smtClean="0"/>
              <a:t>1/8</a:t>
            </a:r>
            <a:r>
              <a:rPr lang="ja-JP" altLang="en-US" smtClean="0"/>
              <a:t>時点）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981075"/>
            <a:ext cx="6913562" cy="433388"/>
          </a:xfrm>
          <a:solidFill>
            <a:srgbClr val="FFFF99"/>
          </a:solidFill>
          <a:ln>
            <a:solidFill>
              <a:srgbClr val="FF00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200" smtClean="0"/>
              <a:t>総合成績＝ テスト平均点＋応用課題－未提出基礎課題　　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5795963" y="1989138"/>
            <a:ext cx="2519362" cy="461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/>
              <a:t>80</a:t>
            </a:r>
            <a:r>
              <a:rPr lang="ja-JP" altLang="en-US" sz="2400"/>
              <a:t>点以上：</a:t>
            </a:r>
            <a:r>
              <a:rPr lang="en-US" altLang="ja-JP" sz="2400"/>
              <a:t>55.3%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1042988" y="3357563"/>
            <a:ext cx="2376487" cy="460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/>
              <a:t>50</a:t>
            </a:r>
            <a:r>
              <a:rPr lang="ja-JP" altLang="en-US" sz="2400"/>
              <a:t>点未満：</a:t>
            </a:r>
            <a:r>
              <a:rPr lang="en-US" altLang="ja-JP" sz="2400"/>
              <a:t>7</a:t>
            </a:r>
            <a:r>
              <a:rPr lang="ja-JP" altLang="en-US" sz="2400"/>
              <a:t>名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755650" y="2781300"/>
            <a:ext cx="338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>
                <a:solidFill>
                  <a:srgbClr val="FF0000"/>
                </a:solidFill>
              </a:rPr>
              <a:t>課題提出で挽回を！</a:t>
            </a:r>
          </a:p>
        </p:txBody>
      </p:sp>
      <p:sp>
        <p:nvSpPr>
          <p:cNvPr id="9" name="右中かっこ 8"/>
          <p:cNvSpPr/>
          <p:nvPr/>
        </p:nvSpPr>
        <p:spPr>
          <a:xfrm rot="16200000">
            <a:off x="1944688" y="3536950"/>
            <a:ext cx="503237" cy="1439863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 animBg="1"/>
      <p:bldP spid="62470" grpId="0" animBg="1"/>
      <p:bldP spid="62472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3"/>
          <p:cNvGraphicFramePr>
            <a:graphicFrameLocks/>
          </p:cNvGraphicFramePr>
          <p:nvPr/>
        </p:nvGraphicFramePr>
        <p:xfrm>
          <a:off x="323528" y="1196752"/>
          <a:ext cx="756084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786688" cy="890587"/>
          </a:xfrm>
        </p:spPr>
        <p:txBody>
          <a:bodyPr/>
          <a:lstStyle/>
          <a:p>
            <a:pPr eaLnBrk="1" hangingPunct="1"/>
            <a:r>
              <a:rPr lang="ja-JP" altLang="en-US" sz="3500" smtClean="0"/>
              <a:t>基礎課題提出状況（</a:t>
            </a:r>
            <a:r>
              <a:rPr lang="en-US" altLang="ja-JP" sz="3500" smtClean="0"/>
              <a:t>1/8</a:t>
            </a:r>
            <a:r>
              <a:rPr lang="ja-JP" altLang="en-US" sz="3500" smtClean="0"/>
              <a:t>終了時点）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2987675" y="2205038"/>
            <a:ext cx="5184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>
                <a:solidFill>
                  <a:srgbClr val="FF0000"/>
                </a:solidFill>
              </a:rPr>
              <a:t>全基礎課題を終了した人：</a:t>
            </a:r>
            <a:r>
              <a:rPr lang="en-US" altLang="ja-JP" sz="2800" b="1">
                <a:solidFill>
                  <a:srgbClr val="FF0000"/>
                </a:solidFill>
              </a:rPr>
              <a:t>97.9%</a:t>
            </a:r>
          </a:p>
        </p:txBody>
      </p:sp>
      <p:sp>
        <p:nvSpPr>
          <p:cNvPr id="5" name="右中かっこ 4"/>
          <p:cNvSpPr/>
          <p:nvPr/>
        </p:nvSpPr>
        <p:spPr>
          <a:xfrm rot="16200000">
            <a:off x="2810669" y="4326732"/>
            <a:ext cx="714375" cy="935037"/>
          </a:xfrm>
          <a:prstGeom prst="rightBrace">
            <a:avLst>
              <a:gd name="adj1" fmla="val 51582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2195513" y="3789363"/>
            <a:ext cx="2357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1">
                <a:solidFill>
                  <a:srgbClr val="0000FF"/>
                </a:solidFill>
              </a:rPr>
              <a:t>本日提出を！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7" grpId="0"/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5"/>
          <p:cNvGraphicFramePr>
            <a:graphicFrameLocks/>
          </p:cNvGraphicFramePr>
          <p:nvPr/>
        </p:nvGraphicFramePr>
        <p:xfrm>
          <a:off x="467544" y="1124744"/>
          <a:ext cx="741682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543800" cy="796925"/>
          </a:xfrm>
        </p:spPr>
        <p:txBody>
          <a:bodyPr/>
          <a:lstStyle/>
          <a:p>
            <a:pPr eaLnBrk="1" hangingPunct="1"/>
            <a:r>
              <a:rPr lang="ja-JP" altLang="en-US" sz="3500" smtClean="0"/>
              <a:t>応用課題提出状況（</a:t>
            </a:r>
            <a:r>
              <a:rPr lang="en-US" altLang="ja-JP" sz="3500" smtClean="0"/>
              <a:t>1/8</a:t>
            </a:r>
            <a:r>
              <a:rPr lang="ja-JP" altLang="en-US" sz="3500" smtClean="0"/>
              <a:t>終了時点）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5929313" y="1857375"/>
            <a:ext cx="201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>
                <a:solidFill>
                  <a:srgbClr val="FF0000"/>
                </a:solidFill>
              </a:rPr>
              <a:t>平均</a:t>
            </a:r>
            <a:r>
              <a:rPr lang="en-US" altLang="ja-JP" sz="2800" b="1">
                <a:solidFill>
                  <a:srgbClr val="FF0000"/>
                </a:solidFill>
              </a:rPr>
              <a:t>9.98</a:t>
            </a:r>
            <a:r>
              <a:rPr lang="ja-JP" altLang="en-US" sz="2800" b="1">
                <a:solidFill>
                  <a:srgbClr val="FF0000"/>
                </a:solidFill>
              </a:rPr>
              <a:t>題　　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428625" y="6000750"/>
            <a:ext cx="8135938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１．</a:t>
            </a:r>
            <a:r>
              <a:rPr lang="en-US" altLang="ja-JP" sz="2400"/>
              <a:t>34</a:t>
            </a:r>
            <a:r>
              <a:rPr lang="ja-JP" altLang="en-US" sz="2400"/>
              <a:t>題（</a:t>
            </a:r>
            <a:r>
              <a:rPr lang="en-US" altLang="ja-JP" sz="2400"/>
              <a:t>1</a:t>
            </a:r>
            <a:r>
              <a:rPr lang="ja-JP" altLang="en-US" sz="2400"/>
              <a:t>名）　２．</a:t>
            </a:r>
            <a:r>
              <a:rPr lang="en-US" altLang="ja-JP" sz="2400"/>
              <a:t>21</a:t>
            </a:r>
            <a:r>
              <a:rPr lang="ja-JP" altLang="en-US" sz="2400"/>
              <a:t>題</a:t>
            </a:r>
            <a:r>
              <a:rPr lang="en-US" altLang="ja-JP" sz="2400"/>
              <a:t>(1</a:t>
            </a:r>
            <a:r>
              <a:rPr lang="ja-JP" altLang="en-US" sz="2400"/>
              <a:t>名）　３．</a:t>
            </a:r>
            <a:r>
              <a:rPr lang="en-US" altLang="ja-JP" sz="2400"/>
              <a:t>17</a:t>
            </a:r>
            <a:r>
              <a:rPr lang="ja-JP" altLang="en-US" sz="2400"/>
              <a:t>題</a:t>
            </a:r>
            <a:r>
              <a:rPr lang="en-US" altLang="ja-JP" sz="2400"/>
              <a:t>(1</a:t>
            </a:r>
            <a:r>
              <a:rPr lang="ja-JP" altLang="en-US" sz="2400"/>
              <a:t>名） 　４．</a:t>
            </a:r>
            <a:r>
              <a:rPr lang="en-US" altLang="ja-JP" sz="2400"/>
              <a:t>16</a:t>
            </a:r>
            <a:r>
              <a:rPr lang="ja-JP" altLang="en-US" sz="2400"/>
              <a:t>題（</a:t>
            </a:r>
            <a:r>
              <a:rPr lang="en-US" altLang="ja-JP" sz="2400"/>
              <a:t>2</a:t>
            </a:r>
            <a:r>
              <a:rPr lang="ja-JP" altLang="en-US" sz="2400"/>
              <a:t>名）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" grpId="0"/>
      <p:bldP spid="399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課題チェックについて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課題のチェック漏れがないように注意して下さい。</a:t>
            </a:r>
          </a:p>
          <a:p>
            <a:pPr eaLnBrk="1" hangingPunct="1"/>
            <a:r>
              <a:rPr lang="ja-JP" altLang="en-US" smtClean="0"/>
              <a:t>課題チェックの〆切は本日の</a:t>
            </a:r>
            <a:r>
              <a:rPr lang="en-US" altLang="ja-JP" smtClean="0"/>
              <a:t>4</a:t>
            </a:r>
            <a:r>
              <a:rPr lang="ja-JP" altLang="en-US" smtClean="0"/>
              <a:t>講時の終了（</a:t>
            </a:r>
            <a:r>
              <a:rPr lang="en-US" altLang="ja-JP" smtClean="0"/>
              <a:t>16:20</a:t>
            </a:r>
            <a:r>
              <a:rPr lang="ja-JP" altLang="en-US" smtClean="0"/>
              <a:t>）までです。それ以降の課題は受理できません。十分注意して下さい。</a:t>
            </a:r>
          </a:p>
          <a:p>
            <a:pPr eaLnBrk="1" hangingPunct="1"/>
            <a:endParaRPr lang="ja-JP" altLang="en-US" smtClean="0"/>
          </a:p>
          <a:p>
            <a:pPr eaLnBrk="1" hangingPunct="1"/>
            <a:endParaRPr lang="en-US" altLang="ja-JP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14313"/>
            <a:ext cx="7543800" cy="1295400"/>
          </a:xfrm>
        </p:spPr>
        <p:txBody>
          <a:bodyPr/>
          <a:lstStyle/>
          <a:p>
            <a:pPr eaLnBrk="1" hangingPunct="1"/>
            <a:r>
              <a:rPr lang="ja-JP" altLang="en-US" smtClean="0"/>
              <a:t>「プログラミング」の履修を前提とする科目について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569325" cy="4464050"/>
          </a:xfrm>
          <a:ln>
            <a:solidFill>
              <a:srgbClr val="FF0000"/>
            </a:solidFill>
            <a:prstDash val="dashDot"/>
          </a:ln>
        </p:spPr>
        <p:txBody>
          <a:bodyPr/>
          <a:lstStyle/>
          <a:p>
            <a:pPr eaLnBrk="1" hangingPunct="1"/>
            <a:r>
              <a:rPr lang="ja-JP" altLang="en-US" smtClean="0"/>
              <a:t>２年次　　</a:t>
            </a:r>
            <a:r>
              <a:rPr lang="ja-JP" altLang="en-US" b="1" smtClean="0">
                <a:solidFill>
                  <a:srgbClr val="0000FF"/>
                </a:solidFill>
              </a:rPr>
              <a:t>データ構造とアルゴリズム論</a:t>
            </a:r>
          </a:p>
          <a:p>
            <a:pPr eaLnBrk="1" hangingPunct="1">
              <a:buFont typeface="Wingdings" pitchFamily="2" charset="2"/>
              <a:buNone/>
            </a:pPr>
            <a:r>
              <a:rPr lang="ja-JP" altLang="en-US" smtClean="0"/>
              <a:t>　「プログラミング」の単位取得者が対象（</a:t>
            </a:r>
            <a:r>
              <a:rPr lang="ja-JP" altLang="en-US" b="1" smtClean="0">
                <a:solidFill>
                  <a:srgbClr val="FF0000"/>
                </a:solidFill>
              </a:rPr>
              <a:t>積み上げ式科目</a:t>
            </a:r>
            <a:r>
              <a:rPr lang="ja-JP" altLang="en-US" smtClean="0"/>
              <a:t>）→情報技術系を志望する人は必須！</a:t>
            </a:r>
          </a:p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年次　　</a:t>
            </a:r>
            <a:r>
              <a:rPr lang="en-US" altLang="ja-JP" b="1" smtClean="0">
                <a:solidFill>
                  <a:srgbClr val="0000FF"/>
                </a:solidFill>
              </a:rPr>
              <a:t>CG</a:t>
            </a:r>
            <a:r>
              <a:rPr lang="ja-JP" altLang="en-US" b="1" smtClean="0">
                <a:solidFill>
                  <a:srgbClr val="0000FF"/>
                </a:solidFill>
              </a:rPr>
              <a:t>プログラミング論</a:t>
            </a:r>
          </a:p>
          <a:p>
            <a:pPr eaLnBrk="1" hangingPunct="1">
              <a:buFont typeface="Wingdings" pitchFamily="2" charset="2"/>
              <a:buNone/>
            </a:pPr>
            <a:r>
              <a:rPr lang="ja-JP" altLang="en-US" smtClean="0"/>
              <a:t>　「プログラミング」の単位取得者を想定　</a:t>
            </a:r>
          </a:p>
          <a:p>
            <a:pPr eaLnBrk="1" hangingPunct="1">
              <a:buFont typeface="Wingdings" pitchFamily="2" charset="2"/>
              <a:buNone/>
            </a:pPr>
            <a:r>
              <a:rPr lang="ja-JP" altLang="en-US" smtClean="0"/>
              <a:t>　「データ構造とアルゴリズム論」履修者が望ましい。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年次　</a:t>
            </a:r>
            <a:r>
              <a:rPr lang="ja-JP" altLang="en-US" sz="3200" b="1" smtClean="0">
                <a:solidFill>
                  <a:srgbClr val="0000FF"/>
                </a:solidFill>
              </a:rPr>
              <a:t>ネットワークプログラミング論</a:t>
            </a:r>
            <a:endParaRPr lang="en-US" altLang="ja-JP" sz="3200" b="1" smtClean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ja-JP" altLang="en-US" sz="3200" smtClean="0"/>
              <a:t>　</a:t>
            </a:r>
            <a:r>
              <a:rPr lang="en-US" altLang="ja-JP" sz="3200" smtClean="0"/>
              <a:t>Web</a:t>
            </a:r>
            <a:r>
              <a:rPr lang="ja-JP" altLang="en-US" sz="3200" smtClean="0"/>
              <a:t>アプリケーションの作成方法を学習</a:t>
            </a:r>
            <a:endParaRPr lang="en-US" altLang="ja-JP" smtClean="0"/>
          </a:p>
          <a:p>
            <a:pPr eaLnBrk="1" hangingPunct="1">
              <a:buFont typeface="Wingdings" pitchFamily="2" charset="2"/>
              <a:buNone/>
            </a:pPr>
            <a:endParaRPr lang="ja-JP" altLang="en-US" smtClean="0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323850" y="6092825"/>
            <a:ext cx="8604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その他・・・、システムソフトウェアデザイン論（</a:t>
            </a:r>
            <a:r>
              <a:rPr lang="en-US" altLang="ja-JP" sz="2800"/>
              <a:t>4</a:t>
            </a:r>
            <a:r>
              <a:rPr lang="ja-JP" altLang="en-US" sz="2800"/>
              <a:t>年）　など</a:t>
            </a:r>
          </a:p>
        </p:txBody>
      </p:sp>
      <p:sp>
        <p:nvSpPr>
          <p:cNvPr id="5" name="動作設定ボタン : ユーザー設定 4">
            <a:hlinkClick r:id="rId2" action="ppaction://program" highlightClick="1"/>
          </p:cNvPr>
          <p:cNvSpPr/>
          <p:nvPr/>
        </p:nvSpPr>
        <p:spPr>
          <a:xfrm>
            <a:off x="6156325" y="3213100"/>
            <a:ext cx="1285875" cy="428625"/>
          </a:xfrm>
          <a:prstGeom prst="actionButtonBlank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描画例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課題チェックについて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課題のチェック漏れがないように注意して下さい。</a:t>
            </a:r>
          </a:p>
          <a:p>
            <a:pPr eaLnBrk="1" hangingPunct="1"/>
            <a:r>
              <a:rPr lang="ja-JP" altLang="en-US" smtClean="0"/>
              <a:t>課題チェックの〆切は本日の</a:t>
            </a:r>
            <a:r>
              <a:rPr lang="en-US" altLang="ja-JP" smtClean="0"/>
              <a:t>4</a:t>
            </a:r>
            <a:r>
              <a:rPr lang="ja-JP" altLang="en-US" smtClean="0"/>
              <a:t>講時の終了（</a:t>
            </a:r>
            <a:r>
              <a:rPr lang="en-US" altLang="ja-JP" smtClean="0"/>
              <a:t>16:20</a:t>
            </a:r>
            <a:r>
              <a:rPr lang="ja-JP" altLang="en-US" smtClean="0"/>
              <a:t>）までです。それ以降の課題は受理できません。十分注意して下さい。</a:t>
            </a:r>
          </a:p>
          <a:p>
            <a:pPr eaLnBrk="1" hangingPunct="1"/>
            <a:endParaRPr lang="ja-JP" altLang="en-US" smtClean="0"/>
          </a:p>
          <a:p>
            <a:pPr eaLnBrk="1" hangingPunct="1"/>
            <a:endParaRPr lang="en-US" altLang="ja-JP" sz="320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95288" y="4149725"/>
            <a:ext cx="8353425" cy="2298700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/>
              <a:t>本日はどこまで課題をやるかは各自の自由です。　　　　　　　　　　　　　　　　　　　　　　　</a:t>
            </a:r>
            <a:endParaRPr lang="en-US" altLang="ja-JP" sz="3200"/>
          </a:p>
          <a:p>
            <a:pPr>
              <a:lnSpc>
                <a:spcPts val="3838"/>
              </a:lnSpc>
              <a:spcBef>
                <a:spcPct val="50000"/>
              </a:spcBef>
            </a:pPr>
            <a:r>
              <a:rPr lang="ja-JP" altLang="en-US" sz="3200"/>
              <a:t>できれば、余裕のある人は・・・                        課題をやっている友人に教えてあげて下さい。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4431</TotalTime>
  <Words>292</Words>
  <Application>Microsoft Office PowerPoint</Application>
  <PresentationFormat>画面に合わせる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Arial</vt:lpstr>
      <vt:lpstr>ＭＳ Ｐゴシック</vt:lpstr>
      <vt:lpstr>Wingdings</vt:lpstr>
      <vt:lpstr>Calibri</vt:lpstr>
      <vt:lpstr>Times New Roman</vt:lpstr>
      <vt:lpstr>Network</vt:lpstr>
      <vt:lpstr>プログラミング</vt:lpstr>
      <vt:lpstr>第２回テストの結果</vt:lpstr>
      <vt:lpstr>総合成績分布（1/8時点）</vt:lpstr>
      <vt:lpstr>基礎課題提出状況（1/8終了時点）</vt:lpstr>
      <vt:lpstr>応用課題提出状況（1/8終了時点）</vt:lpstr>
      <vt:lpstr>課題チェックについて</vt:lpstr>
      <vt:lpstr>「プログラミング」の履修を前提とする科目について</vt:lpstr>
      <vt:lpstr>課題チェックについて</vt:lpstr>
    </vt:vector>
  </TitlesOfParts>
  <Company>札幌学院大学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森田　彦</dc:creator>
  <cp:lastModifiedBy>hiko</cp:lastModifiedBy>
  <cp:revision>75</cp:revision>
  <dcterms:created xsi:type="dcterms:W3CDTF">2003-04-22T00:37:29Z</dcterms:created>
  <dcterms:modified xsi:type="dcterms:W3CDTF">2013-01-22T08:08:58Z</dcterms:modified>
</cp:coreProperties>
</file>