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302" r:id="rId3"/>
    <p:sldId id="303" r:id="rId4"/>
    <p:sldId id="279" r:id="rId5"/>
    <p:sldId id="291" r:id="rId6"/>
    <p:sldId id="300" r:id="rId7"/>
    <p:sldId id="296" r:id="rId8"/>
    <p:sldId id="304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2\&#12503;&#12525;&#12464;&#12521;&#12511;&#12531;&#12464;\&#35506;&#38988;&#25552;&#20986;&#29366;&#27841;\master\&#35506;&#38988;master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2\&#12503;&#12525;&#12464;&#12521;&#12511;&#12531;&#12464;\&#35506;&#38988;&#25552;&#20986;&#29366;&#27841;\master\&#35506;&#38988;master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12/18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70.3  →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7-4-1】</a:t>
            </a:r>
            <a:r>
              <a:rPr lang="ja-JP" altLang="en-US"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21550114364248993"/>
          <c:y val="3.6931818181818503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43490300362473"/>
          <c:y val="0.19346917506678382"/>
          <c:w val="0.84310096724082073"/>
          <c:h val="0.68721385849333583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補助員G!$D$36:$D$40</c:f>
              <c:strCache>
                <c:ptCount val="5"/>
                <c:pt idx="0">
                  <c:v>～5-10節</c:v>
                </c:pt>
                <c:pt idx="1">
                  <c:v>～6-9節</c:v>
                </c:pt>
                <c:pt idx="2">
                  <c:v>～6-12節</c:v>
                </c:pt>
                <c:pt idx="3">
                  <c:v>～7-4-1</c:v>
                </c:pt>
                <c:pt idx="4">
                  <c:v>7章終了</c:v>
                </c:pt>
              </c:strCache>
            </c:strRef>
          </c:cat>
          <c:val>
            <c:numRef>
              <c:f>補助員G!$E$36:$E$40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41</c:v>
                </c:pt>
              </c:numCache>
            </c:numRef>
          </c:val>
        </c:ser>
        <c:axId val="166209024"/>
        <c:axId val="166210560"/>
      </c:barChart>
      <c:catAx>
        <c:axId val="16620902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66210560"/>
        <c:crosses val="autoZero"/>
        <c:auto val="1"/>
        <c:lblAlgn val="ctr"/>
        <c:lblOffset val="100"/>
        <c:tickLblSkip val="1"/>
        <c:tickMarkSkip val="1"/>
      </c:catAx>
      <c:valAx>
        <c:axId val="16621056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3.0245746691871644E-2"/>
              <c:y val="0.5056824146981656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66209024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応用課題提出状況（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12/18</a:t>
            </a: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　  全体平均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=9.47</a:t>
            </a:r>
          </a:p>
        </c:rich>
      </c:tx>
      <c:layout>
        <c:manualLayout>
          <c:xMode val="edge"/>
          <c:yMode val="edge"/>
          <c:x val="0.15161839863713941"/>
          <c:y val="3.282828282828283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8479923652126738E-2"/>
          <c:y val="0.16161656017341425"/>
          <c:w val="0.87766999862878314"/>
          <c:h val="0.7323250382857892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補助員G!$D$76:$D$84</c:f>
              <c:strCache>
                <c:ptCount val="9"/>
                <c:pt idx="0">
                  <c:v>0</c:v>
                </c:pt>
                <c:pt idx="1">
                  <c:v>1～2</c:v>
                </c:pt>
                <c:pt idx="2">
                  <c:v>3～4</c:v>
                </c:pt>
                <c:pt idx="3">
                  <c:v>5～6</c:v>
                </c:pt>
                <c:pt idx="4">
                  <c:v>7～8</c:v>
                </c:pt>
                <c:pt idx="5">
                  <c:v>9～10</c:v>
                </c:pt>
                <c:pt idx="6">
                  <c:v>11～１2</c:v>
                </c:pt>
                <c:pt idx="7">
                  <c:v>13～20</c:v>
                </c:pt>
                <c:pt idx="8">
                  <c:v>21～34</c:v>
                </c:pt>
              </c:strCache>
            </c:strRef>
          </c:cat>
          <c:val>
            <c:numRef>
              <c:f>補助員G!$E$76:$E$84</c:f>
              <c:numCache>
                <c:formatCode>General</c:formatCode>
                <c:ptCount val="9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13</c:v>
                </c:pt>
                <c:pt idx="7">
                  <c:v>7</c:v>
                </c:pt>
                <c:pt idx="8">
                  <c:v>2</c:v>
                </c:pt>
              </c:numCache>
            </c:numRef>
          </c:val>
        </c:ser>
        <c:axId val="166531456"/>
        <c:axId val="166532992"/>
      </c:barChart>
      <c:catAx>
        <c:axId val="16653145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66532992"/>
        <c:crosses val="autoZero"/>
        <c:auto val="1"/>
        <c:lblAlgn val="ctr"/>
        <c:lblOffset val="100"/>
        <c:tickLblSkip val="1"/>
        <c:tickMarkSkip val="1"/>
      </c:catAx>
      <c:valAx>
        <c:axId val="16653299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1.4545931332954995E-2"/>
              <c:y val="0.4797306018285549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66531456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F2128-DF3B-4812-B8E2-45A20427547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89BC4-5309-4881-9886-44A9B2912B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556F3-0EFD-46F5-9C47-E018F8B527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B1ACC-BF7F-46DF-AE1C-11F2C8F1FE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D3C31-BA7B-4FE2-8083-33F26E9C222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A6BF3-E4E1-4222-AECB-A60B5D1470F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EBAF8-AA70-4C2D-AB74-E566C32E0EA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02946-51B6-47EE-9160-92DC54022A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4DAC6-408F-4E25-9838-49F33A5B8F5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D81E7-B2EB-4A79-ADBA-AB40CF18ED5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0B4A-C3C3-4D32-A87D-8E199D70CB0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ＭＳ Ｐゴシック" pitchFamily="50" charset="-128"/>
              </a:defRPr>
            </a:lvl1pPr>
          </a:lstStyle>
          <a:p>
            <a:pPr>
              <a:defRPr/>
            </a:pPr>
            <a:fld id="{8C0137F5-3518-422E-B414-1AB827D254A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平成２５年１月８日</a:t>
            </a:r>
          </a:p>
          <a:p>
            <a:pPr eaLnBrk="1" hangingPunct="1"/>
            <a:r>
              <a:rPr lang="ja-JP" altLang="en-US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mtClean="0"/>
              <a:t>テスト成績について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229600" cy="5113337"/>
          </a:xfrm>
        </p:spPr>
        <p:txBody>
          <a:bodyPr/>
          <a:lstStyle/>
          <a:p>
            <a:pPr eaLnBrk="1" hangingPunct="1"/>
            <a:r>
              <a:rPr lang="ja-JP" altLang="en-US" sz="2600" smtClean="0"/>
              <a:t>この後、担当補助員から模範解答および後期授業評価アンケートを受け取って下さい。</a:t>
            </a:r>
          </a:p>
          <a:p>
            <a:pPr eaLnBrk="1" hangingPunct="1"/>
            <a:r>
              <a:rPr lang="ja-JP" altLang="en-US" sz="2600" smtClean="0"/>
              <a:t>（科目独自の）アンケートの記入が終わった学生は担当補助員へ渡して下さい。</a:t>
            </a:r>
          </a:p>
          <a:p>
            <a:pPr eaLnBrk="1" hangingPunct="1"/>
            <a:r>
              <a:rPr lang="ja-JP" altLang="en-US" sz="2600" smtClean="0"/>
              <a:t>テストの成績は、</a:t>
            </a:r>
            <a:r>
              <a:rPr lang="en-US" altLang="ja-JP" sz="2600" smtClean="0"/>
              <a:t>1/10</a:t>
            </a:r>
            <a:r>
              <a:rPr lang="ja-JP" altLang="en-US" sz="2600" smtClean="0"/>
              <a:t>（木）までに</a:t>
            </a:r>
            <a:r>
              <a:rPr lang="ja-JP" altLang="en-US" sz="2600" b="1" smtClean="0">
                <a:solidFill>
                  <a:srgbClr val="FF0000"/>
                </a:solidFill>
              </a:rPr>
              <a:t>情報ポータルの個人伝言</a:t>
            </a:r>
            <a:r>
              <a:rPr lang="ja-JP" altLang="en-US" sz="2600" smtClean="0"/>
              <a:t>で全員に通知します。→単位取得に関わるチェック漏れがあると思われる場合は、個人伝言メッセージで指示を与える場合があります。必ず情報ポータルをチェックしておいて下さい。→その場合、対応が遅れると</a:t>
            </a:r>
            <a:r>
              <a:rPr lang="ja-JP" altLang="en-US" sz="3600" b="1" smtClean="0">
                <a:solidFill>
                  <a:srgbClr val="FF0000"/>
                </a:solidFill>
              </a:rPr>
              <a:t>単位取得が不可能</a:t>
            </a:r>
            <a:r>
              <a:rPr lang="ja-JP" altLang="en-US" sz="2600" smtClean="0"/>
              <a:t>になります。十分注意して下さい。</a:t>
            </a:r>
          </a:p>
          <a:p>
            <a:pPr eaLnBrk="1" hangingPunct="1"/>
            <a:r>
              <a:rPr lang="ja-JP" altLang="en-US" sz="2600" smtClean="0"/>
              <a:t>テストに関する質問があったら遠慮無く森田まで。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出席について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230687"/>
          </a:xfrm>
        </p:spPr>
        <p:txBody>
          <a:bodyPr/>
          <a:lstStyle/>
          <a:p>
            <a:pPr eaLnBrk="1" hangingPunct="1"/>
            <a:r>
              <a:rPr lang="ja-JP" altLang="en-US" sz="3600" smtClean="0"/>
              <a:t>欠席数が</a:t>
            </a:r>
            <a:r>
              <a:rPr lang="en-US" altLang="ja-JP" sz="3600" smtClean="0"/>
              <a:t>4</a:t>
            </a:r>
            <a:r>
              <a:rPr lang="ja-JP" altLang="en-US" sz="3600" smtClean="0"/>
              <a:t>回に達している受講生が８名います。</a:t>
            </a:r>
          </a:p>
          <a:p>
            <a:pPr eaLnBrk="1" hangingPunct="1"/>
            <a:r>
              <a:rPr lang="ja-JP" altLang="en-US" sz="3600" smtClean="0"/>
              <a:t>これらの学生は、欠席はもちろんですが遅刻があっても出席数が足りなくなり、</a:t>
            </a:r>
            <a:r>
              <a:rPr lang="ja-JP" altLang="en-US" sz="4400" b="1" smtClean="0">
                <a:solidFill>
                  <a:srgbClr val="FF0000"/>
                </a:solidFill>
              </a:rPr>
              <a:t>単位取得が不可能</a:t>
            </a:r>
            <a:r>
              <a:rPr lang="ja-JP" altLang="en-US" sz="3600" smtClean="0"/>
              <a:t>になるので、十分注意して下さい。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3"/>
          <p:cNvGraphicFramePr>
            <a:graphicFrameLocks/>
          </p:cNvGraphicFramePr>
          <p:nvPr/>
        </p:nvGraphicFramePr>
        <p:xfrm>
          <a:off x="539552" y="1268760"/>
          <a:ext cx="734481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427912" cy="714375"/>
          </a:xfrm>
        </p:spPr>
        <p:txBody>
          <a:bodyPr/>
          <a:lstStyle/>
          <a:p>
            <a:pPr eaLnBrk="1" hangingPunct="1"/>
            <a:r>
              <a:rPr lang="ja-JP" altLang="en-US" sz="3600" smtClean="0"/>
              <a:t>基礎課題提出状況（</a:t>
            </a:r>
            <a:r>
              <a:rPr lang="en-US" altLang="ja-JP" sz="3600" smtClean="0"/>
              <a:t>12/18</a:t>
            </a:r>
            <a:r>
              <a:rPr lang="ja-JP" altLang="en-US" sz="3600" smtClean="0"/>
              <a:t>終了時点）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724525" y="2852738"/>
            <a:ext cx="2303463" cy="461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/>
              <a:t>7</a:t>
            </a:r>
            <a:r>
              <a:rPr lang="ja-JP" altLang="en-US" sz="2400"/>
              <a:t>章終了</a:t>
            </a:r>
            <a:r>
              <a:rPr lang="en-US" altLang="ja-JP" sz="2400"/>
              <a:t>87.2%</a:t>
            </a:r>
          </a:p>
        </p:txBody>
      </p:sp>
      <p:sp>
        <p:nvSpPr>
          <p:cNvPr id="8197" name="Text Box 19"/>
          <p:cNvSpPr txBox="1">
            <a:spLocks noChangeArrowheads="1"/>
          </p:cNvSpPr>
          <p:nvPr/>
        </p:nvSpPr>
        <p:spPr bwMode="auto">
          <a:xfrm>
            <a:off x="1692275" y="6165850"/>
            <a:ext cx="540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平均的には</a:t>
            </a:r>
            <a:r>
              <a:rPr lang="en-US" altLang="ja-JP" sz="2400"/>
              <a:t>【</a:t>
            </a:r>
            <a:r>
              <a:rPr lang="ja-JP" altLang="en-US" sz="2400"/>
              <a:t>基礎課題</a:t>
            </a:r>
            <a:r>
              <a:rPr lang="en-US" altLang="ja-JP" sz="2400"/>
              <a:t>7-3-2】</a:t>
            </a:r>
            <a:r>
              <a:rPr lang="ja-JP" altLang="en-US" sz="2400"/>
              <a:t>まで終了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3059113" y="3933825"/>
            <a:ext cx="2917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>
                <a:solidFill>
                  <a:srgbClr val="FF0000"/>
                </a:solidFill>
              </a:rPr>
              <a:t>本日チェックを！</a:t>
            </a:r>
          </a:p>
        </p:txBody>
      </p:sp>
      <p:sp>
        <p:nvSpPr>
          <p:cNvPr id="11" name="右中かっこ 10"/>
          <p:cNvSpPr/>
          <p:nvPr/>
        </p:nvSpPr>
        <p:spPr>
          <a:xfrm rot="16200000">
            <a:off x="4283868" y="3285332"/>
            <a:ext cx="576263" cy="3168650"/>
          </a:xfrm>
          <a:prstGeom prst="rightBrace">
            <a:avLst>
              <a:gd name="adj1" fmla="val 8333"/>
              <a:gd name="adj2" fmla="val 4913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8" grpId="0" animBg="1"/>
      <p:bldP spid="38935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5"/>
          <p:cNvGraphicFramePr>
            <a:graphicFrameLocks/>
          </p:cNvGraphicFramePr>
          <p:nvPr/>
        </p:nvGraphicFramePr>
        <p:xfrm>
          <a:off x="395536" y="980728"/>
          <a:ext cx="79928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214313"/>
            <a:ext cx="7715250" cy="701675"/>
          </a:xfrm>
        </p:spPr>
        <p:txBody>
          <a:bodyPr/>
          <a:lstStyle/>
          <a:p>
            <a:pPr eaLnBrk="1" hangingPunct="1"/>
            <a:r>
              <a:rPr lang="ja-JP" altLang="en-US" sz="3500" smtClean="0"/>
              <a:t>応用課題提出状況（</a:t>
            </a:r>
            <a:r>
              <a:rPr lang="en-US" altLang="ja-JP" sz="3500" smtClean="0"/>
              <a:t>12/18</a:t>
            </a:r>
            <a:r>
              <a:rPr lang="ja-JP" altLang="en-US" sz="3500" smtClean="0"/>
              <a:t>終了時点）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124075" y="1557338"/>
            <a:ext cx="4608513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/>
              <a:t>10</a:t>
            </a:r>
            <a:r>
              <a:rPr lang="ja-JP" altLang="en-US" sz="2000"/>
              <a:t>題以上は解くように頑張って下さい。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79388" y="5949950"/>
            <a:ext cx="8785225" cy="523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１．</a:t>
            </a:r>
            <a:r>
              <a:rPr lang="en-US" altLang="ja-JP" sz="2400"/>
              <a:t>34</a:t>
            </a:r>
            <a:r>
              <a:rPr lang="ja-JP" altLang="en-US" sz="2800"/>
              <a:t>題（</a:t>
            </a:r>
            <a:r>
              <a:rPr lang="en-US" altLang="ja-JP" sz="2800"/>
              <a:t>1</a:t>
            </a:r>
            <a:r>
              <a:rPr lang="ja-JP" altLang="en-US" sz="2800"/>
              <a:t>名）</a:t>
            </a:r>
            <a:r>
              <a:rPr lang="ja-JP" altLang="en-US" sz="2400"/>
              <a:t>　２．</a:t>
            </a:r>
            <a:r>
              <a:rPr lang="en-US" altLang="ja-JP" sz="2800"/>
              <a:t>21</a:t>
            </a:r>
            <a:r>
              <a:rPr lang="ja-JP" altLang="en-US" sz="2800"/>
              <a:t>題</a:t>
            </a:r>
            <a:r>
              <a:rPr lang="en-US" altLang="ja-JP" sz="2800"/>
              <a:t>(1</a:t>
            </a:r>
            <a:r>
              <a:rPr lang="ja-JP" altLang="en-US" sz="2800"/>
              <a:t>名）</a:t>
            </a:r>
            <a:r>
              <a:rPr lang="ja-JP" altLang="en-US" sz="2400"/>
              <a:t>　３．</a:t>
            </a:r>
            <a:r>
              <a:rPr lang="en-US" altLang="ja-JP" sz="2800"/>
              <a:t>17</a:t>
            </a:r>
            <a:r>
              <a:rPr lang="ja-JP" altLang="en-US" sz="2800"/>
              <a:t>題</a:t>
            </a:r>
            <a:r>
              <a:rPr lang="en-US" altLang="ja-JP" sz="2800"/>
              <a:t>(1</a:t>
            </a:r>
            <a:r>
              <a:rPr lang="ja-JP" altLang="en-US" sz="2800"/>
              <a:t>名） </a:t>
            </a:r>
            <a:r>
              <a:rPr lang="ja-JP" altLang="en-US" sz="2400"/>
              <a:t>４</a:t>
            </a:r>
            <a:r>
              <a:rPr lang="en-US" altLang="ja-JP" sz="2800"/>
              <a:t>.16</a:t>
            </a:r>
            <a:r>
              <a:rPr lang="ja-JP" altLang="en-US" sz="2800"/>
              <a:t>題（</a:t>
            </a:r>
            <a:r>
              <a:rPr lang="en-US" altLang="ja-JP" sz="2800"/>
              <a:t>2</a:t>
            </a:r>
            <a:r>
              <a:rPr lang="ja-JP" altLang="en-US" sz="2800"/>
              <a:t>名）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6300788" y="3789363"/>
            <a:ext cx="2376487" cy="830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/>
              <a:t>8</a:t>
            </a:r>
            <a:r>
              <a:rPr lang="ja-JP" altLang="en-US" sz="2400"/>
              <a:t>章以降に進んでいる人→</a:t>
            </a:r>
            <a:r>
              <a:rPr lang="en-US" altLang="ja-JP" sz="2400"/>
              <a:t>20</a:t>
            </a:r>
            <a:r>
              <a:rPr lang="ja-JP" altLang="en-US" sz="2400"/>
              <a:t>名</a:t>
            </a:r>
            <a:endParaRPr lang="en-US" altLang="ja-JP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課題チェックについて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600" smtClean="0"/>
              <a:t>課題のチェック漏れがないように注意して下さい。</a:t>
            </a:r>
          </a:p>
          <a:p>
            <a:pPr eaLnBrk="1" hangingPunct="1"/>
            <a:r>
              <a:rPr lang="ja-JP" altLang="en-US" sz="2600" smtClean="0"/>
              <a:t>特に未提出の基礎課題がないか、きちんと補助員に確認して下さい。</a:t>
            </a:r>
          </a:p>
          <a:p>
            <a:pPr eaLnBrk="1" hangingPunct="1"/>
            <a:r>
              <a:rPr lang="ja-JP" altLang="en-US" sz="2600" smtClean="0"/>
              <a:t>課題チェックの〆切は</a:t>
            </a:r>
            <a:r>
              <a:rPr lang="en-US" altLang="ja-JP" sz="2600" smtClean="0"/>
              <a:t>1/22</a:t>
            </a:r>
            <a:r>
              <a:rPr lang="ja-JP" altLang="en-US" sz="2600" smtClean="0"/>
              <a:t>の</a:t>
            </a:r>
            <a:r>
              <a:rPr lang="en-US" altLang="ja-JP" sz="2600" smtClean="0"/>
              <a:t>4</a:t>
            </a:r>
            <a:r>
              <a:rPr lang="ja-JP" altLang="en-US" sz="2600" smtClean="0"/>
              <a:t>講時の終了（</a:t>
            </a:r>
            <a:r>
              <a:rPr lang="en-US" altLang="ja-JP" sz="2600" smtClean="0"/>
              <a:t>16:20</a:t>
            </a:r>
            <a:r>
              <a:rPr lang="ja-JP" altLang="en-US" sz="2600" smtClean="0"/>
              <a:t>）までです。原則として、それ以降の課題は受理できません。十分注意して下さい。</a:t>
            </a:r>
          </a:p>
          <a:p>
            <a:pPr eaLnBrk="1" hangingPunct="1"/>
            <a:r>
              <a:rPr lang="ja-JP" altLang="en-US" sz="2600" smtClean="0"/>
              <a:t>単位取得に関わるチェック漏れがあると思われる場合は、個人伝言メッセージで指示を与える場合があります。</a:t>
            </a:r>
            <a:r>
              <a:rPr lang="en-US" altLang="ja-JP" sz="2600" b="1" smtClean="0">
                <a:solidFill>
                  <a:srgbClr val="FF0000"/>
                </a:solidFill>
              </a:rPr>
              <a:t>1/10</a:t>
            </a:r>
            <a:r>
              <a:rPr lang="ja-JP" altLang="en-US" sz="2600" b="1" smtClean="0">
                <a:solidFill>
                  <a:srgbClr val="FF0000"/>
                </a:solidFill>
              </a:rPr>
              <a:t>までの個人伝言</a:t>
            </a:r>
            <a:r>
              <a:rPr lang="ja-JP" altLang="en-US" sz="2600" smtClean="0"/>
              <a:t>に注意しておいて下さい。</a:t>
            </a:r>
          </a:p>
          <a:p>
            <a:pPr eaLnBrk="1" hangingPunct="1"/>
            <a:endParaRPr lang="en-US" altLang="ja-JP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543800" cy="654050"/>
          </a:xfrm>
        </p:spPr>
        <p:txBody>
          <a:bodyPr/>
          <a:lstStyle/>
          <a:p>
            <a:pPr eaLnBrk="1" hangingPunct="1"/>
            <a:r>
              <a:rPr lang="ja-JP" altLang="en-US" smtClean="0"/>
              <a:t>進度について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229600" cy="2735262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基礎課題を終えていない６名の学生は、本日中に</a:t>
            </a:r>
            <a:r>
              <a:rPr lang="en-US" altLang="ja-JP" sz="3200" smtClean="0"/>
              <a:t>7-4</a:t>
            </a:r>
            <a:r>
              <a:rPr lang="ja-JP" altLang="en-US" sz="3200" smtClean="0"/>
              <a:t>節まで終了させて下さい。</a:t>
            </a:r>
          </a:p>
          <a:p>
            <a:pPr eaLnBrk="1" hangingPunct="1"/>
            <a:r>
              <a:rPr lang="en-US" altLang="ja-JP" sz="3200" smtClean="0"/>
              <a:t>7</a:t>
            </a:r>
            <a:r>
              <a:rPr lang="ja-JP" altLang="en-US" sz="3200" smtClean="0"/>
              <a:t>章まで終えた学生は、可能な限り応用課題に取り組んで下さい。どこまでやるかは各自の判断に委ねます。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27088" y="4724400"/>
            <a:ext cx="7056437" cy="522288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ja-JP" altLang="en-US" sz="2800"/>
              <a:t>後期授業評価アンケートに回答して下さい。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27088" y="5373688"/>
            <a:ext cx="7056437" cy="531812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ja-JP" altLang="en-US" sz="2800"/>
              <a:t>回答後、担当の補助員に渡して下さい。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55650" y="4149725"/>
            <a:ext cx="5976938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>
                <a:solidFill>
                  <a:srgbClr val="FF0000"/>
                </a:solidFill>
              </a:rPr>
              <a:t>課題にとりかかる前に・・・</a:t>
            </a:r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827088" y="6021388"/>
            <a:ext cx="7058025" cy="523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退出する前に必ず提出して下さい。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1/22</a:t>
            </a:r>
            <a:r>
              <a:rPr lang="ja-JP" altLang="en-US" smtClean="0"/>
              <a:t>の予定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ja-JP" altLang="en-US" smtClean="0"/>
              <a:t>以下の内容を行います。</a:t>
            </a:r>
          </a:p>
          <a:p>
            <a:pPr eaLnBrk="1" hangingPunct="1"/>
            <a:r>
              <a:rPr lang="ja-JP" altLang="en-US" smtClean="0"/>
              <a:t>テスト結果の解説</a:t>
            </a:r>
          </a:p>
          <a:p>
            <a:pPr eaLnBrk="1" hangingPunct="1"/>
            <a:r>
              <a:rPr lang="ja-JP" altLang="en-US" smtClean="0"/>
              <a:t>今後のプログラミング関連科目の説明</a:t>
            </a:r>
          </a:p>
          <a:p>
            <a:pPr eaLnBrk="1" hangingPunct="1"/>
            <a:r>
              <a:rPr lang="ja-JP" altLang="en-US" smtClean="0"/>
              <a:t>課題の最終チェック</a:t>
            </a:r>
          </a:p>
          <a:p>
            <a:pPr eaLnBrk="1" hangingPunct="1"/>
            <a:r>
              <a:rPr lang="ja-JP" altLang="en-US" smtClean="0"/>
              <a:t>質問等の受付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2923</TotalTime>
  <Words>484</Words>
  <Application>Microsoft Office PowerPoint</Application>
  <PresentationFormat>画面に合わせる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Arial</vt:lpstr>
      <vt:lpstr>ＭＳ Ｐゴシック</vt:lpstr>
      <vt:lpstr>Wingdings</vt:lpstr>
      <vt:lpstr>Calibri</vt:lpstr>
      <vt:lpstr>Times New Roman</vt:lpstr>
      <vt:lpstr>Network</vt:lpstr>
      <vt:lpstr>プログラミング</vt:lpstr>
      <vt:lpstr>テスト成績について</vt:lpstr>
      <vt:lpstr>出席について</vt:lpstr>
      <vt:lpstr>基礎課題提出状況（12/18終了時点）</vt:lpstr>
      <vt:lpstr>応用課題提出状況（12/18終了時点）</vt:lpstr>
      <vt:lpstr>課題チェックについて</vt:lpstr>
      <vt:lpstr>進度について</vt:lpstr>
      <vt:lpstr>1/22の予定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73</cp:revision>
  <dcterms:created xsi:type="dcterms:W3CDTF">2003-04-22T00:37:29Z</dcterms:created>
  <dcterms:modified xsi:type="dcterms:W3CDTF">2013-01-10T04:12:03Z</dcterms:modified>
</cp:coreProperties>
</file>