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8"/>
  </p:notesMasterIdLst>
  <p:sldIdLst>
    <p:sldId id="256" r:id="rId2"/>
    <p:sldId id="269" r:id="rId3"/>
    <p:sldId id="276" r:id="rId4"/>
    <p:sldId id="306" r:id="rId5"/>
    <p:sldId id="293" r:id="rId6"/>
    <p:sldId id="294" r:id="rId7"/>
    <p:sldId id="296" r:id="rId8"/>
    <p:sldId id="297" r:id="rId9"/>
    <p:sldId id="299" r:id="rId10"/>
    <p:sldId id="300" r:id="rId11"/>
    <p:sldId id="302" r:id="rId12"/>
    <p:sldId id="303" r:id="rId13"/>
    <p:sldId id="304" r:id="rId14"/>
    <p:sldId id="305" r:id="rId15"/>
    <p:sldId id="267" r:id="rId16"/>
    <p:sldId id="275" r:id="rId1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FF0000"/>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2\&#12503;&#12525;&#12464;&#12521;&#12511;&#12531;&#12464;\&#35506;&#38988;&#25552;&#20986;&#29366;&#27841;\master\&#35506;&#38988;mast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2\&#12503;&#12525;&#12464;&#12521;&#12511;&#12531;&#12464;\&#35506;&#38988;&#25552;&#20986;&#29366;&#27841;\master\&#35506;&#38988;maste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1\&#12503;&#12525;&#12464;&#12521;&#12511;&#12531;&#12464;\&#12486;&#12473;&#12488;\Test11_9\&#12486;&#12473;&#12488;&#25104;&#32318;1_1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10/16</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25.8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4-8-1】</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8918"/>
          <c:y val="3.6931818181818281E-2"/>
        </c:manualLayout>
      </c:layout>
      <c:spPr>
        <a:noFill/>
        <a:ln w="25400">
          <a:noFill/>
        </a:ln>
      </c:spPr>
    </c:title>
    <c:plotArea>
      <c:layout>
        <c:manualLayout>
          <c:layoutTarget val="inner"/>
          <c:xMode val="edge"/>
          <c:yMode val="edge"/>
          <c:x val="0.13043490300362473"/>
          <c:y val="0.21157687024674027"/>
          <c:w val="0.84310096724082073"/>
          <c:h val="0.66910621042106466"/>
        </c:manualLayout>
      </c:layout>
      <c:barChart>
        <c:barDir val="col"/>
        <c:grouping val="clustered"/>
        <c:ser>
          <c:idx val="0"/>
          <c:order val="0"/>
          <c:spPr>
            <a:solidFill>
              <a:srgbClr val="9999FF"/>
            </a:solidFill>
            <a:ln w="12700">
              <a:solidFill>
                <a:srgbClr val="000000"/>
              </a:solidFill>
              <a:prstDash val="solid"/>
            </a:ln>
          </c:spPr>
          <c:cat>
            <c:strRef>
              <c:f>補助員G!$D$34:$D$40</c:f>
              <c:strCache>
                <c:ptCount val="7"/>
                <c:pt idx="0">
                  <c:v>0</c:v>
                </c:pt>
                <c:pt idx="1">
                  <c:v>2章</c:v>
                </c:pt>
                <c:pt idx="2">
                  <c:v>3章</c:v>
                </c:pt>
                <c:pt idx="3">
                  <c:v>～4_7節</c:v>
                </c:pt>
                <c:pt idx="4">
                  <c:v>～4_10節</c:v>
                </c:pt>
                <c:pt idx="5">
                  <c:v>～4_12節</c:v>
                </c:pt>
                <c:pt idx="6">
                  <c:v>5章以降</c:v>
                </c:pt>
              </c:strCache>
            </c:strRef>
          </c:cat>
          <c:val>
            <c:numRef>
              <c:f>補助員G!$E$34:$E$40</c:f>
              <c:numCache>
                <c:formatCode>General</c:formatCode>
                <c:ptCount val="7"/>
                <c:pt idx="0">
                  <c:v>4</c:v>
                </c:pt>
                <c:pt idx="1">
                  <c:v>1</c:v>
                </c:pt>
                <c:pt idx="2">
                  <c:v>2</c:v>
                </c:pt>
                <c:pt idx="3">
                  <c:v>14</c:v>
                </c:pt>
                <c:pt idx="4">
                  <c:v>28</c:v>
                </c:pt>
                <c:pt idx="5">
                  <c:v>2</c:v>
                </c:pt>
                <c:pt idx="6">
                  <c:v>2</c:v>
                </c:pt>
              </c:numCache>
            </c:numRef>
          </c:val>
        </c:ser>
        <c:axId val="151091840"/>
        <c:axId val="152294912"/>
      </c:barChart>
      <c:catAx>
        <c:axId val="151091840"/>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152294912"/>
        <c:crosses val="autoZero"/>
        <c:auto val="1"/>
        <c:lblAlgn val="ctr"/>
        <c:lblOffset val="100"/>
        <c:tickLblSkip val="1"/>
        <c:tickMarkSkip val="1"/>
      </c:catAx>
      <c:valAx>
        <c:axId val="152294912"/>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dirty="0"/>
                  <a:t>人数</a:t>
                </a:r>
              </a:p>
            </c:rich>
          </c:tx>
          <c:layout>
            <c:manualLayout>
              <c:xMode val="edge"/>
              <c:yMode val="edge"/>
              <c:x val="1.4982977318759463E-2"/>
              <c:y val="0.4789598293792274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1091840"/>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10/16</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=0.75</a:t>
            </a:r>
          </a:p>
        </c:rich>
      </c:tx>
      <c:layout>
        <c:manualLayout>
          <c:xMode val="edge"/>
          <c:yMode val="edge"/>
          <c:x val="0.15161839863713844"/>
          <c:y val="3.2828282828282832E-2"/>
        </c:manualLayout>
      </c:layout>
      <c:spPr>
        <a:noFill/>
        <a:ln w="25400">
          <a:noFill/>
        </a:ln>
      </c:spPr>
    </c:title>
    <c:plotArea>
      <c:layout>
        <c:manualLayout>
          <c:layoutTarget val="inner"/>
          <c:xMode val="edge"/>
          <c:yMode val="edge"/>
          <c:x val="0.11754684838160157"/>
          <c:y val="0.16161656017341425"/>
          <c:w val="0.85860306643952478"/>
          <c:h val="0.7323250382857851"/>
        </c:manualLayout>
      </c:layout>
      <c:barChart>
        <c:barDir val="col"/>
        <c:grouping val="clustered"/>
        <c:ser>
          <c:idx val="0"/>
          <c:order val="0"/>
          <c:spPr>
            <a:solidFill>
              <a:srgbClr val="9999FF"/>
            </a:solidFill>
            <a:ln w="12700">
              <a:solidFill>
                <a:srgbClr val="000000"/>
              </a:solidFill>
              <a:prstDash val="solid"/>
            </a:ln>
          </c:spPr>
          <c:cat>
            <c:strRef>
              <c:f>補助員G!$D$76:$D$81</c:f>
              <c:strCache>
                <c:ptCount val="6"/>
                <c:pt idx="0">
                  <c:v>0</c:v>
                </c:pt>
                <c:pt idx="1">
                  <c:v>1～2</c:v>
                </c:pt>
                <c:pt idx="2">
                  <c:v>3～4</c:v>
                </c:pt>
                <c:pt idx="3">
                  <c:v>5～6</c:v>
                </c:pt>
                <c:pt idx="4">
                  <c:v>7～8</c:v>
                </c:pt>
                <c:pt idx="5">
                  <c:v>9～10</c:v>
                </c:pt>
              </c:strCache>
            </c:strRef>
          </c:cat>
          <c:val>
            <c:numRef>
              <c:f>補助員G!$E$76:$E$81</c:f>
              <c:numCache>
                <c:formatCode>General</c:formatCode>
                <c:ptCount val="6"/>
                <c:pt idx="0">
                  <c:v>31</c:v>
                </c:pt>
                <c:pt idx="1">
                  <c:v>21</c:v>
                </c:pt>
                <c:pt idx="2">
                  <c:v>0</c:v>
                </c:pt>
                <c:pt idx="3">
                  <c:v>0</c:v>
                </c:pt>
                <c:pt idx="4">
                  <c:v>0</c:v>
                </c:pt>
                <c:pt idx="5">
                  <c:v>1</c:v>
                </c:pt>
              </c:numCache>
            </c:numRef>
          </c:val>
        </c:ser>
        <c:axId val="153024768"/>
        <c:axId val="153288704"/>
      </c:barChart>
      <c:catAx>
        <c:axId val="15302476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153288704"/>
        <c:crosses val="autoZero"/>
        <c:auto val="1"/>
        <c:lblAlgn val="ctr"/>
        <c:lblOffset val="100"/>
        <c:tickLblSkip val="1"/>
        <c:tickMarkSkip val="1"/>
      </c:catAx>
      <c:valAx>
        <c:axId val="153288704"/>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dirty="0"/>
                  <a:t>人数</a:t>
                </a:r>
              </a:p>
            </c:rich>
          </c:tx>
          <c:layout>
            <c:manualLayout>
              <c:xMode val="edge"/>
              <c:yMode val="edge"/>
              <c:x val="5.2110929982138792E-3"/>
              <c:y val="0.46361852050108909"/>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3024768"/>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2400"/>
            </a:pPr>
            <a:r>
              <a:rPr lang="ja-JP" altLang="en-US" sz="2400" dirty="0"/>
              <a:t>応用課題数とテスト成績の</a:t>
            </a:r>
            <a:r>
              <a:rPr lang="ja-JP" altLang="en-US" sz="2400" dirty="0" smtClean="0"/>
              <a:t>関係（</a:t>
            </a:r>
            <a:r>
              <a:rPr lang="en-US" altLang="ja-JP" sz="2400" dirty="0" smtClean="0"/>
              <a:t>2011</a:t>
            </a:r>
            <a:r>
              <a:rPr lang="ja-JP" altLang="en-US" sz="2400" dirty="0" smtClean="0"/>
              <a:t>）</a:t>
            </a:r>
            <a:endParaRPr lang="ja-JP" altLang="en-US" sz="2400" dirty="0"/>
          </a:p>
        </c:rich>
      </c:tx>
      <c:layout>
        <c:manualLayout>
          <c:xMode val="edge"/>
          <c:yMode val="edge"/>
          <c:x val="0.17444362757879517"/>
          <c:y val="3.1999916675924917E-2"/>
        </c:manualLayout>
      </c:layout>
    </c:title>
    <c:plotArea>
      <c:layout>
        <c:manualLayout>
          <c:layoutTarget val="inner"/>
          <c:xMode val="edge"/>
          <c:yMode val="edge"/>
          <c:x val="0.15760276657289307"/>
          <c:y val="0.16112044327792371"/>
          <c:w val="0.76871450614986991"/>
          <c:h val="0.63803674591712012"/>
        </c:manualLayout>
      </c:layout>
      <c:barChart>
        <c:barDir val="col"/>
        <c:grouping val="clustered"/>
        <c:ser>
          <c:idx val="0"/>
          <c:order val="0"/>
          <c:tx>
            <c:strRef>
              <c:f>成績分析!$I$106</c:f>
              <c:strCache>
                <c:ptCount val="1"/>
                <c:pt idx="0">
                  <c:v>平均点</c:v>
                </c:pt>
              </c:strCache>
            </c:strRef>
          </c:tx>
          <c:spPr>
            <a:solidFill>
              <a:srgbClr val="0000FF"/>
            </a:solidFill>
            <a:ln>
              <a:solidFill>
                <a:sysClr val="windowText" lastClr="000000"/>
              </a:solidFill>
            </a:ln>
          </c:spPr>
          <c:cat>
            <c:strRef>
              <c:f>成績分析!$H$107:$H$110</c:f>
              <c:strCache>
                <c:ptCount val="4"/>
                <c:pt idx="0">
                  <c:v>0</c:v>
                </c:pt>
                <c:pt idx="1">
                  <c:v>1～2</c:v>
                </c:pt>
                <c:pt idx="2">
                  <c:v>3～4</c:v>
                </c:pt>
                <c:pt idx="3">
                  <c:v>5以上</c:v>
                </c:pt>
              </c:strCache>
            </c:strRef>
          </c:cat>
          <c:val>
            <c:numRef>
              <c:f>成績分析!$I$107:$I$110</c:f>
              <c:numCache>
                <c:formatCode>General</c:formatCode>
                <c:ptCount val="4"/>
                <c:pt idx="0">
                  <c:v>48.55</c:v>
                </c:pt>
                <c:pt idx="1">
                  <c:v>54.615384615384592</c:v>
                </c:pt>
                <c:pt idx="2">
                  <c:v>67</c:v>
                </c:pt>
                <c:pt idx="3">
                  <c:v>74.555555555555529</c:v>
                </c:pt>
              </c:numCache>
            </c:numRef>
          </c:val>
        </c:ser>
        <c:axId val="153314432"/>
        <c:axId val="153316352"/>
      </c:barChart>
      <c:catAx>
        <c:axId val="153314432"/>
        <c:scaling>
          <c:orientation val="minMax"/>
        </c:scaling>
        <c:axPos val="b"/>
        <c:title>
          <c:tx>
            <c:rich>
              <a:bodyPr/>
              <a:lstStyle/>
              <a:p>
                <a:pPr>
                  <a:defRPr sz="1800"/>
                </a:pPr>
                <a:r>
                  <a:rPr lang="ja-JP" altLang="en-US" sz="1800"/>
                  <a:t>応用課題提出数</a:t>
                </a:r>
              </a:p>
            </c:rich>
          </c:tx>
          <c:layout>
            <c:manualLayout>
              <c:xMode val="edge"/>
              <c:yMode val="edge"/>
              <c:x val="0.40789147010876342"/>
              <c:y val="0.89719961670925463"/>
            </c:manualLayout>
          </c:layout>
        </c:title>
        <c:numFmt formatCode="General" sourceLinked="1"/>
        <c:majorTickMark val="none"/>
        <c:tickLblPos val="nextTo"/>
        <c:spPr>
          <a:ln>
            <a:solidFill>
              <a:sysClr val="windowText" lastClr="000000"/>
            </a:solidFill>
          </a:ln>
        </c:spPr>
        <c:txPr>
          <a:bodyPr/>
          <a:lstStyle/>
          <a:p>
            <a:pPr>
              <a:defRPr sz="1800"/>
            </a:pPr>
            <a:endParaRPr lang="ja-JP"/>
          </a:p>
        </c:txPr>
        <c:crossAx val="153316352"/>
        <c:crosses val="autoZero"/>
        <c:auto val="1"/>
        <c:lblAlgn val="ctr"/>
        <c:lblOffset val="100"/>
      </c:catAx>
      <c:valAx>
        <c:axId val="153316352"/>
        <c:scaling>
          <c:orientation val="minMax"/>
          <c:min val="40"/>
        </c:scaling>
        <c:axPos val="l"/>
        <c:majorGridlines/>
        <c:title>
          <c:tx>
            <c:rich>
              <a:bodyPr/>
              <a:lstStyle/>
              <a:p>
                <a:pPr>
                  <a:defRPr sz="2000"/>
                </a:pPr>
                <a:r>
                  <a:rPr lang="ja-JP" altLang="en-US" sz="2000"/>
                  <a:t>テスト平均点</a:t>
                </a:r>
              </a:p>
            </c:rich>
          </c:tx>
          <c:layout/>
        </c:title>
        <c:numFmt formatCode="General" sourceLinked="1"/>
        <c:majorTickMark val="in"/>
        <c:tickLblPos val="nextTo"/>
        <c:spPr>
          <a:ln>
            <a:solidFill>
              <a:sysClr val="windowText" lastClr="000000"/>
            </a:solidFill>
          </a:ln>
        </c:spPr>
        <c:txPr>
          <a:bodyPr/>
          <a:lstStyle/>
          <a:p>
            <a:pPr>
              <a:defRPr sz="1800"/>
            </a:pPr>
            <a:endParaRPr lang="ja-JP"/>
          </a:p>
        </c:txPr>
        <c:crossAx val="153314432"/>
        <c:crosses val="autoZero"/>
        <c:crossBetween val="between"/>
      </c:valAx>
      <c:spPr>
        <a:ln>
          <a:solidFill>
            <a:schemeClr val="tx1"/>
          </a:solidFill>
        </a:ln>
      </c:spPr>
    </c:plotArea>
    <c:plotVisOnly val="1"/>
    <c:dispBlanksAs val="gap"/>
  </c:chart>
  <c:spPr>
    <a:ln>
      <a:solidFill>
        <a:sysClr val="windowText" lastClr="000000"/>
      </a:solid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0FF80A-B598-438A-85F9-34836A6F5F71}" type="datetimeFigureOut">
              <a:rPr kumimoji="1" lang="ja-JP" altLang="en-US" smtClean="0"/>
              <a:pPr/>
              <a:t>2012/10/23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75ABCB-94CF-4C5C-ABD1-368841D89FF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E75ABCB-94CF-4C5C-ABD1-368841D89FFD}" type="slidenum">
              <a:rPr kumimoji="1" lang="ja-JP" altLang="en-US" smtClean="0"/>
              <a:pPr/>
              <a:t>5</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E75ABCB-94CF-4C5C-ABD1-368841D89FFD}" type="slidenum">
              <a:rPr kumimoji="1" lang="ja-JP" altLang="en-US" smtClean="0"/>
              <a:pPr/>
              <a:t>16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smtClean="0"/>
            </a:lvl1pPr>
          </a:lstStyle>
          <a:p>
            <a:pPr>
              <a:defRPr/>
            </a:pPr>
            <a:fld id="{CB40B69F-9910-428B-AEF7-69BFFACDD127}"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2AF0F9CF-38A5-440B-B0A9-C7ED92F075C8}"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64843FD0-4B53-4905-B891-6BE3682979A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784CDEDF-F412-4AA2-B8DF-296B3CB9CCE8}"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34AE76C2-19A4-4703-A7CE-8D84DA74E45E}"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77F9E1A0-0C55-4544-8765-7B6DA7BC9C38}"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0DE9F015-A295-4726-8009-BCA5493F7DA6}"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EF87DCE4-1504-458D-A04E-7A57D7644D9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C6FD996D-30DD-40D8-8B60-70591B2022B4}"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0503E0AF-9C6A-4496-A639-7E2C8FAB0448}"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4F5C22C9-53C8-4AF0-94EF-C25D884F56E3}"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p>
        </p:txBody>
      </p:sp>
      <p:sp>
        <p:nvSpPr>
          <p:cNvPr id="3075"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3076"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smtClean="0"/>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smtClean="0"/>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smtClean="0"/>
            </a:lvl1pPr>
          </a:lstStyle>
          <a:p>
            <a:pPr>
              <a:defRPr/>
            </a:pPr>
            <a:fld id="{12E1E5FF-48E6-4361-B21D-91BE1EA61290}" type="slidenum">
              <a:rPr lang="en-US" altLang="ja-JP"/>
              <a:pPr>
                <a:defRPr/>
              </a:pPr>
              <a:t>&lt;#&gt;</a:t>
            </a:fld>
            <a:endParaRPr lang="en-US" altLang="ja-JP"/>
          </a:p>
        </p:txBody>
      </p:sp>
      <p:grpSp>
        <p:nvGrpSpPr>
          <p:cNvPr id="3080"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5"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6"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7"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8"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59"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0"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1"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2"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3"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4"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7"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68"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1"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2"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6"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7"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78"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79"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ja-JP" altLang="en-US"/>
            </a:p>
          </p:txBody>
        </p:sp>
        <p:sp>
          <p:nvSpPr>
            <p:cNvPr id="6180"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1"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p>
          </p:txBody>
        </p:sp>
        <p:sp>
          <p:nvSpPr>
            <p:cNvPr id="6183"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ja-JP" altLang="en-US"/>
            </a:p>
          </p:txBody>
        </p:sp>
      </p:gr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xt-web.edu.sgu.ac.jp/HIKO/Pro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ja-JP" altLang="en-US" smtClean="0"/>
              <a:t>プログラミング</a:t>
            </a:r>
          </a:p>
        </p:txBody>
      </p:sp>
      <p:sp>
        <p:nvSpPr>
          <p:cNvPr id="5123" name="Rectangle 3"/>
          <p:cNvSpPr>
            <a:spLocks noGrp="1" noChangeArrowheads="1"/>
          </p:cNvSpPr>
          <p:nvPr>
            <p:ph type="subTitle" idx="1"/>
          </p:nvPr>
        </p:nvSpPr>
        <p:spPr/>
        <p:txBody>
          <a:bodyPr/>
          <a:lstStyle/>
          <a:p>
            <a:pPr eaLnBrk="1" hangingPunct="1"/>
            <a:r>
              <a:rPr lang="ja-JP" altLang="en-US" dirty="0" smtClean="0"/>
              <a:t>平成２４年１０月２３日</a:t>
            </a:r>
          </a:p>
          <a:p>
            <a:pPr eaLnBrk="1" hangingPunct="1"/>
            <a:r>
              <a:rPr lang="ja-JP" altLang="en-US" dirty="0"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95536" y="404664"/>
            <a:ext cx="7543800" cy="796950"/>
          </a:xfrm>
          <a:ln w="38100" cmpd="dbl">
            <a:solidFill>
              <a:srgbClr val="FF0000"/>
            </a:solidFill>
          </a:ln>
        </p:spPr>
        <p:txBody>
          <a:bodyPr/>
          <a:lstStyle/>
          <a:p>
            <a:pPr eaLnBrk="1" hangingPunct="1"/>
            <a:r>
              <a:rPr lang="ja-JP" altLang="en-US" dirty="0" smtClean="0"/>
              <a:t>理解度チェック３　</a:t>
            </a:r>
            <a:r>
              <a:rPr lang="ja-JP" altLang="en-US" dirty="0" smtClean="0">
                <a:solidFill>
                  <a:srgbClr val="FF0000"/>
                </a:solidFill>
              </a:rPr>
              <a:t>解答</a:t>
            </a:r>
          </a:p>
        </p:txBody>
      </p:sp>
      <p:sp>
        <p:nvSpPr>
          <p:cNvPr id="11267" name="正方形/長方形 41"/>
          <p:cNvSpPr>
            <a:spLocks noChangeArrowheads="1"/>
          </p:cNvSpPr>
          <p:nvPr/>
        </p:nvSpPr>
        <p:spPr bwMode="auto">
          <a:xfrm>
            <a:off x="3635896" y="5805264"/>
            <a:ext cx="3270447" cy="646331"/>
          </a:xfrm>
          <a:prstGeom prst="rect">
            <a:avLst/>
          </a:prstGeom>
          <a:noFill/>
          <a:ln w="9525">
            <a:noFill/>
            <a:miter lim="800000"/>
            <a:headEnd/>
            <a:tailEnd/>
          </a:ln>
        </p:spPr>
        <p:txBody>
          <a:bodyPr wrap="none">
            <a:spAutoFit/>
          </a:bodyPr>
          <a:lstStyle/>
          <a:p>
            <a:r>
              <a:rPr lang="en-US" altLang="ja-JP" sz="3600" b="1" dirty="0" smtClean="0">
                <a:solidFill>
                  <a:srgbClr val="FF0000"/>
                </a:solidFill>
              </a:rPr>
              <a:t>3</a:t>
            </a:r>
            <a:r>
              <a:rPr lang="ja-JP" altLang="en-US" sz="3600" b="1" dirty="0" err="1" smtClean="0">
                <a:solidFill>
                  <a:srgbClr val="FF0000"/>
                </a:solidFill>
              </a:rPr>
              <a:t>．</a:t>
            </a:r>
            <a:r>
              <a:rPr lang="ja-JP" altLang="en-US" sz="3600" b="1" dirty="0" smtClean="0">
                <a:solidFill>
                  <a:srgbClr val="0000FF"/>
                </a:solidFill>
                <a:latin typeface="Courier New" pitchFamily="49" charset="0"/>
                <a:cs typeface="Courier New" pitchFamily="49" charset="0"/>
              </a:rPr>
              <a:t>テスト理解度</a:t>
            </a:r>
            <a:endParaRPr lang="en-US" altLang="ja-JP" sz="3600" b="1" dirty="0">
              <a:solidFill>
                <a:srgbClr val="0000FF"/>
              </a:solidFill>
              <a:latin typeface="Courier New" pitchFamily="49" charset="0"/>
              <a:cs typeface="Courier New" pitchFamily="49" charset="0"/>
            </a:endParaRPr>
          </a:p>
        </p:txBody>
      </p:sp>
      <p:sp>
        <p:nvSpPr>
          <p:cNvPr id="6" name="正方形/長方形 5"/>
          <p:cNvSpPr/>
          <p:nvPr/>
        </p:nvSpPr>
        <p:spPr>
          <a:xfrm>
            <a:off x="611560" y="1196752"/>
            <a:ext cx="2664296" cy="5019003"/>
          </a:xfrm>
          <a:prstGeom prst="rect">
            <a:avLst/>
          </a:prstGeom>
        </p:spPr>
        <p:txBody>
          <a:bodyPr wrap="square">
            <a:spAutoFit/>
          </a:bodyPr>
          <a:lstStyle/>
          <a:p>
            <a:pPr>
              <a:lnSpc>
                <a:spcPts val="4300"/>
              </a:lnSpc>
            </a:pPr>
            <a:r>
              <a:rPr lang="en-US" altLang="ja-JP" sz="2800" dirty="0" smtClean="0">
                <a:latin typeface="Courier New" pitchFamily="49" charset="0"/>
                <a:cs typeface="Courier New" pitchFamily="49" charset="0"/>
              </a:rPr>
              <a:t>String </a:t>
            </a:r>
            <a:r>
              <a:rPr lang="en-US" altLang="ja-JP" sz="2800" dirty="0" err="1" smtClean="0">
                <a:latin typeface="Courier New" pitchFamily="49" charset="0"/>
                <a:cs typeface="Courier New" pitchFamily="49" charset="0"/>
              </a:rPr>
              <a:t>a,b,c</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a=“</a:t>
            </a:r>
            <a:r>
              <a:rPr lang="ja-JP" altLang="en-US" sz="2800" dirty="0" smtClean="0">
                <a:latin typeface="Courier New" pitchFamily="49" charset="0"/>
                <a:cs typeface="Courier New" pitchFamily="49" charset="0"/>
              </a:rPr>
              <a:t>テスト</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b=“</a:t>
            </a:r>
            <a:r>
              <a:rPr lang="ja-JP" altLang="en-US" sz="2800" dirty="0" smtClean="0">
                <a:latin typeface="Courier New" pitchFamily="49" charset="0"/>
                <a:cs typeface="Courier New" pitchFamily="49" charset="0"/>
              </a:rPr>
              <a:t>理解度</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c=“</a:t>
            </a:r>
            <a:r>
              <a:rPr lang="ja-JP" altLang="en-US" sz="2800" dirty="0" smtClean="0">
                <a:latin typeface="Courier New" pitchFamily="49" charset="0"/>
                <a:cs typeface="Courier New" pitchFamily="49" charset="0"/>
              </a:rPr>
              <a:t>スタート</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c=a;</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a=b;</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b=c;</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c=</a:t>
            </a:r>
            <a:r>
              <a:rPr lang="en-US" altLang="ja-JP" sz="2800" dirty="0" err="1" smtClean="0">
                <a:latin typeface="Courier New" pitchFamily="49" charset="0"/>
                <a:cs typeface="Courier New" pitchFamily="49" charset="0"/>
              </a:rPr>
              <a:t>b+a</a:t>
            </a:r>
            <a:r>
              <a:rPr lang="en-US" altLang="ja-JP" sz="2800" dirty="0" smtClean="0">
                <a:latin typeface="Courier New" pitchFamily="49" charset="0"/>
                <a:cs typeface="Courier New" pitchFamily="49" charset="0"/>
              </a:rPr>
              <a:t>;</a:t>
            </a:r>
            <a:r>
              <a:rPr lang="ja-JP" altLang="en-US" sz="2800" dirty="0" smtClean="0">
                <a:latin typeface="Courier New" pitchFamily="49" charset="0"/>
                <a:cs typeface="Courier New" pitchFamily="49" charset="0"/>
              </a:rPr>
              <a:t>　</a:t>
            </a:r>
            <a:endParaRPr lang="ja-JP" altLang="en-US" sz="2800" dirty="0"/>
          </a:p>
        </p:txBody>
      </p:sp>
      <p:grpSp>
        <p:nvGrpSpPr>
          <p:cNvPr id="2" name="グループ化 15"/>
          <p:cNvGrpSpPr/>
          <p:nvPr/>
        </p:nvGrpSpPr>
        <p:grpSpPr>
          <a:xfrm>
            <a:off x="3635896" y="2996952"/>
            <a:ext cx="4392488" cy="461665"/>
            <a:chOff x="3635896" y="2996952"/>
            <a:chExt cx="4392488" cy="461665"/>
          </a:xfrm>
        </p:grpSpPr>
        <p:sp>
          <p:nvSpPr>
            <p:cNvPr id="9" name="テキスト ボックス 8"/>
            <p:cNvSpPr txBox="1"/>
            <p:nvPr/>
          </p:nvSpPr>
          <p:spPr>
            <a:xfrm>
              <a:off x="3635896" y="2996952"/>
              <a:ext cx="1224136" cy="461665"/>
            </a:xfrm>
            <a:prstGeom prst="rect">
              <a:avLst/>
            </a:prstGeom>
            <a:solidFill>
              <a:srgbClr val="92D050"/>
            </a:solidFill>
            <a:ln>
              <a:solidFill>
                <a:schemeClr val="tx1"/>
              </a:solidFill>
            </a:ln>
          </p:spPr>
          <p:txBody>
            <a:bodyPr wrap="square" rtlCol="0">
              <a:spAutoFit/>
            </a:bodyPr>
            <a:lstStyle/>
            <a:p>
              <a:pPr algn="ctr"/>
              <a:r>
                <a:rPr kumimoji="1" lang="ja-JP" altLang="en-US" sz="2400" b="1" dirty="0" smtClean="0"/>
                <a:t>テスト</a:t>
              </a:r>
              <a:endParaRPr kumimoji="1" lang="ja-JP" altLang="en-US" sz="2400" b="1" dirty="0"/>
            </a:p>
          </p:txBody>
        </p:sp>
        <p:sp>
          <p:nvSpPr>
            <p:cNvPr id="10" name="テキスト ボックス 9"/>
            <p:cNvSpPr txBox="1"/>
            <p:nvPr/>
          </p:nvSpPr>
          <p:spPr>
            <a:xfrm>
              <a:off x="5220072" y="2996952"/>
              <a:ext cx="1224136" cy="461665"/>
            </a:xfrm>
            <a:prstGeom prst="rect">
              <a:avLst/>
            </a:prstGeom>
            <a:solidFill>
              <a:srgbClr val="92D050"/>
            </a:solidFill>
            <a:ln>
              <a:solidFill>
                <a:schemeClr val="tx1"/>
              </a:solidFill>
            </a:ln>
          </p:spPr>
          <p:txBody>
            <a:bodyPr wrap="square" rtlCol="0">
              <a:spAutoFit/>
            </a:bodyPr>
            <a:lstStyle/>
            <a:p>
              <a:pPr algn="ctr"/>
              <a:r>
                <a:rPr kumimoji="1" lang="ja-JP" altLang="en-US" sz="2400" b="1" dirty="0" smtClean="0"/>
                <a:t>理解度</a:t>
              </a:r>
              <a:endParaRPr kumimoji="1" lang="ja-JP" altLang="en-US" sz="2400" b="1" dirty="0"/>
            </a:p>
          </p:txBody>
        </p:sp>
        <p:sp>
          <p:nvSpPr>
            <p:cNvPr id="12" name="テキスト ボックス 11"/>
            <p:cNvSpPr txBox="1"/>
            <p:nvPr/>
          </p:nvSpPr>
          <p:spPr>
            <a:xfrm>
              <a:off x="6804248" y="2996952"/>
              <a:ext cx="1224136" cy="461665"/>
            </a:xfrm>
            <a:prstGeom prst="rect">
              <a:avLst/>
            </a:prstGeom>
            <a:solidFill>
              <a:srgbClr val="92D050"/>
            </a:solidFill>
            <a:ln>
              <a:solidFill>
                <a:schemeClr val="tx1"/>
              </a:solidFill>
            </a:ln>
          </p:spPr>
          <p:txBody>
            <a:bodyPr wrap="square" rtlCol="0">
              <a:spAutoFit/>
            </a:bodyPr>
            <a:lstStyle/>
            <a:p>
              <a:pPr algn="ctr"/>
              <a:r>
                <a:rPr kumimoji="1" lang="ja-JP" altLang="en-US" sz="2400" b="1" dirty="0" smtClean="0"/>
                <a:t>スタート</a:t>
              </a:r>
              <a:endParaRPr kumimoji="1" lang="ja-JP" altLang="en-US" sz="2400" b="1" dirty="0"/>
            </a:p>
          </p:txBody>
        </p:sp>
      </p:grpSp>
      <p:sp>
        <p:nvSpPr>
          <p:cNvPr id="13" name="テキスト ボックス 12"/>
          <p:cNvSpPr txBox="1"/>
          <p:nvPr/>
        </p:nvSpPr>
        <p:spPr>
          <a:xfrm>
            <a:off x="3635896" y="2492896"/>
            <a:ext cx="1224136" cy="523220"/>
          </a:xfrm>
          <a:prstGeom prst="rect">
            <a:avLst/>
          </a:prstGeom>
          <a:noFill/>
        </p:spPr>
        <p:txBody>
          <a:bodyPr wrap="square" rtlCol="0">
            <a:spAutoFit/>
          </a:bodyPr>
          <a:lstStyle/>
          <a:p>
            <a:pPr algn="ctr"/>
            <a:r>
              <a:rPr kumimoji="1" lang="ja-JP" altLang="en-US" sz="2400" dirty="0" smtClean="0">
                <a:solidFill>
                  <a:srgbClr val="0000FF"/>
                </a:solidFill>
              </a:rPr>
              <a:t>変数</a:t>
            </a:r>
            <a:r>
              <a:rPr kumimoji="1" lang="ja-JP" altLang="en-US" sz="2800" b="1" dirty="0" smtClean="0">
                <a:solidFill>
                  <a:srgbClr val="FF0000"/>
                </a:solidFill>
              </a:rPr>
              <a:t>ａ</a:t>
            </a:r>
            <a:endParaRPr kumimoji="1" lang="ja-JP" altLang="en-US" sz="2800" b="1" dirty="0">
              <a:solidFill>
                <a:srgbClr val="FF0000"/>
              </a:solidFill>
            </a:endParaRPr>
          </a:p>
        </p:txBody>
      </p:sp>
      <p:sp>
        <p:nvSpPr>
          <p:cNvPr id="14" name="テキスト ボックス 13"/>
          <p:cNvSpPr txBox="1"/>
          <p:nvPr/>
        </p:nvSpPr>
        <p:spPr>
          <a:xfrm>
            <a:off x="5220072" y="2492896"/>
            <a:ext cx="1224136" cy="523220"/>
          </a:xfrm>
          <a:prstGeom prst="rect">
            <a:avLst/>
          </a:prstGeom>
          <a:noFill/>
        </p:spPr>
        <p:txBody>
          <a:bodyPr wrap="square" rtlCol="0">
            <a:spAutoFit/>
          </a:bodyPr>
          <a:lstStyle/>
          <a:p>
            <a:pPr algn="ctr"/>
            <a:r>
              <a:rPr kumimoji="1" lang="ja-JP" altLang="en-US" sz="2400" dirty="0" smtClean="0">
                <a:solidFill>
                  <a:srgbClr val="0000FF"/>
                </a:solidFill>
              </a:rPr>
              <a:t>変数</a:t>
            </a:r>
            <a:r>
              <a:rPr kumimoji="1" lang="ja-JP" altLang="en-US" sz="2800" b="1" dirty="0" err="1" smtClean="0">
                <a:solidFill>
                  <a:srgbClr val="FF0000"/>
                </a:solidFill>
              </a:rPr>
              <a:t>ｂ</a:t>
            </a:r>
            <a:endParaRPr kumimoji="1" lang="ja-JP" altLang="en-US" sz="2800" b="1" dirty="0">
              <a:solidFill>
                <a:srgbClr val="FF0000"/>
              </a:solidFill>
            </a:endParaRPr>
          </a:p>
        </p:txBody>
      </p:sp>
      <p:sp>
        <p:nvSpPr>
          <p:cNvPr id="15" name="テキスト ボックス 14"/>
          <p:cNvSpPr txBox="1"/>
          <p:nvPr/>
        </p:nvSpPr>
        <p:spPr>
          <a:xfrm>
            <a:off x="6804248" y="2492896"/>
            <a:ext cx="1224136" cy="523220"/>
          </a:xfrm>
          <a:prstGeom prst="rect">
            <a:avLst/>
          </a:prstGeom>
          <a:noFill/>
        </p:spPr>
        <p:txBody>
          <a:bodyPr wrap="square" rtlCol="0">
            <a:spAutoFit/>
          </a:bodyPr>
          <a:lstStyle/>
          <a:p>
            <a:pPr algn="ctr"/>
            <a:r>
              <a:rPr kumimoji="1" lang="ja-JP" altLang="en-US" sz="2400" dirty="0" smtClean="0">
                <a:solidFill>
                  <a:srgbClr val="0000FF"/>
                </a:solidFill>
              </a:rPr>
              <a:t>変数</a:t>
            </a:r>
            <a:r>
              <a:rPr kumimoji="1" lang="ja-JP" altLang="en-US" sz="2800" b="1" dirty="0" err="1" smtClean="0">
                <a:solidFill>
                  <a:srgbClr val="FF0000"/>
                </a:solidFill>
              </a:rPr>
              <a:t>ｃ</a:t>
            </a:r>
            <a:endParaRPr kumimoji="1" lang="ja-JP" altLang="en-US" sz="2800" b="1" dirty="0">
              <a:solidFill>
                <a:srgbClr val="FF0000"/>
              </a:solidFill>
            </a:endParaRPr>
          </a:p>
        </p:txBody>
      </p:sp>
      <p:grpSp>
        <p:nvGrpSpPr>
          <p:cNvPr id="3" name="グループ化 16"/>
          <p:cNvGrpSpPr/>
          <p:nvPr/>
        </p:nvGrpSpPr>
        <p:grpSpPr>
          <a:xfrm>
            <a:off x="3635896" y="4005064"/>
            <a:ext cx="4392488" cy="461665"/>
            <a:chOff x="3635896" y="2996952"/>
            <a:chExt cx="4392488" cy="461665"/>
          </a:xfrm>
        </p:grpSpPr>
        <p:sp>
          <p:nvSpPr>
            <p:cNvPr id="18" name="テキスト ボックス 17"/>
            <p:cNvSpPr txBox="1"/>
            <p:nvPr/>
          </p:nvSpPr>
          <p:spPr>
            <a:xfrm>
              <a:off x="3635896" y="2996952"/>
              <a:ext cx="1224136" cy="461665"/>
            </a:xfrm>
            <a:prstGeom prst="rect">
              <a:avLst/>
            </a:prstGeom>
            <a:solidFill>
              <a:srgbClr val="92D050"/>
            </a:solidFill>
            <a:ln>
              <a:solidFill>
                <a:schemeClr val="tx1"/>
              </a:solidFill>
            </a:ln>
          </p:spPr>
          <p:txBody>
            <a:bodyPr wrap="square" rtlCol="0">
              <a:spAutoFit/>
            </a:bodyPr>
            <a:lstStyle/>
            <a:p>
              <a:pPr algn="ctr"/>
              <a:r>
                <a:rPr kumimoji="1" lang="ja-JP" altLang="en-US" sz="2400" b="1" dirty="0" smtClean="0"/>
                <a:t>テスト</a:t>
              </a:r>
              <a:endParaRPr kumimoji="1" lang="ja-JP" altLang="en-US" sz="2400" b="1" dirty="0"/>
            </a:p>
          </p:txBody>
        </p:sp>
        <p:sp>
          <p:nvSpPr>
            <p:cNvPr id="19" name="テキスト ボックス 18"/>
            <p:cNvSpPr txBox="1"/>
            <p:nvPr/>
          </p:nvSpPr>
          <p:spPr>
            <a:xfrm>
              <a:off x="5220072" y="2996952"/>
              <a:ext cx="1224136" cy="461665"/>
            </a:xfrm>
            <a:prstGeom prst="rect">
              <a:avLst/>
            </a:prstGeom>
            <a:solidFill>
              <a:srgbClr val="92D050"/>
            </a:solidFill>
            <a:ln>
              <a:solidFill>
                <a:schemeClr val="tx1"/>
              </a:solidFill>
            </a:ln>
          </p:spPr>
          <p:txBody>
            <a:bodyPr wrap="square" rtlCol="0">
              <a:spAutoFit/>
            </a:bodyPr>
            <a:lstStyle/>
            <a:p>
              <a:pPr algn="ctr"/>
              <a:r>
                <a:rPr kumimoji="1" lang="ja-JP" altLang="en-US" sz="2400" b="1" dirty="0" smtClean="0"/>
                <a:t>理解度</a:t>
              </a:r>
              <a:endParaRPr kumimoji="1" lang="ja-JP" altLang="en-US" sz="2400" b="1" dirty="0"/>
            </a:p>
          </p:txBody>
        </p:sp>
        <p:sp>
          <p:nvSpPr>
            <p:cNvPr id="20" name="テキスト ボックス 19"/>
            <p:cNvSpPr txBox="1"/>
            <p:nvPr/>
          </p:nvSpPr>
          <p:spPr>
            <a:xfrm>
              <a:off x="6804248" y="2996952"/>
              <a:ext cx="1224136" cy="461665"/>
            </a:xfrm>
            <a:prstGeom prst="rect">
              <a:avLst/>
            </a:prstGeom>
            <a:solidFill>
              <a:srgbClr val="FFFFCC"/>
            </a:solidFill>
            <a:ln>
              <a:solidFill>
                <a:srgbClr val="FF0000"/>
              </a:solidFill>
            </a:ln>
          </p:spPr>
          <p:txBody>
            <a:bodyPr wrap="square" rtlCol="0">
              <a:spAutoFit/>
            </a:bodyPr>
            <a:lstStyle/>
            <a:p>
              <a:pPr algn="ctr"/>
              <a:r>
                <a:rPr kumimoji="1" lang="ja-JP" altLang="en-US" sz="2400" b="1" dirty="0" smtClean="0"/>
                <a:t>テスト</a:t>
              </a:r>
              <a:endParaRPr kumimoji="1" lang="ja-JP" altLang="en-US" sz="2400" b="1" dirty="0"/>
            </a:p>
          </p:txBody>
        </p:sp>
      </p:grpSp>
      <p:grpSp>
        <p:nvGrpSpPr>
          <p:cNvPr id="4" name="グループ化 20"/>
          <p:cNvGrpSpPr/>
          <p:nvPr/>
        </p:nvGrpSpPr>
        <p:grpSpPr>
          <a:xfrm>
            <a:off x="3635896" y="4581128"/>
            <a:ext cx="4392488" cy="461665"/>
            <a:chOff x="3635896" y="2996952"/>
            <a:chExt cx="4392488" cy="461665"/>
          </a:xfrm>
        </p:grpSpPr>
        <p:sp>
          <p:nvSpPr>
            <p:cNvPr id="22" name="テキスト ボックス 21"/>
            <p:cNvSpPr txBox="1"/>
            <p:nvPr/>
          </p:nvSpPr>
          <p:spPr>
            <a:xfrm>
              <a:off x="3635896" y="2996952"/>
              <a:ext cx="1224136" cy="461665"/>
            </a:xfrm>
            <a:prstGeom prst="rect">
              <a:avLst/>
            </a:prstGeom>
            <a:solidFill>
              <a:srgbClr val="FFFFCC"/>
            </a:solidFill>
            <a:ln>
              <a:solidFill>
                <a:srgbClr val="FF0000"/>
              </a:solidFill>
            </a:ln>
          </p:spPr>
          <p:txBody>
            <a:bodyPr wrap="square" rtlCol="0">
              <a:spAutoFit/>
            </a:bodyPr>
            <a:lstStyle/>
            <a:p>
              <a:pPr algn="ctr"/>
              <a:r>
                <a:rPr kumimoji="1" lang="ja-JP" altLang="en-US" sz="2400" b="1" dirty="0" smtClean="0"/>
                <a:t>理解度</a:t>
              </a:r>
              <a:endParaRPr kumimoji="1" lang="ja-JP" altLang="en-US" sz="2400" b="1" dirty="0"/>
            </a:p>
          </p:txBody>
        </p:sp>
        <p:sp>
          <p:nvSpPr>
            <p:cNvPr id="23" name="テキスト ボックス 22"/>
            <p:cNvSpPr txBox="1"/>
            <p:nvPr/>
          </p:nvSpPr>
          <p:spPr>
            <a:xfrm>
              <a:off x="5220072" y="2996952"/>
              <a:ext cx="1224136" cy="461665"/>
            </a:xfrm>
            <a:prstGeom prst="rect">
              <a:avLst/>
            </a:prstGeom>
            <a:solidFill>
              <a:srgbClr val="92D050"/>
            </a:solidFill>
            <a:ln>
              <a:solidFill>
                <a:schemeClr val="tx1"/>
              </a:solidFill>
            </a:ln>
          </p:spPr>
          <p:txBody>
            <a:bodyPr wrap="square" rtlCol="0">
              <a:spAutoFit/>
            </a:bodyPr>
            <a:lstStyle/>
            <a:p>
              <a:pPr algn="ctr"/>
              <a:r>
                <a:rPr kumimoji="1" lang="ja-JP" altLang="en-US" sz="2400" b="1" dirty="0" smtClean="0"/>
                <a:t>理解度</a:t>
              </a:r>
              <a:endParaRPr kumimoji="1" lang="ja-JP" altLang="en-US" sz="2400" b="1" dirty="0"/>
            </a:p>
          </p:txBody>
        </p:sp>
        <p:sp>
          <p:nvSpPr>
            <p:cNvPr id="24" name="テキスト ボックス 23"/>
            <p:cNvSpPr txBox="1"/>
            <p:nvPr/>
          </p:nvSpPr>
          <p:spPr>
            <a:xfrm>
              <a:off x="6804248" y="2996952"/>
              <a:ext cx="1224136" cy="461665"/>
            </a:xfrm>
            <a:prstGeom prst="rect">
              <a:avLst/>
            </a:prstGeom>
            <a:solidFill>
              <a:srgbClr val="92D050"/>
            </a:solidFill>
            <a:ln>
              <a:solidFill>
                <a:schemeClr val="tx1"/>
              </a:solidFill>
            </a:ln>
          </p:spPr>
          <p:txBody>
            <a:bodyPr wrap="square" rtlCol="0">
              <a:spAutoFit/>
            </a:bodyPr>
            <a:lstStyle/>
            <a:p>
              <a:pPr algn="ctr"/>
              <a:r>
                <a:rPr kumimoji="1" lang="ja-JP" altLang="en-US" sz="2400" b="1" dirty="0" smtClean="0"/>
                <a:t>テスト</a:t>
              </a:r>
              <a:endParaRPr kumimoji="1" lang="ja-JP" altLang="en-US" sz="2400" b="1" dirty="0"/>
            </a:p>
          </p:txBody>
        </p:sp>
      </p:grpSp>
      <p:grpSp>
        <p:nvGrpSpPr>
          <p:cNvPr id="5" name="グループ化 24"/>
          <p:cNvGrpSpPr/>
          <p:nvPr/>
        </p:nvGrpSpPr>
        <p:grpSpPr>
          <a:xfrm>
            <a:off x="3635896" y="5157192"/>
            <a:ext cx="4392488" cy="461665"/>
            <a:chOff x="3635896" y="2996952"/>
            <a:chExt cx="4392488" cy="461665"/>
          </a:xfrm>
        </p:grpSpPr>
        <p:sp>
          <p:nvSpPr>
            <p:cNvPr id="26" name="テキスト ボックス 25"/>
            <p:cNvSpPr txBox="1"/>
            <p:nvPr/>
          </p:nvSpPr>
          <p:spPr>
            <a:xfrm>
              <a:off x="3635896" y="2996952"/>
              <a:ext cx="1224136" cy="461665"/>
            </a:xfrm>
            <a:prstGeom prst="rect">
              <a:avLst/>
            </a:prstGeom>
            <a:solidFill>
              <a:srgbClr val="92D050"/>
            </a:solidFill>
            <a:ln>
              <a:solidFill>
                <a:schemeClr val="tx1"/>
              </a:solidFill>
            </a:ln>
          </p:spPr>
          <p:txBody>
            <a:bodyPr wrap="square" rtlCol="0">
              <a:spAutoFit/>
            </a:bodyPr>
            <a:lstStyle/>
            <a:p>
              <a:pPr algn="ctr"/>
              <a:r>
                <a:rPr kumimoji="1" lang="ja-JP" altLang="en-US" sz="2400" b="1" dirty="0" smtClean="0"/>
                <a:t>理解度</a:t>
              </a:r>
              <a:endParaRPr kumimoji="1" lang="ja-JP" altLang="en-US" sz="2400" b="1" dirty="0"/>
            </a:p>
          </p:txBody>
        </p:sp>
        <p:sp>
          <p:nvSpPr>
            <p:cNvPr id="27" name="テキスト ボックス 26"/>
            <p:cNvSpPr txBox="1"/>
            <p:nvPr/>
          </p:nvSpPr>
          <p:spPr>
            <a:xfrm>
              <a:off x="5220072" y="2996952"/>
              <a:ext cx="1224136" cy="461665"/>
            </a:xfrm>
            <a:prstGeom prst="rect">
              <a:avLst/>
            </a:prstGeom>
            <a:solidFill>
              <a:srgbClr val="FFFFCC"/>
            </a:solidFill>
            <a:ln>
              <a:solidFill>
                <a:srgbClr val="FF0000"/>
              </a:solidFill>
            </a:ln>
          </p:spPr>
          <p:txBody>
            <a:bodyPr wrap="square" rtlCol="0">
              <a:spAutoFit/>
            </a:bodyPr>
            <a:lstStyle/>
            <a:p>
              <a:pPr algn="ctr"/>
              <a:r>
                <a:rPr kumimoji="1" lang="ja-JP" altLang="en-US" sz="2400" b="1" dirty="0" smtClean="0"/>
                <a:t>テスト</a:t>
              </a:r>
              <a:endParaRPr kumimoji="1" lang="ja-JP" altLang="en-US" sz="2400" b="1" dirty="0"/>
            </a:p>
          </p:txBody>
        </p:sp>
        <p:sp>
          <p:nvSpPr>
            <p:cNvPr id="28" name="テキスト ボックス 27"/>
            <p:cNvSpPr txBox="1"/>
            <p:nvPr/>
          </p:nvSpPr>
          <p:spPr>
            <a:xfrm>
              <a:off x="6804248" y="2996952"/>
              <a:ext cx="1224136" cy="461665"/>
            </a:xfrm>
            <a:prstGeom prst="rect">
              <a:avLst/>
            </a:prstGeom>
            <a:solidFill>
              <a:srgbClr val="92D050"/>
            </a:solidFill>
            <a:ln>
              <a:solidFill>
                <a:schemeClr val="tx1"/>
              </a:solidFill>
            </a:ln>
          </p:spPr>
          <p:txBody>
            <a:bodyPr wrap="square" rtlCol="0">
              <a:spAutoFit/>
            </a:bodyPr>
            <a:lstStyle/>
            <a:p>
              <a:pPr algn="ctr"/>
              <a:r>
                <a:rPr kumimoji="1" lang="ja-JP" altLang="en-US" sz="2400" b="1" dirty="0" smtClean="0"/>
                <a:t>テスト</a:t>
              </a:r>
              <a:endParaRPr kumimoji="1" lang="ja-JP" altLang="en-US" sz="2400" b="1" dirty="0"/>
            </a:p>
          </p:txBody>
        </p:sp>
      </p:grpSp>
      <p:sp>
        <p:nvSpPr>
          <p:cNvPr id="29" name="右中かっこ 28"/>
          <p:cNvSpPr/>
          <p:nvPr/>
        </p:nvSpPr>
        <p:spPr>
          <a:xfrm>
            <a:off x="2987824" y="2420888"/>
            <a:ext cx="576064" cy="1512168"/>
          </a:xfrm>
          <a:prstGeom prst="rightBrace">
            <a:avLst/>
          </a:pr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右矢印 29"/>
          <p:cNvSpPr/>
          <p:nvPr/>
        </p:nvSpPr>
        <p:spPr>
          <a:xfrm>
            <a:off x="2195736" y="4149080"/>
            <a:ext cx="1152128" cy="288032"/>
          </a:xfrm>
          <a:prstGeom prst="right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右矢印 30"/>
          <p:cNvSpPr/>
          <p:nvPr/>
        </p:nvSpPr>
        <p:spPr>
          <a:xfrm>
            <a:off x="2195736" y="4653136"/>
            <a:ext cx="1152128" cy="288032"/>
          </a:xfrm>
          <a:prstGeom prst="right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右矢印 31"/>
          <p:cNvSpPr/>
          <p:nvPr/>
        </p:nvSpPr>
        <p:spPr>
          <a:xfrm>
            <a:off x="2195736" y="5229200"/>
            <a:ext cx="1152128" cy="288032"/>
          </a:xfrm>
          <a:prstGeom prst="right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右矢印 32"/>
          <p:cNvSpPr/>
          <p:nvPr/>
        </p:nvSpPr>
        <p:spPr>
          <a:xfrm rot="427466">
            <a:off x="2281158" y="5875598"/>
            <a:ext cx="1152128" cy="288032"/>
          </a:xfrm>
          <a:prstGeom prst="right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dissolve">
                                      <p:cBhvr>
                                        <p:cTn id="14" dur="500"/>
                                        <p:tgtEl>
                                          <p:spTgt spid="13"/>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wipe(left)">
                                      <p:cBhvr>
                                        <p:cTn id="25" dur="500"/>
                                        <p:tgtEl>
                                          <p:spTgt spid="30"/>
                                        </p:tgtEl>
                                      </p:cBhvr>
                                    </p:animEffect>
                                  </p:childTnLst>
                                </p:cTn>
                              </p:par>
                            </p:childTnLst>
                          </p:cTn>
                        </p:par>
                        <p:par>
                          <p:cTn id="26" fill="hold">
                            <p:stCondLst>
                              <p:cond delay="500"/>
                            </p:stCondLst>
                            <p:childTnLst>
                              <p:par>
                                <p:cTn id="27" presetID="9" presetClass="entr" presetSubtype="0"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dissolve">
                                      <p:cBhvr>
                                        <p:cTn id="29" dur="500"/>
                                        <p:tgtEl>
                                          <p:spTgt spid="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left)">
                                      <p:cBhvr>
                                        <p:cTn id="34" dur="500"/>
                                        <p:tgtEl>
                                          <p:spTgt spid="31"/>
                                        </p:tgtEl>
                                      </p:cBhvr>
                                    </p:animEffect>
                                  </p:childTnLst>
                                </p:cTn>
                              </p:par>
                            </p:childTnLst>
                          </p:cTn>
                        </p:par>
                        <p:par>
                          <p:cTn id="35" fill="hold">
                            <p:stCondLst>
                              <p:cond delay="500"/>
                            </p:stCondLst>
                            <p:childTnLst>
                              <p:par>
                                <p:cTn id="36" presetID="9" presetClass="entr" presetSubtype="0"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dissolve">
                                      <p:cBhvr>
                                        <p:cTn id="38" dur="500"/>
                                        <p:tgtEl>
                                          <p:spTgt spid="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left)">
                                      <p:cBhvr>
                                        <p:cTn id="43" dur="500"/>
                                        <p:tgtEl>
                                          <p:spTgt spid="32"/>
                                        </p:tgtEl>
                                      </p:cBhvr>
                                    </p:animEffect>
                                  </p:childTnLst>
                                </p:cTn>
                              </p:par>
                            </p:childTnLst>
                          </p:cTn>
                        </p:par>
                        <p:par>
                          <p:cTn id="44" fill="hold">
                            <p:stCondLst>
                              <p:cond delay="500"/>
                            </p:stCondLst>
                            <p:childTnLst>
                              <p:par>
                                <p:cTn id="45" presetID="9" presetClass="entr" presetSubtype="0" fill="hold" nodeType="after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dissolve">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wipe(left)">
                                      <p:cBhvr>
                                        <p:cTn id="52" dur="500"/>
                                        <p:tgtEl>
                                          <p:spTgt spid="33"/>
                                        </p:tgtEl>
                                      </p:cBhvr>
                                    </p:animEffect>
                                  </p:childTnLst>
                                </p:cTn>
                              </p:par>
                            </p:childTnLst>
                          </p:cTn>
                        </p:par>
                        <p:par>
                          <p:cTn id="53" fill="hold">
                            <p:stCondLst>
                              <p:cond delay="500"/>
                            </p:stCondLst>
                            <p:childTnLst>
                              <p:par>
                                <p:cTn id="54" presetID="9" presetClass="entr" presetSubtype="0" fill="hold" grpId="0" nodeType="afterEffect">
                                  <p:stCondLst>
                                    <p:cond delay="0"/>
                                  </p:stCondLst>
                                  <p:childTnLst>
                                    <p:set>
                                      <p:cBhvr>
                                        <p:cTn id="55" dur="1" fill="hold">
                                          <p:stCondLst>
                                            <p:cond delay="0"/>
                                          </p:stCondLst>
                                        </p:cTn>
                                        <p:tgtEl>
                                          <p:spTgt spid="11267"/>
                                        </p:tgtEl>
                                        <p:attrNameLst>
                                          <p:attrName>style.visibility</p:attrName>
                                        </p:attrNameLst>
                                      </p:cBhvr>
                                      <p:to>
                                        <p:strVal val="visible"/>
                                      </p:to>
                                    </p:set>
                                    <p:animEffect transition="in" filter="dissolve">
                                      <p:cBhvr>
                                        <p:cTn id="56"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13" grpId="0"/>
      <p:bldP spid="14" grpId="0"/>
      <p:bldP spid="15" grpId="0"/>
      <p:bldP spid="29" grpId="0" animBg="1"/>
      <p:bldP spid="30" grpId="0" animBg="1"/>
      <p:bldP spid="31" grpId="0" animBg="1"/>
      <p:bldP spid="32" grpId="0" animBg="1"/>
      <p:bldP spid="3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5536" y="260648"/>
            <a:ext cx="7543800" cy="723900"/>
          </a:xfrm>
          <a:ln w="38100" cmpd="dbl">
            <a:solidFill>
              <a:srgbClr val="FF0000"/>
            </a:solidFill>
          </a:ln>
        </p:spPr>
        <p:txBody>
          <a:bodyPr/>
          <a:lstStyle/>
          <a:p>
            <a:pPr eaLnBrk="1" hangingPunct="1"/>
            <a:r>
              <a:rPr lang="ja-JP" altLang="en-US" dirty="0" smtClean="0"/>
              <a:t>理解度チェック４</a:t>
            </a:r>
          </a:p>
        </p:txBody>
      </p:sp>
      <p:sp>
        <p:nvSpPr>
          <p:cNvPr id="10244" name="テキスト ボックス 4"/>
          <p:cNvSpPr txBox="1">
            <a:spLocks noChangeArrowheads="1"/>
          </p:cNvSpPr>
          <p:nvPr/>
        </p:nvSpPr>
        <p:spPr bwMode="auto">
          <a:xfrm>
            <a:off x="611560" y="4869160"/>
            <a:ext cx="7632848" cy="1200329"/>
          </a:xfrm>
          <a:prstGeom prst="rect">
            <a:avLst/>
          </a:prstGeom>
          <a:noFill/>
          <a:ln w="9525">
            <a:noFill/>
            <a:miter lim="800000"/>
            <a:headEnd/>
            <a:tailEnd/>
          </a:ln>
        </p:spPr>
        <p:txBody>
          <a:bodyPr wrap="square">
            <a:spAutoFit/>
          </a:bodyPr>
          <a:lstStyle/>
          <a:p>
            <a:pPr marL="457200" indent="-457200"/>
            <a:r>
              <a:rPr lang="ja-JP" altLang="en-US" sz="3600" b="1" dirty="0" smtClean="0">
                <a:solidFill>
                  <a:srgbClr val="0000FF"/>
                </a:solidFill>
              </a:rPr>
              <a:t>１</a:t>
            </a:r>
            <a:r>
              <a:rPr lang="ja-JP" altLang="en-US" sz="3600" dirty="0" smtClean="0"/>
              <a:t>．</a:t>
            </a:r>
            <a:r>
              <a:rPr lang="en-US" altLang="ja-JP" sz="3600" dirty="0" smtClean="0"/>
              <a:t>6</a:t>
            </a:r>
            <a:r>
              <a:rPr lang="ja-JP" altLang="en-US" sz="3600" dirty="0"/>
              <a:t>　　</a:t>
            </a:r>
            <a:r>
              <a:rPr lang="ja-JP" altLang="en-US" sz="3600" dirty="0" smtClean="0"/>
              <a:t>　　 </a:t>
            </a:r>
            <a:r>
              <a:rPr lang="ja-JP" altLang="en-US" sz="3600" b="1" dirty="0" smtClean="0">
                <a:solidFill>
                  <a:srgbClr val="0000FF"/>
                </a:solidFill>
              </a:rPr>
              <a:t>２</a:t>
            </a:r>
            <a:r>
              <a:rPr lang="ja-JP" altLang="en-US" sz="3600" dirty="0" smtClean="0"/>
              <a:t>．</a:t>
            </a:r>
            <a:r>
              <a:rPr lang="en-US" altLang="ja-JP" sz="3600" dirty="0" smtClean="0"/>
              <a:t>4         </a:t>
            </a:r>
            <a:r>
              <a:rPr lang="ja-JP" altLang="en-US" sz="3600" b="1" dirty="0" smtClean="0">
                <a:solidFill>
                  <a:srgbClr val="0000FF"/>
                </a:solidFill>
              </a:rPr>
              <a:t>３</a:t>
            </a:r>
            <a:r>
              <a:rPr lang="ja-JP" altLang="en-US" sz="3600" dirty="0" smtClean="0"/>
              <a:t>．</a:t>
            </a:r>
            <a:r>
              <a:rPr lang="en-US" altLang="ja-JP" sz="3600" dirty="0" smtClean="0"/>
              <a:t>1.5        </a:t>
            </a:r>
          </a:p>
          <a:p>
            <a:pPr marL="457200" indent="-457200"/>
            <a:r>
              <a:rPr lang="ja-JP" altLang="en-US" sz="3600" b="1" dirty="0" smtClean="0">
                <a:solidFill>
                  <a:srgbClr val="0000FF"/>
                </a:solidFill>
              </a:rPr>
              <a:t>４</a:t>
            </a:r>
            <a:r>
              <a:rPr lang="ja-JP" altLang="en-US" sz="3600" dirty="0" smtClean="0"/>
              <a:t>．</a:t>
            </a:r>
            <a:r>
              <a:rPr lang="en-US" altLang="ja-JP" sz="3600" dirty="0" smtClean="0"/>
              <a:t>1           </a:t>
            </a:r>
            <a:r>
              <a:rPr lang="ja-JP" altLang="en-US" sz="3600" b="1" dirty="0" smtClean="0">
                <a:solidFill>
                  <a:srgbClr val="0000FF"/>
                </a:solidFill>
              </a:rPr>
              <a:t>５</a:t>
            </a:r>
            <a:r>
              <a:rPr lang="ja-JP" altLang="en-US" sz="3600" dirty="0" smtClean="0"/>
              <a:t>．</a:t>
            </a:r>
            <a:r>
              <a:rPr lang="en-US" altLang="ja-JP" sz="3600" dirty="0" smtClean="0"/>
              <a:t>0</a:t>
            </a:r>
            <a:endParaRPr lang="en-US" altLang="ja-JP" sz="3600" dirty="0"/>
          </a:p>
        </p:txBody>
      </p:sp>
      <p:sp>
        <p:nvSpPr>
          <p:cNvPr id="8" name="正方形/長方形 7"/>
          <p:cNvSpPr/>
          <p:nvPr/>
        </p:nvSpPr>
        <p:spPr>
          <a:xfrm>
            <a:off x="395536" y="980728"/>
            <a:ext cx="7560840" cy="1384995"/>
          </a:xfrm>
          <a:prstGeom prst="rect">
            <a:avLst/>
          </a:prstGeom>
        </p:spPr>
        <p:txBody>
          <a:bodyPr wrap="square">
            <a:spAutoFit/>
          </a:bodyPr>
          <a:lstStyle/>
          <a:p>
            <a:r>
              <a:rPr lang="ja-JP" altLang="en-US" sz="2800" dirty="0" smtClean="0"/>
              <a:t>次のプログラムを実行し、変数</a:t>
            </a:r>
            <a:r>
              <a:rPr lang="en-US" altLang="ja-JP" sz="2800" dirty="0" smtClean="0"/>
              <a:t>C</a:t>
            </a:r>
            <a:r>
              <a:rPr lang="ja-JP" altLang="en-US" sz="2800" dirty="0" smtClean="0"/>
              <a:t>の値を表示させた場合、どのように表示されますか？最も適切なものを次の選択肢から選んで下さい。</a:t>
            </a:r>
            <a:endParaRPr lang="en-US" altLang="ja-JP" sz="2800" dirty="0" smtClean="0"/>
          </a:p>
        </p:txBody>
      </p:sp>
      <p:sp>
        <p:nvSpPr>
          <p:cNvPr id="5" name="テキスト ボックス 4"/>
          <p:cNvSpPr txBox="1"/>
          <p:nvPr/>
        </p:nvSpPr>
        <p:spPr>
          <a:xfrm>
            <a:off x="1331640" y="2348880"/>
            <a:ext cx="5256584" cy="2308324"/>
          </a:xfrm>
          <a:prstGeom prst="rect">
            <a:avLst/>
          </a:prstGeom>
          <a:solidFill>
            <a:srgbClr val="FFFFCC"/>
          </a:solidFill>
          <a:ln>
            <a:solidFill>
              <a:srgbClr val="FF0000"/>
            </a:solidFill>
            <a:prstDash val="dashDot"/>
          </a:ln>
        </p:spPr>
        <p:txBody>
          <a:bodyPr wrap="square" rtlCol="0">
            <a:spAutoFit/>
          </a:bodyPr>
          <a:lstStyle/>
          <a:p>
            <a:r>
              <a:rPr lang="en-US" altLang="ja-JP" sz="3600" dirty="0" err="1" smtClean="0">
                <a:latin typeface="Courier New" pitchFamily="49" charset="0"/>
                <a:cs typeface="Courier New" pitchFamily="49" charset="0"/>
              </a:rPr>
              <a:t>int</a:t>
            </a:r>
            <a:r>
              <a:rPr lang="en-US" altLang="ja-JP" sz="3600" dirty="0" smtClean="0">
                <a:latin typeface="Courier New" pitchFamily="49" charset="0"/>
                <a:cs typeface="Courier New" pitchFamily="49" charset="0"/>
              </a:rPr>
              <a:t> </a:t>
            </a:r>
            <a:r>
              <a:rPr lang="en-US" altLang="ja-JP" sz="3600" dirty="0" err="1" smtClean="0">
                <a:latin typeface="Courier New" pitchFamily="49" charset="0"/>
                <a:cs typeface="Courier New" pitchFamily="49" charset="0"/>
              </a:rPr>
              <a:t>a,b,c</a:t>
            </a:r>
            <a:r>
              <a:rPr lang="en-US" altLang="ja-JP" sz="3600" dirty="0" smtClean="0">
                <a:latin typeface="Courier New" pitchFamily="49" charset="0"/>
                <a:cs typeface="Courier New" pitchFamily="49" charset="0"/>
              </a:rPr>
              <a:t>;</a:t>
            </a:r>
            <a:br>
              <a:rPr lang="en-US" altLang="ja-JP" sz="3600" dirty="0" smtClean="0">
                <a:latin typeface="Courier New" pitchFamily="49" charset="0"/>
                <a:cs typeface="Courier New" pitchFamily="49" charset="0"/>
              </a:rPr>
            </a:br>
            <a:r>
              <a:rPr lang="en-US" altLang="ja-JP" sz="3600" dirty="0" smtClean="0">
                <a:latin typeface="Courier New" pitchFamily="49" charset="0"/>
                <a:cs typeface="Courier New" pitchFamily="49" charset="0"/>
              </a:rPr>
              <a:t>a=6;</a:t>
            </a:r>
            <a:br>
              <a:rPr lang="en-US" altLang="ja-JP" sz="3600" dirty="0" smtClean="0">
                <a:latin typeface="Courier New" pitchFamily="49" charset="0"/>
                <a:cs typeface="Courier New" pitchFamily="49" charset="0"/>
              </a:rPr>
            </a:br>
            <a:r>
              <a:rPr lang="en-US" altLang="ja-JP" sz="3600" dirty="0" smtClean="0">
                <a:latin typeface="Courier New" pitchFamily="49" charset="0"/>
                <a:cs typeface="Courier New" pitchFamily="49" charset="0"/>
              </a:rPr>
              <a:t>b=4;</a:t>
            </a:r>
            <a:br>
              <a:rPr lang="en-US" altLang="ja-JP" sz="3600" dirty="0" smtClean="0">
                <a:latin typeface="Courier New" pitchFamily="49" charset="0"/>
                <a:cs typeface="Courier New" pitchFamily="49" charset="0"/>
              </a:rPr>
            </a:br>
            <a:r>
              <a:rPr lang="en-US" altLang="ja-JP" sz="3600" dirty="0" smtClean="0">
                <a:latin typeface="Courier New" pitchFamily="49" charset="0"/>
                <a:cs typeface="Courier New" pitchFamily="49" charset="0"/>
              </a:rPr>
              <a:t>c=a/b;</a:t>
            </a:r>
            <a:endParaRPr kumimoji="1" lang="ja-JP" alt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95536" y="404664"/>
            <a:ext cx="7543800" cy="796950"/>
          </a:xfrm>
          <a:ln w="38100" cmpd="dbl">
            <a:solidFill>
              <a:srgbClr val="FF0000"/>
            </a:solidFill>
          </a:ln>
        </p:spPr>
        <p:txBody>
          <a:bodyPr/>
          <a:lstStyle/>
          <a:p>
            <a:pPr eaLnBrk="1" hangingPunct="1"/>
            <a:r>
              <a:rPr lang="ja-JP" altLang="en-US" dirty="0" smtClean="0"/>
              <a:t>理解度チェック</a:t>
            </a:r>
            <a:r>
              <a:rPr lang="en-US" altLang="ja-JP" dirty="0" smtClean="0"/>
              <a:t>4</a:t>
            </a:r>
            <a:r>
              <a:rPr lang="ja-JP" altLang="en-US" dirty="0" smtClean="0"/>
              <a:t>　</a:t>
            </a:r>
            <a:r>
              <a:rPr lang="ja-JP" altLang="en-US" dirty="0" smtClean="0">
                <a:solidFill>
                  <a:srgbClr val="FF0000"/>
                </a:solidFill>
              </a:rPr>
              <a:t>解答</a:t>
            </a:r>
          </a:p>
        </p:txBody>
      </p:sp>
      <p:sp>
        <p:nvSpPr>
          <p:cNvPr id="6" name="正方形/長方形 5"/>
          <p:cNvSpPr/>
          <p:nvPr/>
        </p:nvSpPr>
        <p:spPr>
          <a:xfrm>
            <a:off x="611560" y="1196752"/>
            <a:ext cx="2664296" cy="2298065"/>
          </a:xfrm>
          <a:prstGeom prst="rect">
            <a:avLst/>
          </a:prstGeom>
        </p:spPr>
        <p:txBody>
          <a:bodyPr wrap="square">
            <a:spAutoFit/>
          </a:bodyPr>
          <a:lstStyle/>
          <a:p>
            <a:pPr>
              <a:lnSpc>
                <a:spcPts val="4300"/>
              </a:lnSpc>
            </a:pPr>
            <a:r>
              <a:rPr lang="en-US" altLang="ja-JP" sz="2800" dirty="0" err="1" smtClean="0">
                <a:latin typeface="Courier New" pitchFamily="49" charset="0"/>
                <a:cs typeface="Courier New" pitchFamily="49" charset="0"/>
              </a:rPr>
              <a:t>int</a:t>
            </a:r>
            <a:r>
              <a:rPr lang="en-US" altLang="ja-JP" sz="2800" dirty="0" smtClean="0">
                <a:latin typeface="Courier New" pitchFamily="49" charset="0"/>
                <a:cs typeface="Courier New" pitchFamily="49" charset="0"/>
              </a:rPr>
              <a:t> </a:t>
            </a:r>
            <a:r>
              <a:rPr lang="en-US" altLang="ja-JP" sz="2800" dirty="0" err="1" smtClean="0">
                <a:latin typeface="Courier New" pitchFamily="49" charset="0"/>
                <a:cs typeface="Courier New" pitchFamily="49" charset="0"/>
              </a:rPr>
              <a:t>a,b,c</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a=6;</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b=4;</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c=a/b; </a:t>
            </a:r>
            <a:endParaRPr lang="ja-JP" altLang="en-US" sz="2800" dirty="0"/>
          </a:p>
        </p:txBody>
      </p:sp>
      <p:sp>
        <p:nvSpPr>
          <p:cNvPr id="34" name="正方形/長方形 33"/>
          <p:cNvSpPr/>
          <p:nvPr/>
        </p:nvSpPr>
        <p:spPr>
          <a:xfrm>
            <a:off x="683568" y="3717032"/>
            <a:ext cx="7344816" cy="1877437"/>
          </a:xfrm>
          <a:prstGeom prst="rect">
            <a:avLst/>
          </a:prstGeom>
        </p:spPr>
        <p:txBody>
          <a:bodyPr wrap="square">
            <a:spAutoFit/>
          </a:bodyPr>
          <a:lstStyle/>
          <a:p>
            <a:pPr marL="450850" indent="-450850">
              <a:buFont typeface="Wingdings" pitchFamily="2" charset="2"/>
              <a:buChar char="Ø"/>
            </a:pPr>
            <a:r>
              <a:rPr lang="en-US" altLang="ja-JP" sz="2800" dirty="0" smtClean="0"/>
              <a:t> (</a:t>
            </a:r>
            <a:r>
              <a:rPr lang="ja-JP" altLang="en-US" sz="2800" dirty="0" smtClean="0"/>
              <a:t>整数／整数</a:t>
            </a:r>
            <a:r>
              <a:rPr lang="en-US" altLang="ja-JP" sz="2800" dirty="0" smtClean="0"/>
              <a:t>)</a:t>
            </a:r>
            <a:r>
              <a:rPr lang="ja-JP" altLang="en-US" sz="2800" dirty="0" smtClean="0"/>
              <a:t>の演算結果は、整数になる。</a:t>
            </a:r>
            <a:endParaRPr lang="en-US" altLang="ja-JP" sz="2800" dirty="0" smtClean="0"/>
          </a:p>
          <a:p>
            <a:pPr>
              <a:buFont typeface="Wingdings" pitchFamily="2" charset="2"/>
              <a:buChar char="Ø"/>
            </a:pPr>
            <a:r>
              <a:rPr lang="ja-JP" altLang="en-US" sz="2800" dirty="0"/>
              <a:t>　</a:t>
            </a:r>
            <a:r>
              <a:rPr lang="ja-JP" altLang="en-US" sz="2800" dirty="0" smtClean="0"/>
              <a:t>つまり、小数点以下が切り捨てられる。</a:t>
            </a:r>
            <a:endParaRPr lang="en-US" altLang="ja-JP" sz="2800" dirty="0" smtClean="0"/>
          </a:p>
          <a:p>
            <a:pPr>
              <a:buFont typeface="Wingdings" pitchFamily="2" charset="2"/>
              <a:buChar char="Ø"/>
            </a:pPr>
            <a:r>
              <a:rPr lang="ja-JP" altLang="en-US" sz="2800" dirty="0"/>
              <a:t>　</a:t>
            </a:r>
            <a:r>
              <a:rPr lang="ja-JP" altLang="en-US" sz="2800" dirty="0" smtClean="0"/>
              <a:t>したがって、</a:t>
            </a:r>
            <a:endParaRPr lang="en-US" altLang="ja-JP" sz="2800" dirty="0" smtClean="0"/>
          </a:p>
          <a:p>
            <a:r>
              <a:rPr lang="ja-JP" altLang="en-US" sz="2800" dirty="0">
                <a:latin typeface="Courier New" pitchFamily="49" charset="0"/>
                <a:cs typeface="Courier New" pitchFamily="49" charset="0"/>
              </a:rPr>
              <a:t>　</a:t>
            </a:r>
            <a:r>
              <a:rPr lang="ja-JP" altLang="en-US" sz="2800" dirty="0" smtClean="0">
                <a:latin typeface="Courier New" pitchFamily="49" charset="0"/>
                <a:cs typeface="Courier New" pitchFamily="49" charset="0"/>
              </a:rPr>
              <a:t>　</a:t>
            </a:r>
            <a:r>
              <a:rPr lang="en-US" altLang="ja-JP" sz="3200" dirty="0" smtClean="0">
                <a:latin typeface="Courier New" pitchFamily="49" charset="0"/>
                <a:cs typeface="Courier New" pitchFamily="49" charset="0"/>
              </a:rPr>
              <a:t>C=a/b=6/4=1.5</a:t>
            </a:r>
            <a:r>
              <a:rPr lang="ja-JP" altLang="en-US" sz="3200" dirty="0" smtClean="0"/>
              <a:t>→</a:t>
            </a:r>
            <a:r>
              <a:rPr lang="en-US" altLang="ja-JP" sz="3200" b="1" dirty="0" smtClean="0">
                <a:solidFill>
                  <a:srgbClr val="FF0000"/>
                </a:solidFill>
              </a:rPr>
              <a:t>1</a:t>
            </a:r>
          </a:p>
        </p:txBody>
      </p:sp>
      <p:sp>
        <p:nvSpPr>
          <p:cNvPr id="35" name="テキスト ボックス 34"/>
          <p:cNvSpPr txBox="1"/>
          <p:nvPr/>
        </p:nvSpPr>
        <p:spPr>
          <a:xfrm>
            <a:off x="3635896" y="5733256"/>
            <a:ext cx="1512168" cy="646331"/>
          </a:xfrm>
          <a:prstGeom prst="rect">
            <a:avLst/>
          </a:prstGeom>
          <a:noFill/>
          <a:ln>
            <a:solidFill>
              <a:srgbClr val="FF0000"/>
            </a:solidFill>
            <a:prstDash val="dash"/>
          </a:ln>
        </p:spPr>
        <p:txBody>
          <a:bodyPr wrap="square" rtlCol="0">
            <a:spAutoFit/>
          </a:bodyPr>
          <a:lstStyle/>
          <a:p>
            <a:r>
              <a:rPr lang="ja-JP" altLang="en-US" sz="3600" dirty="0">
                <a:solidFill>
                  <a:srgbClr val="FF0000"/>
                </a:solidFill>
              </a:rPr>
              <a:t>４</a:t>
            </a:r>
            <a:r>
              <a:rPr lang="ja-JP" altLang="en-US" sz="3600" dirty="0" smtClean="0">
                <a:solidFill>
                  <a:srgbClr val="FF0000"/>
                </a:solidFill>
              </a:rPr>
              <a:t>．</a:t>
            </a:r>
            <a:r>
              <a:rPr lang="en-US" altLang="ja-JP" sz="3600" b="1" dirty="0" smtClean="0">
                <a:solidFill>
                  <a:srgbClr val="0000FF"/>
                </a:solidFill>
              </a:rPr>
              <a:t>1</a:t>
            </a:r>
            <a:endParaRPr kumimoji="1" lang="ja-JP" altLang="en-US" sz="3600"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4">
                                            <p:txEl>
                                              <p:pRg st="1" end="1"/>
                                            </p:txEl>
                                          </p:spTgt>
                                        </p:tgtEl>
                                        <p:attrNameLst>
                                          <p:attrName>style.visibility</p:attrName>
                                        </p:attrNameLst>
                                      </p:cBhvr>
                                      <p:to>
                                        <p:strVal val="visible"/>
                                      </p:to>
                                    </p:set>
                                    <p:animEffect transition="in" filter="wipe(left)">
                                      <p:cBhvr>
                                        <p:cTn id="12" dur="500"/>
                                        <p:tgtEl>
                                          <p:spTgt spid="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4">
                                            <p:txEl>
                                              <p:pRg st="2" end="2"/>
                                            </p:txEl>
                                          </p:spTgt>
                                        </p:tgtEl>
                                        <p:attrNameLst>
                                          <p:attrName>style.visibility</p:attrName>
                                        </p:attrNameLst>
                                      </p:cBhvr>
                                      <p:to>
                                        <p:strVal val="visible"/>
                                      </p:to>
                                    </p:set>
                                    <p:animEffect transition="in" filter="wipe(left)">
                                      <p:cBhvr>
                                        <p:cTn id="17" dur="500"/>
                                        <p:tgtEl>
                                          <p:spTgt spid="34">
                                            <p:txEl>
                                              <p:pRg st="2" end="2"/>
                                            </p:txEl>
                                          </p:spTgt>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34">
                                            <p:txEl>
                                              <p:pRg st="3" end="3"/>
                                            </p:txEl>
                                          </p:spTgt>
                                        </p:tgtEl>
                                        <p:attrNameLst>
                                          <p:attrName>style.visibility</p:attrName>
                                        </p:attrNameLst>
                                      </p:cBhvr>
                                      <p:to>
                                        <p:strVal val="visible"/>
                                      </p:to>
                                    </p:set>
                                    <p:animEffect transition="in" filter="wipe(left)">
                                      <p:cBhvr>
                                        <p:cTn id="21" dur="3000"/>
                                        <p:tgtEl>
                                          <p:spTgt spid="34">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dissolve">
                                      <p:cBhvr>
                                        <p:cTn id="2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548680"/>
            <a:ext cx="7427168" cy="868958"/>
          </a:xfrm>
          <a:ln w="38100" cmpd="dbl">
            <a:solidFill>
              <a:srgbClr val="FF0000"/>
            </a:solidFill>
          </a:ln>
        </p:spPr>
        <p:txBody>
          <a:bodyPr/>
          <a:lstStyle/>
          <a:p>
            <a:pPr eaLnBrk="1" hangingPunct="1"/>
            <a:r>
              <a:rPr lang="ja-JP" altLang="en-US" dirty="0" smtClean="0"/>
              <a:t>理解度確認テストについて</a:t>
            </a:r>
          </a:p>
        </p:txBody>
      </p:sp>
      <p:sp>
        <p:nvSpPr>
          <p:cNvPr id="8195" name="Rectangle 3"/>
          <p:cNvSpPr>
            <a:spLocks noGrp="1" noChangeArrowheads="1"/>
          </p:cNvSpPr>
          <p:nvPr>
            <p:ph type="body" idx="1"/>
          </p:nvPr>
        </p:nvSpPr>
        <p:spPr/>
        <p:txBody>
          <a:bodyPr/>
          <a:lstStyle/>
          <a:p>
            <a:pPr eaLnBrk="1" hangingPunct="1"/>
            <a:r>
              <a:rPr lang="ja-JP" altLang="en-US" smtClean="0"/>
              <a:t>これまでの学習内容の理解度を確認する小テストを科目の</a:t>
            </a:r>
            <a:r>
              <a:rPr lang="en-US" altLang="ja-JP" smtClean="0"/>
              <a:t>HP</a:t>
            </a:r>
            <a:r>
              <a:rPr lang="ja-JP" altLang="en-US" smtClean="0"/>
              <a:t>に用意しています。</a:t>
            </a:r>
          </a:p>
          <a:p>
            <a:pPr eaLnBrk="1" hangingPunct="1"/>
            <a:r>
              <a:rPr lang="en-US" altLang="ja-JP" smtClean="0">
                <a:hlinkClick r:id="rId2"/>
              </a:rPr>
              <a:t>http://ext-web.edu.sgu.ac.jp/HIKO/Prog/</a:t>
            </a:r>
            <a:endParaRPr lang="en-US" altLang="ja-JP" smtClean="0"/>
          </a:p>
          <a:p>
            <a:pPr eaLnBrk="1" hangingPunct="1"/>
            <a:r>
              <a:rPr lang="ja-JP" altLang="en-US" smtClean="0"/>
              <a:t>テストへ向けての勉強にもなりますので、各自チャレンジしてみて下さい。</a:t>
            </a:r>
          </a:p>
          <a:p>
            <a:pPr eaLnBrk="1" hangingPunct="1"/>
            <a:r>
              <a:rPr lang="ja-JP" altLang="en-US" smtClean="0"/>
              <a:t>この理解が、</a:t>
            </a:r>
            <a:r>
              <a:rPr lang="ja-JP" altLang="en-US" sz="4000" b="1" smtClean="0">
                <a:solidFill>
                  <a:srgbClr val="FF0000"/>
                </a:solidFill>
              </a:rPr>
              <a:t>テストの問題を解く前提</a:t>
            </a:r>
            <a:r>
              <a:rPr lang="ja-JP" altLang="en-US" smtClean="0"/>
              <a:t>になるので、どうしても内容を理解できない時は、森田まで質問に来て結構です。</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04664"/>
            <a:ext cx="7427168" cy="1012974"/>
          </a:xfrm>
          <a:ln w="38100" cmpd="dbl">
            <a:solidFill>
              <a:srgbClr val="FF0000"/>
            </a:solidFill>
          </a:ln>
        </p:spPr>
        <p:txBody>
          <a:bodyPr/>
          <a:lstStyle/>
          <a:p>
            <a:pPr eaLnBrk="1" hangingPunct="1"/>
            <a:r>
              <a:rPr lang="ja-JP" altLang="en-US" dirty="0" smtClean="0"/>
              <a:t>第１回テストについて</a:t>
            </a:r>
          </a:p>
        </p:txBody>
      </p:sp>
      <p:sp>
        <p:nvSpPr>
          <p:cNvPr id="7171" name="Rectangle 3"/>
          <p:cNvSpPr>
            <a:spLocks noGrp="1" noChangeArrowheads="1"/>
          </p:cNvSpPr>
          <p:nvPr>
            <p:ph type="body" idx="1"/>
          </p:nvPr>
        </p:nvSpPr>
        <p:spPr/>
        <p:txBody>
          <a:bodyPr/>
          <a:lstStyle/>
          <a:p>
            <a:pPr eaLnBrk="1" hangingPunct="1"/>
            <a:r>
              <a:rPr lang="ja-JP" altLang="en-US" sz="2600" dirty="0" smtClean="0"/>
              <a:t>日時：</a:t>
            </a:r>
            <a:r>
              <a:rPr lang="en-US" altLang="ja-JP" sz="2600" dirty="0" smtClean="0"/>
              <a:t>11</a:t>
            </a:r>
            <a:r>
              <a:rPr lang="ja-JP" altLang="en-US" sz="2600" dirty="0" smtClean="0"/>
              <a:t>月</a:t>
            </a:r>
            <a:r>
              <a:rPr lang="en-US" altLang="ja-JP" sz="2600" dirty="0" smtClean="0"/>
              <a:t>6</a:t>
            </a:r>
            <a:r>
              <a:rPr lang="ja-JP" altLang="en-US" sz="2600" dirty="0" smtClean="0"/>
              <a:t>日　</a:t>
            </a:r>
            <a:r>
              <a:rPr lang="en-US" altLang="ja-JP" sz="2600" dirty="0" smtClean="0"/>
              <a:t>13:15</a:t>
            </a:r>
            <a:r>
              <a:rPr lang="ja-JP" altLang="en-US" sz="2600" dirty="0" smtClean="0"/>
              <a:t>～</a:t>
            </a:r>
            <a:r>
              <a:rPr lang="en-US" altLang="ja-JP" sz="2600" dirty="0" smtClean="0"/>
              <a:t>14:05</a:t>
            </a:r>
          </a:p>
          <a:p>
            <a:pPr eaLnBrk="1" hangingPunct="1"/>
            <a:r>
              <a:rPr lang="ja-JP" altLang="en-US" sz="2600" dirty="0" smtClean="0"/>
              <a:t>形式：ペーパーテスト</a:t>
            </a:r>
          </a:p>
          <a:p>
            <a:pPr eaLnBrk="1" hangingPunct="1"/>
            <a:r>
              <a:rPr lang="ja-JP" altLang="en-US" sz="2600" dirty="0" smtClean="0"/>
              <a:t>範囲：</a:t>
            </a:r>
            <a:r>
              <a:rPr lang="en-US" altLang="ja-JP" sz="2600" dirty="0" smtClean="0"/>
              <a:t>5-1</a:t>
            </a:r>
            <a:r>
              <a:rPr lang="ja-JP" altLang="en-US" sz="2600" dirty="0" smtClean="0"/>
              <a:t>節まで（</a:t>
            </a:r>
            <a:r>
              <a:rPr lang="en-US" altLang="ja-JP" sz="2600" dirty="0" smtClean="0"/>
              <a:t>p.112</a:t>
            </a:r>
            <a:r>
              <a:rPr lang="ja-JP" altLang="en-US" sz="2600" dirty="0" smtClean="0"/>
              <a:t>まで）を予定</a:t>
            </a:r>
          </a:p>
          <a:p>
            <a:pPr eaLnBrk="1" hangingPunct="1"/>
            <a:r>
              <a:rPr lang="ja-JP" altLang="en-US" sz="2600" dirty="0" smtClean="0"/>
              <a:t>その他：テキストは参照可</a:t>
            </a:r>
          </a:p>
          <a:p>
            <a:pPr eaLnBrk="1" hangingPunct="1">
              <a:buFont typeface="Wingdings" pitchFamily="2" charset="2"/>
              <a:buNone/>
            </a:pPr>
            <a:r>
              <a:rPr lang="ja-JP" altLang="en-US" sz="2600" dirty="0" smtClean="0"/>
              <a:t>　　　　　　テスト中はノート</a:t>
            </a:r>
            <a:r>
              <a:rPr lang="en-US" altLang="ja-JP" sz="2600" dirty="0" smtClean="0"/>
              <a:t>PC</a:t>
            </a:r>
            <a:r>
              <a:rPr lang="ja-JP" altLang="en-US" sz="2600" dirty="0" smtClean="0"/>
              <a:t>は使用できません。</a:t>
            </a:r>
          </a:p>
          <a:p>
            <a:pPr eaLnBrk="1" hangingPunct="1"/>
            <a:r>
              <a:rPr lang="ja-JP" altLang="en-US" sz="2800" dirty="0" smtClean="0"/>
              <a:t>注意：</a:t>
            </a:r>
            <a:r>
              <a:rPr lang="ja-JP" altLang="en-US" sz="2800" dirty="0" smtClean="0">
                <a:solidFill>
                  <a:srgbClr val="FF0000"/>
                </a:solidFill>
              </a:rPr>
              <a:t>テストを欠席すると単位の取得はできません。</a:t>
            </a:r>
          </a:p>
          <a:p>
            <a:pPr eaLnBrk="1" hangingPunct="1"/>
            <a:r>
              <a:rPr lang="ja-JP" altLang="en-US" sz="2800" dirty="0" smtClean="0"/>
              <a:t>テストの情報は科目の</a:t>
            </a:r>
            <a:r>
              <a:rPr lang="en-US" altLang="ja-JP" sz="2800" dirty="0" smtClean="0"/>
              <a:t>HP</a:t>
            </a:r>
            <a:r>
              <a:rPr lang="ja-JP" altLang="en-US" sz="2800" dirty="0" err="1" smtClean="0"/>
              <a:t>にも</a:t>
            </a:r>
            <a:r>
              <a:rPr lang="ja-JP" altLang="en-US" sz="2800" dirty="0" smtClean="0"/>
              <a:t>掲載しています。</a:t>
            </a:r>
          </a:p>
          <a:p>
            <a:pPr eaLnBrk="1" hangingPunct="1">
              <a:buFont typeface="Wingdings" pitchFamily="2" charset="2"/>
              <a:buNone/>
            </a:pPr>
            <a:endParaRPr lang="ja-JP" altLang="en-US" sz="2800" dirty="0" smtClean="0"/>
          </a:p>
          <a:p>
            <a:pPr eaLnBrk="1" hangingPunct="1">
              <a:buFont typeface="Wingdings" pitchFamily="2" charset="2"/>
              <a:buNone/>
            </a:pPr>
            <a:endParaRPr lang="en-US" altLang="ja-JP" sz="2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476672"/>
            <a:ext cx="7427168" cy="940966"/>
          </a:xfrm>
          <a:ln w="38100" cmpd="dbl">
            <a:solidFill>
              <a:srgbClr val="FF0000"/>
            </a:solidFill>
          </a:ln>
        </p:spPr>
        <p:txBody>
          <a:bodyPr/>
          <a:lstStyle/>
          <a:p>
            <a:pPr eaLnBrk="1" hangingPunct="1"/>
            <a:r>
              <a:rPr lang="ja-JP" altLang="en-US" dirty="0" smtClean="0"/>
              <a:t>進度について</a:t>
            </a:r>
          </a:p>
        </p:txBody>
      </p:sp>
      <p:sp>
        <p:nvSpPr>
          <p:cNvPr id="6147" name="Rectangle 3"/>
          <p:cNvSpPr>
            <a:spLocks noGrp="1" noChangeArrowheads="1"/>
          </p:cNvSpPr>
          <p:nvPr>
            <p:ph type="body" idx="1"/>
          </p:nvPr>
        </p:nvSpPr>
        <p:spPr>
          <a:xfrm>
            <a:off x="467544" y="1556792"/>
            <a:ext cx="8229600" cy="4806081"/>
          </a:xfrm>
        </p:spPr>
        <p:txBody>
          <a:bodyPr/>
          <a:lstStyle/>
          <a:p>
            <a:pPr eaLnBrk="1" hangingPunct="1"/>
            <a:r>
              <a:rPr lang="ja-JP" altLang="en-US" sz="3200" dirty="0" smtClean="0"/>
              <a:t>本日の演習終了時点で第４章の課題を終了できなかった人は、次回までに残りの課題を必ずやっておいて下さい。</a:t>
            </a:r>
          </a:p>
          <a:p>
            <a:pPr eaLnBrk="1" hangingPunct="1"/>
            <a:r>
              <a:rPr lang="ja-JP" altLang="en-US" sz="3200" dirty="0" smtClean="0"/>
              <a:t>本日は、以下を終えた人は演習を終えて結構です。</a:t>
            </a:r>
            <a:endParaRPr lang="en-US" altLang="ja-JP" sz="3200" dirty="0" smtClean="0"/>
          </a:p>
          <a:p>
            <a:pPr eaLnBrk="1" hangingPunct="1">
              <a:buNone/>
            </a:pPr>
            <a:r>
              <a:rPr lang="ja-JP" altLang="en-US" sz="3200" b="1" dirty="0" smtClean="0">
                <a:solidFill>
                  <a:srgbClr val="FF0000"/>
                </a:solidFill>
              </a:rPr>
              <a:t>　</a:t>
            </a:r>
            <a:r>
              <a:rPr lang="ja-JP" altLang="en-US" sz="3200" dirty="0" smtClean="0"/>
              <a:t>①</a:t>
            </a:r>
            <a:r>
              <a:rPr lang="ja-JP" altLang="en-US" sz="3200" b="1" dirty="0" smtClean="0">
                <a:solidFill>
                  <a:srgbClr val="FF0000"/>
                </a:solidFill>
              </a:rPr>
              <a:t>　</a:t>
            </a:r>
            <a:r>
              <a:rPr lang="en-US" altLang="ja-JP" sz="3200" b="1" dirty="0" smtClean="0">
                <a:solidFill>
                  <a:srgbClr val="FF0000"/>
                </a:solidFill>
              </a:rPr>
              <a:t>【</a:t>
            </a:r>
            <a:r>
              <a:rPr lang="ja-JP" altLang="en-US" sz="3200" b="1" dirty="0" smtClean="0">
                <a:solidFill>
                  <a:srgbClr val="FF0000"/>
                </a:solidFill>
              </a:rPr>
              <a:t>基礎課題</a:t>
            </a:r>
            <a:r>
              <a:rPr lang="en-US" altLang="ja-JP" sz="3200" b="1" dirty="0" smtClean="0">
                <a:solidFill>
                  <a:srgbClr val="FF0000"/>
                </a:solidFill>
              </a:rPr>
              <a:t>5-1-3】</a:t>
            </a:r>
            <a:r>
              <a:rPr lang="ja-JP" altLang="en-US" sz="3200" b="1" dirty="0" smtClean="0">
                <a:solidFill>
                  <a:srgbClr val="FF0000"/>
                </a:solidFill>
              </a:rPr>
              <a:t>（</a:t>
            </a:r>
            <a:r>
              <a:rPr lang="en-US" altLang="ja-JP" sz="3200" b="1" dirty="0" smtClean="0">
                <a:solidFill>
                  <a:srgbClr val="FF0000"/>
                </a:solidFill>
              </a:rPr>
              <a:t>p.106</a:t>
            </a:r>
            <a:r>
              <a:rPr lang="ja-JP" altLang="en-US" sz="3200" b="1" dirty="0" smtClean="0">
                <a:solidFill>
                  <a:srgbClr val="FF0000"/>
                </a:solidFill>
              </a:rPr>
              <a:t>）</a:t>
            </a:r>
            <a:r>
              <a:rPr lang="ja-JP" altLang="en-US" sz="3200" dirty="0" smtClean="0"/>
              <a:t>まで終了</a:t>
            </a:r>
            <a:endParaRPr lang="en-US" altLang="ja-JP" sz="3200" dirty="0" smtClean="0"/>
          </a:p>
          <a:p>
            <a:pPr eaLnBrk="1" hangingPunct="1">
              <a:buNone/>
            </a:pPr>
            <a:r>
              <a:rPr lang="ja-JP" altLang="en-US" sz="3200" dirty="0" smtClean="0"/>
              <a:t>　②　理解度確認テスト　</a:t>
            </a:r>
            <a:endParaRPr lang="en-US" altLang="ja-JP" sz="3200" dirty="0" smtClean="0"/>
          </a:p>
          <a:p>
            <a:pPr marL="900113" indent="-900113" eaLnBrk="1" hangingPunct="1">
              <a:buNone/>
            </a:pPr>
            <a:r>
              <a:rPr lang="ja-JP" altLang="en-US" sz="3200" dirty="0" smtClean="0"/>
              <a:t>　　　　「コンポーネント」、「変数１」、「変数２」を受験</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39552" y="4869160"/>
            <a:ext cx="8208912" cy="1512168"/>
          </a:xfrm>
          <a:prstGeom prst="rect">
            <a:avLst/>
          </a:prstGeom>
          <a:solidFill>
            <a:srgbClr val="FFFFCC"/>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18" name="Rectangle 2"/>
          <p:cNvSpPr>
            <a:spLocks noGrp="1" noChangeArrowheads="1"/>
          </p:cNvSpPr>
          <p:nvPr>
            <p:ph type="title"/>
          </p:nvPr>
        </p:nvSpPr>
        <p:spPr>
          <a:xfrm>
            <a:off x="467544" y="260648"/>
            <a:ext cx="7543800" cy="725488"/>
          </a:xfrm>
        </p:spPr>
        <p:txBody>
          <a:bodyPr/>
          <a:lstStyle/>
          <a:p>
            <a:pPr eaLnBrk="1" hangingPunct="1"/>
            <a:r>
              <a:rPr lang="ja-JP" altLang="en-US" dirty="0" smtClean="0"/>
              <a:t>注意</a:t>
            </a:r>
          </a:p>
        </p:txBody>
      </p:sp>
      <p:sp>
        <p:nvSpPr>
          <p:cNvPr id="9219" name="Rectangle 3"/>
          <p:cNvSpPr>
            <a:spLocks noGrp="1" noChangeArrowheads="1"/>
          </p:cNvSpPr>
          <p:nvPr>
            <p:ph type="body" idx="1"/>
          </p:nvPr>
        </p:nvSpPr>
        <p:spPr>
          <a:xfrm>
            <a:off x="395536" y="980728"/>
            <a:ext cx="8229600" cy="5544616"/>
          </a:xfrm>
        </p:spPr>
        <p:txBody>
          <a:bodyPr/>
          <a:lstStyle/>
          <a:p>
            <a:pPr eaLnBrk="1" hangingPunct="1">
              <a:lnSpc>
                <a:spcPct val="90000"/>
              </a:lnSpc>
            </a:pPr>
            <a:r>
              <a:rPr lang="ja-JP" altLang="en-US" sz="2800" dirty="0" smtClean="0"/>
              <a:t>講義室での飲食は厳禁です。</a:t>
            </a:r>
          </a:p>
          <a:p>
            <a:pPr eaLnBrk="1" hangingPunct="1">
              <a:lnSpc>
                <a:spcPct val="90000"/>
              </a:lnSpc>
            </a:pPr>
            <a:r>
              <a:rPr lang="ja-JP" altLang="en-US" sz="2800" dirty="0" smtClean="0"/>
              <a:t>目が疲れたなど、休憩をとりたい場合は、適宜休息をとって下さい。</a:t>
            </a:r>
          </a:p>
          <a:p>
            <a:pPr eaLnBrk="1" hangingPunct="1">
              <a:lnSpc>
                <a:spcPct val="90000"/>
              </a:lnSpc>
            </a:pPr>
            <a:r>
              <a:rPr lang="ja-JP" altLang="en-US" sz="2800" dirty="0"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lnSpc>
                <a:spcPct val="90000"/>
              </a:lnSpc>
            </a:pPr>
            <a:r>
              <a:rPr lang="ja-JP" altLang="en-US" sz="2800" dirty="0" smtClean="0"/>
              <a:t>講義室では、演習課題の</a:t>
            </a:r>
            <a:r>
              <a:rPr lang="ja-JP" altLang="en-US" sz="2800" b="1" dirty="0" smtClean="0">
                <a:solidFill>
                  <a:srgbClr val="FF0000"/>
                </a:solidFill>
              </a:rPr>
              <a:t>学習に集中</a:t>
            </a:r>
            <a:r>
              <a:rPr lang="ja-JP" altLang="en-US" sz="2800" dirty="0" smtClean="0"/>
              <a:t>して下さい。</a:t>
            </a:r>
          </a:p>
          <a:p>
            <a:pPr eaLnBrk="1" hangingPunct="1">
              <a:lnSpc>
                <a:spcPct val="90000"/>
              </a:lnSpc>
            </a:pPr>
            <a:r>
              <a:rPr lang="ja-JP" altLang="en-US" sz="2800" dirty="0" smtClean="0"/>
              <a:t>次を終えた人は演習を終えて結構です。</a:t>
            </a:r>
            <a:endParaRPr lang="en-US" altLang="ja-JP" sz="2800" dirty="0" smtClean="0"/>
          </a:p>
          <a:p>
            <a:pPr eaLnBrk="1" hangingPunct="1">
              <a:lnSpc>
                <a:spcPct val="90000"/>
              </a:lnSpc>
              <a:buNone/>
            </a:pPr>
            <a:r>
              <a:rPr lang="ja-JP" altLang="en-US" dirty="0" smtClean="0">
                <a:solidFill>
                  <a:srgbClr val="FF0000"/>
                </a:solidFill>
              </a:rPr>
              <a:t>　</a:t>
            </a:r>
            <a:r>
              <a:rPr lang="ja-JP" altLang="en-US" sz="2800" dirty="0" smtClean="0"/>
              <a:t>①</a:t>
            </a:r>
            <a:r>
              <a:rPr lang="ja-JP" altLang="en-US" sz="2800" dirty="0" smtClean="0">
                <a:solidFill>
                  <a:srgbClr val="FF0000"/>
                </a:solidFill>
              </a:rPr>
              <a:t>　</a:t>
            </a:r>
            <a:r>
              <a:rPr lang="en-US" altLang="ja-JP" sz="2800" dirty="0" smtClean="0">
                <a:solidFill>
                  <a:srgbClr val="FF0000"/>
                </a:solidFill>
              </a:rPr>
              <a:t>【</a:t>
            </a:r>
            <a:r>
              <a:rPr lang="ja-JP" altLang="en-US" sz="2800" dirty="0" smtClean="0">
                <a:solidFill>
                  <a:srgbClr val="FF0000"/>
                </a:solidFill>
              </a:rPr>
              <a:t>基礎課題</a:t>
            </a:r>
            <a:r>
              <a:rPr lang="en-US" altLang="ja-JP" sz="2800" dirty="0" smtClean="0">
                <a:solidFill>
                  <a:srgbClr val="FF0000"/>
                </a:solidFill>
              </a:rPr>
              <a:t>5-1-3】(p.106)</a:t>
            </a:r>
            <a:r>
              <a:rPr lang="ja-JP" altLang="en-US" sz="2800" dirty="0" err="1" smtClean="0"/>
              <a:t>まで</a:t>
            </a:r>
            <a:r>
              <a:rPr lang="ja-JP" altLang="en-US" sz="2800" dirty="0" smtClean="0"/>
              <a:t>終了</a:t>
            </a:r>
            <a:endParaRPr lang="en-US" altLang="ja-JP" sz="2800" dirty="0" smtClean="0"/>
          </a:p>
          <a:p>
            <a:pPr marL="900113" indent="-900113" eaLnBrk="1" hangingPunct="1">
              <a:buNone/>
            </a:pPr>
            <a:r>
              <a:rPr lang="ja-JP" altLang="en-US" sz="2800" dirty="0" smtClean="0"/>
              <a:t>　②　理解度確認テスト　「コンポーネント」、「変数１」と「変数２」を受験</a:t>
            </a:r>
          </a:p>
          <a:p>
            <a:pPr eaLnBrk="1" hangingPunct="1">
              <a:lnSpc>
                <a:spcPct val="90000"/>
              </a:lnSpc>
              <a:buNone/>
            </a:pPr>
            <a:endParaRPr lang="ja-JP"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3"/>
          <p:cNvGraphicFramePr>
            <a:graphicFrameLocks/>
          </p:cNvGraphicFramePr>
          <p:nvPr/>
        </p:nvGraphicFramePr>
        <p:xfrm>
          <a:off x="539552" y="1340768"/>
          <a:ext cx="7488832"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1027" name="Rectangle 2"/>
          <p:cNvSpPr>
            <a:spLocks noGrp="1" noChangeArrowheads="1"/>
          </p:cNvSpPr>
          <p:nvPr>
            <p:ph type="title"/>
          </p:nvPr>
        </p:nvSpPr>
        <p:spPr>
          <a:xfrm>
            <a:off x="468313" y="333375"/>
            <a:ext cx="7543800" cy="868363"/>
          </a:xfrm>
        </p:spPr>
        <p:txBody>
          <a:bodyPr/>
          <a:lstStyle/>
          <a:p>
            <a:pPr eaLnBrk="1" hangingPunct="1"/>
            <a:r>
              <a:rPr lang="ja-JP" altLang="en-US" dirty="0" smtClean="0"/>
              <a:t>基礎課題進行状況（</a:t>
            </a:r>
            <a:r>
              <a:rPr lang="en-US" altLang="ja-JP" dirty="0" smtClean="0"/>
              <a:t>10/16</a:t>
            </a:r>
            <a:r>
              <a:rPr lang="ja-JP" altLang="en-US" dirty="0" smtClean="0"/>
              <a:t>時点）</a:t>
            </a:r>
          </a:p>
        </p:txBody>
      </p:sp>
      <p:sp>
        <p:nvSpPr>
          <p:cNvPr id="25604" name="Text Box 4"/>
          <p:cNvSpPr txBox="1">
            <a:spLocks noChangeArrowheads="1"/>
          </p:cNvSpPr>
          <p:nvPr/>
        </p:nvSpPr>
        <p:spPr bwMode="auto">
          <a:xfrm>
            <a:off x="5508104" y="3429000"/>
            <a:ext cx="3095625" cy="830997"/>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dirty="0"/>
              <a:t>最も進んでいる人 → </a:t>
            </a:r>
            <a:r>
              <a:rPr lang="en-US" altLang="ja-JP" sz="2400" dirty="0" smtClean="0"/>
              <a:t>6-12</a:t>
            </a:r>
            <a:r>
              <a:rPr lang="ja-JP" altLang="en-US" sz="2400" dirty="0" smtClean="0"/>
              <a:t>節</a:t>
            </a:r>
            <a:r>
              <a:rPr lang="ja-JP" altLang="en-US" sz="2400" dirty="0"/>
              <a:t>まで</a:t>
            </a:r>
            <a:r>
              <a:rPr lang="ja-JP" altLang="en-US" sz="2400" dirty="0" smtClean="0"/>
              <a:t>終了</a:t>
            </a:r>
            <a:endParaRPr lang="en-US" altLang="ja-JP" sz="2400" b="1" dirty="0">
              <a:solidFill>
                <a:srgbClr val="FF0000"/>
              </a:solidFill>
            </a:endParaRPr>
          </a:p>
        </p:txBody>
      </p:sp>
      <p:sp>
        <p:nvSpPr>
          <p:cNvPr id="1032" name="Text Box 7"/>
          <p:cNvSpPr txBox="1">
            <a:spLocks noChangeArrowheads="1"/>
          </p:cNvSpPr>
          <p:nvPr/>
        </p:nvSpPr>
        <p:spPr bwMode="auto">
          <a:xfrm>
            <a:off x="1619672" y="3645024"/>
            <a:ext cx="2880320" cy="523220"/>
          </a:xfrm>
          <a:prstGeom prst="rect">
            <a:avLst/>
          </a:prstGeom>
          <a:noFill/>
          <a:ln w="9525">
            <a:noFill/>
            <a:miter lim="800000"/>
            <a:headEnd/>
            <a:tailEnd/>
          </a:ln>
        </p:spPr>
        <p:txBody>
          <a:bodyPr wrap="square">
            <a:spAutoFit/>
          </a:bodyPr>
          <a:lstStyle/>
          <a:p>
            <a:pPr>
              <a:spcBef>
                <a:spcPct val="50000"/>
              </a:spcBef>
            </a:pPr>
            <a:r>
              <a:rPr lang="ja-JP" altLang="en-US" sz="2800" b="1" dirty="0">
                <a:solidFill>
                  <a:srgbClr val="FF0000"/>
                </a:solidFill>
              </a:rPr>
              <a:t>挽回</a:t>
            </a:r>
            <a:r>
              <a:rPr lang="ja-JP" altLang="en-US" sz="2800" b="1" dirty="0" smtClean="0">
                <a:solidFill>
                  <a:srgbClr val="FF0000"/>
                </a:solidFill>
              </a:rPr>
              <a:t>を（</a:t>
            </a:r>
            <a:r>
              <a:rPr lang="en-US" altLang="ja-JP" sz="2800" b="1" dirty="0" smtClean="0">
                <a:solidFill>
                  <a:srgbClr val="FF0000"/>
                </a:solidFill>
              </a:rPr>
              <a:t>7</a:t>
            </a:r>
            <a:r>
              <a:rPr lang="ja-JP" altLang="en-US" sz="2800" b="1" dirty="0" smtClean="0">
                <a:solidFill>
                  <a:srgbClr val="FF0000"/>
                </a:solidFill>
              </a:rPr>
              <a:t>名）！</a:t>
            </a:r>
            <a:endParaRPr lang="ja-JP" altLang="en-US" sz="2800" b="1" dirty="0">
              <a:solidFill>
                <a:srgbClr val="FF0000"/>
              </a:solidFill>
            </a:endParaRPr>
          </a:p>
        </p:txBody>
      </p:sp>
      <p:sp>
        <p:nvSpPr>
          <p:cNvPr id="1033" name="AutoShape 8"/>
          <p:cNvSpPr>
            <a:spLocks/>
          </p:cNvSpPr>
          <p:nvPr/>
        </p:nvSpPr>
        <p:spPr bwMode="auto">
          <a:xfrm rot="16200000">
            <a:off x="2498570" y="3342190"/>
            <a:ext cx="617442" cy="2375238"/>
          </a:xfrm>
          <a:prstGeom prst="rightBrace">
            <a:avLst>
              <a:gd name="adj1" fmla="val 36152"/>
              <a:gd name="adj2" fmla="val 50575"/>
            </a:avLst>
          </a:prstGeom>
          <a:noFill/>
          <a:ln w="25400">
            <a:solidFill>
              <a:srgbClr val="FF0000"/>
            </a:solidFill>
            <a:round/>
            <a:headEnd/>
            <a:tailEnd/>
          </a:ln>
        </p:spPr>
        <p:txBody>
          <a:bodyPr vert="eaVert" wrap="none" anchor="ctr"/>
          <a:lstStyle/>
          <a:p>
            <a:pPr algn="ctr"/>
            <a:endParaRPr lang="ja-JP" altLang="ja-JP" b="1"/>
          </a:p>
        </p:txBody>
      </p:sp>
      <p:sp>
        <p:nvSpPr>
          <p:cNvPr id="1030" name="Text Box 19"/>
          <p:cNvSpPr txBox="1">
            <a:spLocks noChangeArrowheads="1"/>
          </p:cNvSpPr>
          <p:nvPr/>
        </p:nvSpPr>
        <p:spPr bwMode="auto">
          <a:xfrm>
            <a:off x="1403350" y="6021388"/>
            <a:ext cx="5975350" cy="523220"/>
          </a:xfrm>
          <a:prstGeom prst="rect">
            <a:avLst/>
          </a:prstGeom>
          <a:noFill/>
          <a:ln w="9525">
            <a:noFill/>
            <a:miter lim="800000"/>
            <a:headEnd/>
            <a:tailEnd/>
          </a:ln>
        </p:spPr>
        <p:txBody>
          <a:bodyPr>
            <a:spAutoFit/>
          </a:bodyPr>
          <a:lstStyle/>
          <a:p>
            <a:pPr>
              <a:spcBef>
                <a:spcPct val="50000"/>
              </a:spcBef>
            </a:pPr>
            <a:r>
              <a:rPr lang="ja-JP" altLang="en-US" sz="2800" dirty="0"/>
              <a:t>平均的には</a:t>
            </a:r>
            <a:r>
              <a:rPr lang="en-US" altLang="ja-JP" sz="2800" dirty="0"/>
              <a:t>【</a:t>
            </a:r>
            <a:r>
              <a:rPr lang="ja-JP" altLang="en-US" sz="2800" dirty="0"/>
              <a:t>基礎課題</a:t>
            </a:r>
            <a:r>
              <a:rPr lang="en-US" altLang="ja-JP" sz="2800" dirty="0" smtClean="0"/>
              <a:t>4-8-1</a:t>
            </a:r>
            <a:r>
              <a:rPr lang="en-US" altLang="ja-JP" sz="2800" dirty="0"/>
              <a:t>】</a:t>
            </a:r>
            <a:r>
              <a:rPr lang="ja-JP" altLang="en-US" sz="2800" dirty="0" err="1"/>
              <a:t>まで</a:t>
            </a:r>
            <a:r>
              <a:rPr lang="ja-JP" altLang="en-US" sz="2800" dirty="0"/>
              <a:t>終了</a:t>
            </a:r>
          </a:p>
        </p:txBody>
      </p:sp>
      <p:sp>
        <p:nvSpPr>
          <p:cNvPr id="25622" name="Text Box 22"/>
          <p:cNvSpPr txBox="1">
            <a:spLocks noChangeArrowheads="1"/>
          </p:cNvSpPr>
          <p:nvPr/>
        </p:nvSpPr>
        <p:spPr bwMode="auto">
          <a:xfrm>
            <a:off x="5004048" y="2276872"/>
            <a:ext cx="3025775"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smtClean="0"/>
              <a:t>60.4%</a:t>
            </a:r>
            <a:r>
              <a:rPr lang="ja-JP" altLang="en-US" sz="2400" dirty="0"/>
              <a:t>が</a:t>
            </a:r>
            <a:r>
              <a:rPr lang="en-US" altLang="ja-JP" sz="2400" dirty="0"/>
              <a:t>4-8</a:t>
            </a:r>
            <a:r>
              <a:rPr lang="ja-JP" altLang="en-US" sz="2400" dirty="0"/>
              <a:t>節以降へ</a:t>
            </a:r>
          </a:p>
        </p:txBody>
      </p:sp>
      <p:sp>
        <p:nvSpPr>
          <p:cNvPr id="12" name="下矢印 11"/>
          <p:cNvSpPr/>
          <p:nvPr/>
        </p:nvSpPr>
        <p:spPr>
          <a:xfrm rot="19618723">
            <a:off x="7055083" y="4231432"/>
            <a:ext cx="340781" cy="1021591"/>
          </a:xfrm>
          <a:prstGeom prst="downArrow">
            <a:avLst/>
          </a:prstGeom>
          <a:solidFill>
            <a:srgbClr val="92D050"/>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dissolve">
                                      <p:cBhvr>
                                        <p:cTn id="7" dur="500"/>
                                        <p:tgtEl>
                                          <p:spTgt spid="2560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up)">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5622"/>
                                        </p:tgtEl>
                                        <p:attrNameLst>
                                          <p:attrName>style.visibility</p:attrName>
                                        </p:attrNameLst>
                                      </p:cBhvr>
                                      <p:to>
                                        <p:strVal val="visible"/>
                                      </p:to>
                                    </p:set>
                                    <p:animEffect transition="in" filter="dissolve">
                                      <p:cBhvr>
                                        <p:cTn id="16" dur="500"/>
                                        <p:tgtEl>
                                          <p:spTgt spid="2562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033"/>
                                        </p:tgtEl>
                                        <p:attrNameLst>
                                          <p:attrName>style.visibility</p:attrName>
                                        </p:attrNameLst>
                                      </p:cBhvr>
                                      <p:to>
                                        <p:strVal val="visible"/>
                                      </p:to>
                                    </p:set>
                                    <p:animEffect transition="in" filter="wipe(down)">
                                      <p:cBhvr>
                                        <p:cTn id="21" dur="500"/>
                                        <p:tgtEl>
                                          <p:spTgt spid="1033"/>
                                        </p:tgtEl>
                                      </p:cBhvr>
                                    </p:animEffect>
                                  </p:childTnLst>
                                </p:cTn>
                              </p:par>
                            </p:childTnLst>
                          </p:cTn>
                        </p:par>
                        <p:par>
                          <p:cTn id="22" fill="hold">
                            <p:stCondLst>
                              <p:cond delay="500"/>
                            </p:stCondLst>
                            <p:childTnLst>
                              <p:par>
                                <p:cTn id="23" presetID="22" presetClass="entr" presetSubtype="4" fill="hold" grpId="0" nodeType="afterEffect">
                                  <p:stCondLst>
                                    <p:cond delay="0"/>
                                  </p:stCondLst>
                                  <p:childTnLst>
                                    <p:set>
                                      <p:cBhvr>
                                        <p:cTn id="24" dur="1" fill="hold">
                                          <p:stCondLst>
                                            <p:cond delay="0"/>
                                          </p:stCondLst>
                                        </p:cTn>
                                        <p:tgtEl>
                                          <p:spTgt spid="1032"/>
                                        </p:tgtEl>
                                        <p:attrNameLst>
                                          <p:attrName>style.visibility</p:attrName>
                                        </p:attrNameLst>
                                      </p:cBhvr>
                                      <p:to>
                                        <p:strVal val="visible"/>
                                      </p:to>
                                    </p:set>
                                    <p:animEffect transition="in" filter="wipe(down)">
                                      <p:cBhvr>
                                        <p:cTn id="25" dur="500"/>
                                        <p:tgtEl>
                                          <p:spTgt spid="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1032" grpId="0"/>
      <p:bldP spid="1033" grpId="0" animBg="1"/>
      <p:bldP spid="25622"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5"/>
          <p:cNvGraphicFramePr>
            <a:graphicFrameLocks/>
          </p:cNvGraphicFramePr>
          <p:nvPr/>
        </p:nvGraphicFramePr>
        <p:xfrm>
          <a:off x="539552" y="1268760"/>
          <a:ext cx="7488832"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1027" name="Rectangle 2"/>
          <p:cNvSpPr>
            <a:spLocks noGrp="1" noChangeArrowheads="1"/>
          </p:cNvSpPr>
          <p:nvPr>
            <p:ph type="title"/>
          </p:nvPr>
        </p:nvSpPr>
        <p:spPr>
          <a:xfrm>
            <a:off x="468313" y="333375"/>
            <a:ext cx="7543800" cy="868363"/>
          </a:xfrm>
        </p:spPr>
        <p:txBody>
          <a:bodyPr/>
          <a:lstStyle/>
          <a:p>
            <a:pPr eaLnBrk="1" hangingPunct="1"/>
            <a:r>
              <a:rPr lang="ja-JP" altLang="en-US" dirty="0" smtClean="0"/>
              <a:t>応用課題進行状況（</a:t>
            </a:r>
            <a:r>
              <a:rPr lang="en-US" altLang="ja-JP" dirty="0" smtClean="0"/>
              <a:t>10/16</a:t>
            </a:r>
            <a:r>
              <a:rPr lang="ja-JP" altLang="en-US" dirty="0" smtClean="0"/>
              <a:t>時点）</a:t>
            </a:r>
          </a:p>
        </p:txBody>
      </p:sp>
      <p:sp>
        <p:nvSpPr>
          <p:cNvPr id="25604" name="Text Box 4"/>
          <p:cNvSpPr txBox="1">
            <a:spLocks noChangeArrowheads="1"/>
          </p:cNvSpPr>
          <p:nvPr/>
        </p:nvSpPr>
        <p:spPr bwMode="auto">
          <a:xfrm>
            <a:off x="4499992" y="2132856"/>
            <a:ext cx="3095625"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dirty="0" smtClean="0"/>
              <a:t>平均的には</a:t>
            </a:r>
            <a:r>
              <a:rPr lang="en-US" altLang="ja-JP" sz="2400" dirty="0" smtClean="0"/>
              <a:t>0.75</a:t>
            </a:r>
            <a:r>
              <a:rPr lang="ja-JP" altLang="en-US" sz="2400" dirty="0" smtClean="0"/>
              <a:t>題</a:t>
            </a:r>
            <a:endParaRPr lang="en-US" altLang="ja-JP" sz="2400" b="1" dirty="0">
              <a:solidFill>
                <a:srgbClr val="FF0000"/>
              </a:solidFill>
            </a:endParaRPr>
          </a:p>
        </p:txBody>
      </p:sp>
      <p:sp>
        <p:nvSpPr>
          <p:cNvPr id="1030" name="Text Box 19"/>
          <p:cNvSpPr txBox="1">
            <a:spLocks noChangeArrowheads="1"/>
          </p:cNvSpPr>
          <p:nvPr/>
        </p:nvSpPr>
        <p:spPr bwMode="auto">
          <a:xfrm>
            <a:off x="1475656" y="6093296"/>
            <a:ext cx="5975350" cy="523220"/>
          </a:xfrm>
          <a:prstGeom prst="rect">
            <a:avLst/>
          </a:prstGeom>
          <a:noFill/>
          <a:ln w="9525">
            <a:noFill/>
            <a:miter lim="800000"/>
            <a:headEnd/>
            <a:tailEnd/>
          </a:ln>
        </p:spPr>
        <p:txBody>
          <a:bodyPr>
            <a:spAutoFit/>
          </a:bodyPr>
          <a:lstStyle/>
          <a:p>
            <a:pPr>
              <a:spcBef>
                <a:spcPct val="50000"/>
              </a:spcBef>
            </a:pPr>
            <a:r>
              <a:rPr lang="en-US" altLang="ja-JP" sz="2800" dirty="0" smtClean="0"/>
              <a:t>9</a:t>
            </a:r>
            <a:r>
              <a:rPr lang="ja-JP" altLang="en-US" sz="2800" dirty="0" smtClean="0"/>
              <a:t>題：</a:t>
            </a:r>
            <a:r>
              <a:rPr lang="en-US" altLang="ja-JP" sz="2800" dirty="0" smtClean="0"/>
              <a:t>1</a:t>
            </a:r>
            <a:r>
              <a:rPr lang="ja-JP" altLang="en-US" sz="2800" dirty="0" smtClean="0"/>
              <a:t>名　　</a:t>
            </a:r>
            <a:r>
              <a:rPr lang="en-US" altLang="ja-JP" sz="2800" dirty="0" smtClean="0"/>
              <a:t>2</a:t>
            </a:r>
            <a:r>
              <a:rPr lang="ja-JP" altLang="en-US" sz="2800" dirty="0" smtClean="0"/>
              <a:t>題：</a:t>
            </a:r>
            <a:r>
              <a:rPr lang="en-US" altLang="ja-JP" sz="2800" dirty="0" smtClean="0"/>
              <a:t>10</a:t>
            </a:r>
            <a:r>
              <a:rPr lang="ja-JP" altLang="en-US" sz="2800" dirty="0" smtClean="0"/>
              <a:t>名　　</a:t>
            </a:r>
            <a:r>
              <a:rPr lang="en-US" altLang="ja-JP" sz="2800" dirty="0" smtClean="0"/>
              <a:t>1</a:t>
            </a:r>
            <a:r>
              <a:rPr lang="ja-JP" altLang="en-US" sz="2800" dirty="0" smtClean="0"/>
              <a:t>題：</a:t>
            </a:r>
            <a:r>
              <a:rPr lang="en-US" altLang="ja-JP" sz="2800" dirty="0" smtClean="0"/>
              <a:t>11</a:t>
            </a:r>
            <a:r>
              <a:rPr lang="ja-JP" altLang="en-US" sz="2800" dirty="0" smtClean="0"/>
              <a:t>名</a:t>
            </a:r>
            <a:endParaRPr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dissolve">
                                      <p:cBhvr>
                                        <p:cTn id="7" dur="500"/>
                                        <p:tgtEl>
                                          <p:spTgt spid="2560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30"/>
                                        </p:tgtEl>
                                        <p:attrNameLst>
                                          <p:attrName>style.visibility</p:attrName>
                                        </p:attrNameLst>
                                      </p:cBhvr>
                                      <p:to>
                                        <p:strVal val="visible"/>
                                      </p:to>
                                    </p:set>
                                    <p:animEffect transition="in" filter="dissolve">
                                      <p:cBhvr>
                                        <p:cTn id="12" dur="5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10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7543800" cy="796950"/>
          </a:xfrm>
        </p:spPr>
        <p:txBody>
          <a:bodyPr/>
          <a:lstStyle/>
          <a:p>
            <a:r>
              <a:rPr lang="ja-JP" altLang="en-US" dirty="0" smtClean="0"/>
              <a:t>応用課題提出数と成績の関係</a:t>
            </a:r>
            <a:endParaRPr kumimoji="1" lang="ja-JP" altLang="en-US" dirty="0"/>
          </a:p>
        </p:txBody>
      </p:sp>
      <p:sp>
        <p:nvSpPr>
          <p:cNvPr id="6" name="テキスト ボックス 5"/>
          <p:cNvSpPr txBox="1"/>
          <p:nvPr/>
        </p:nvSpPr>
        <p:spPr>
          <a:xfrm>
            <a:off x="1763688" y="5877272"/>
            <a:ext cx="4968552" cy="523220"/>
          </a:xfrm>
          <a:prstGeom prst="rect">
            <a:avLst/>
          </a:prstGeom>
          <a:solidFill>
            <a:srgbClr val="FFFFCC"/>
          </a:solidFill>
          <a:ln>
            <a:solidFill>
              <a:srgbClr val="FF0000"/>
            </a:solidFill>
          </a:ln>
        </p:spPr>
        <p:txBody>
          <a:bodyPr wrap="square" rtlCol="0">
            <a:spAutoFit/>
          </a:bodyPr>
          <a:lstStyle/>
          <a:p>
            <a:r>
              <a:rPr kumimoji="1" lang="ja-JP" altLang="en-US" sz="2800" dirty="0" smtClean="0"/>
              <a:t>応用課題を解くほど高得点に！</a:t>
            </a:r>
            <a:endParaRPr kumimoji="1" lang="ja-JP" altLang="en-US" sz="2800" dirty="0"/>
          </a:p>
        </p:txBody>
      </p:sp>
      <p:graphicFrame>
        <p:nvGraphicFramePr>
          <p:cNvPr id="7" name="グラフ 6"/>
          <p:cNvGraphicFramePr>
            <a:graphicFrameLocks/>
          </p:cNvGraphicFramePr>
          <p:nvPr/>
        </p:nvGraphicFramePr>
        <p:xfrm>
          <a:off x="611560" y="1268760"/>
          <a:ext cx="7056784" cy="44644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70" decel="100000"/>
                                        <p:tgtEl>
                                          <p:spTgt spid="6"/>
                                        </p:tgtEl>
                                      </p:cBhvr>
                                    </p:animEffect>
                                    <p:animScale>
                                      <p:cBhvr>
                                        <p:cTn id="8" dur="770" decel="100000"/>
                                        <p:tgtEl>
                                          <p:spTgt spid="6"/>
                                        </p:tgtEl>
                                      </p:cBhvr>
                                      <p:from x="10000" y="10000"/>
                                      <p:to x="200000" y="450000"/>
                                    </p:animScale>
                                    <p:animScale>
                                      <p:cBhvr>
                                        <p:cTn id="9" dur="1230" accel="100000" fill="hold">
                                          <p:stCondLst>
                                            <p:cond delay="770"/>
                                          </p:stCondLst>
                                        </p:cTn>
                                        <p:tgtEl>
                                          <p:spTgt spid="6"/>
                                        </p:tgtEl>
                                      </p:cBhvr>
                                      <p:from x="200000" y="450000"/>
                                      <p:to x="100000" y="100000"/>
                                    </p:animScale>
                                    <p:set>
                                      <p:cBhvr>
                                        <p:cTn id="10" dur="770" fill="hold"/>
                                        <p:tgtEl>
                                          <p:spTgt spid="6"/>
                                        </p:tgtEl>
                                        <p:attrNameLst>
                                          <p:attrName>ppt_x</p:attrName>
                                        </p:attrNameLst>
                                      </p:cBhvr>
                                      <p:to>
                                        <p:strVal val="(0.5)"/>
                                      </p:to>
                                    </p:set>
                                    <p:anim from="(0.5)" to="(#ppt_x)" calcmode="lin" valueType="num">
                                      <p:cBhvr>
                                        <p:cTn id="11" dur="1230" accel="100000" fill="hold">
                                          <p:stCondLst>
                                            <p:cond delay="770"/>
                                          </p:stCondLst>
                                        </p:cTn>
                                        <p:tgtEl>
                                          <p:spTgt spid="6"/>
                                        </p:tgtEl>
                                        <p:attrNameLst>
                                          <p:attrName>ppt_x</p:attrName>
                                        </p:attrNameLst>
                                      </p:cBhvr>
                                    </p:anim>
                                    <p:set>
                                      <p:cBhvr>
                                        <p:cTn id="12" dur="770" fill="hold"/>
                                        <p:tgtEl>
                                          <p:spTgt spid="6"/>
                                        </p:tgtEl>
                                        <p:attrNameLst>
                                          <p:attrName>ppt_y</p:attrName>
                                        </p:attrNameLst>
                                      </p:cBhvr>
                                      <p:to>
                                        <p:strVal val="(#ppt_y+0.4)"/>
                                      </p:to>
                                    </p:set>
                                    <p:anim from="(#ppt_y+0.4)" to="(#ppt_y)" calcmode="lin" valueType="num">
                                      <p:cBhvr>
                                        <p:cTn id="13" dur="1230" accel="100000" fill="hold">
                                          <p:stCondLst>
                                            <p:cond delay="770"/>
                                          </p:stCondLst>
                                        </p:cTn>
                                        <p:tgtEl>
                                          <p:spTgt spid="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5288" y="333375"/>
            <a:ext cx="7543800" cy="723900"/>
          </a:xfrm>
          <a:ln w="38100" cmpd="dbl">
            <a:solidFill>
              <a:srgbClr val="FF0000"/>
            </a:solidFill>
          </a:ln>
        </p:spPr>
        <p:txBody>
          <a:bodyPr/>
          <a:lstStyle/>
          <a:p>
            <a:pPr eaLnBrk="1" hangingPunct="1"/>
            <a:r>
              <a:rPr lang="ja-JP" altLang="en-US" dirty="0" smtClean="0"/>
              <a:t>理解度チェック１</a:t>
            </a:r>
          </a:p>
        </p:txBody>
      </p:sp>
      <p:sp>
        <p:nvSpPr>
          <p:cNvPr id="10244" name="テキスト ボックス 4"/>
          <p:cNvSpPr txBox="1">
            <a:spLocks noChangeArrowheads="1"/>
          </p:cNvSpPr>
          <p:nvPr/>
        </p:nvSpPr>
        <p:spPr bwMode="auto">
          <a:xfrm>
            <a:off x="827584" y="5157192"/>
            <a:ext cx="7992888" cy="1323439"/>
          </a:xfrm>
          <a:prstGeom prst="rect">
            <a:avLst/>
          </a:prstGeom>
          <a:noFill/>
          <a:ln w="9525">
            <a:noFill/>
            <a:miter lim="800000"/>
            <a:headEnd/>
            <a:tailEnd/>
          </a:ln>
        </p:spPr>
        <p:txBody>
          <a:bodyPr wrap="square">
            <a:spAutoFit/>
          </a:bodyPr>
          <a:lstStyle/>
          <a:p>
            <a:pPr marL="457200" indent="-457200"/>
            <a:r>
              <a:rPr lang="ja-JP" altLang="en-US" sz="3600" b="1" dirty="0" smtClean="0">
                <a:solidFill>
                  <a:srgbClr val="0000FF"/>
                </a:solidFill>
              </a:rPr>
              <a:t>１</a:t>
            </a:r>
            <a:r>
              <a:rPr lang="ja-JP" altLang="en-US" sz="3600" dirty="0" smtClean="0"/>
              <a:t>．</a:t>
            </a:r>
            <a:r>
              <a:rPr lang="en-US" altLang="ja-JP" sz="4000" dirty="0" smtClean="0">
                <a:latin typeface="Courier New" pitchFamily="49" charset="0"/>
                <a:cs typeface="Courier New" pitchFamily="49" charset="0"/>
              </a:rPr>
              <a:t>4</a:t>
            </a:r>
            <a:r>
              <a:rPr lang="ja-JP" altLang="en-US" sz="3600" dirty="0"/>
              <a:t>　　　　　　</a:t>
            </a:r>
            <a:r>
              <a:rPr lang="ja-JP" altLang="en-US" sz="3600" b="1" dirty="0">
                <a:solidFill>
                  <a:srgbClr val="0000FF"/>
                </a:solidFill>
              </a:rPr>
              <a:t>２</a:t>
            </a:r>
            <a:r>
              <a:rPr lang="ja-JP" altLang="en-US" sz="3600" dirty="0" smtClean="0"/>
              <a:t>．</a:t>
            </a:r>
            <a:r>
              <a:rPr lang="en-US" altLang="ja-JP" sz="4000" dirty="0" smtClean="0">
                <a:latin typeface="Courier New" pitchFamily="49" charset="0"/>
                <a:cs typeface="Courier New" pitchFamily="49" charset="0"/>
              </a:rPr>
              <a:t>-3</a:t>
            </a:r>
            <a:r>
              <a:rPr lang="ja-JP" altLang="en-US" sz="3600" dirty="0">
                <a:latin typeface="Courier New" pitchFamily="49" charset="0"/>
                <a:cs typeface="Courier New" pitchFamily="49" charset="0"/>
              </a:rPr>
              <a:t>　</a:t>
            </a:r>
            <a:r>
              <a:rPr lang="ja-JP" altLang="en-US" sz="3600" dirty="0"/>
              <a:t>　　　　</a:t>
            </a:r>
            <a:r>
              <a:rPr lang="ja-JP" altLang="en-US" sz="3600" b="1" dirty="0">
                <a:solidFill>
                  <a:srgbClr val="0000FF"/>
                </a:solidFill>
              </a:rPr>
              <a:t>３</a:t>
            </a:r>
            <a:r>
              <a:rPr lang="ja-JP" altLang="en-US" sz="3600" dirty="0" smtClean="0"/>
              <a:t>．</a:t>
            </a:r>
            <a:r>
              <a:rPr lang="en-US" altLang="ja-JP" sz="4000" dirty="0" smtClean="0">
                <a:latin typeface="Courier New" pitchFamily="49" charset="0"/>
                <a:cs typeface="Courier New" pitchFamily="49" charset="0"/>
              </a:rPr>
              <a:t>3</a:t>
            </a:r>
            <a:r>
              <a:rPr lang="ja-JP" altLang="en-US" sz="3600" dirty="0"/>
              <a:t>　　　</a:t>
            </a:r>
            <a:endParaRPr lang="en-US" altLang="ja-JP" sz="3600" dirty="0"/>
          </a:p>
          <a:p>
            <a:pPr marL="457200" indent="-457200"/>
            <a:r>
              <a:rPr lang="ja-JP" altLang="en-US" sz="3600" b="1" dirty="0">
                <a:solidFill>
                  <a:srgbClr val="0000FF"/>
                </a:solidFill>
              </a:rPr>
              <a:t>４</a:t>
            </a:r>
            <a:r>
              <a:rPr lang="ja-JP" altLang="en-US" sz="3600" dirty="0" smtClean="0"/>
              <a:t>．</a:t>
            </a:r>
            <a:r>
              <a:rPr lang="en-US" altLang="ja-JP" sz="4000" dirty="0" smtClean="0">
                <a:latin typeface="Courier New" pitchFamily="49" charset="0"/>
                <a:cs typeface="Courier New" pitchFamily="49" charset="0"/>
              </a:rPr>
              <a:t>-6</a:t>
            </a:r>
            <a:r>
              <a:rPr lang="ja-JP" altLang="en-US" sz="3600" dirty="0"/>
              <a:t>　　　</a:t>
            </a:r>
            <a:r>
              <a:rPr lang="ja-JP" altLang="en-US" sz="3600" dirty="0" smtClean="0"/>
              <a:t>      </a:t>
            </a:r>
            <a:r>
              <a:rPr lang="ja-JP" altLang="en-US" sz="3600" b="1" dirty="0" smtClean="0">
                <a:solidFill>
                  <a:srgbClr val="0000FF"/>
                </a:solidFill>
              </a:rPr>
              <a:t>５</a:t>
            </a:r>
            <a:r>
              <a:rPr lang="ja-JP" altLang="en-US" sz="3600" dirty="0" smtClean="0"/>
              <a:t>．</a:t>
            </a:r>
            <a:r>
              <a:rPr lang="en-US" altLang="ja-JP" sz="4000" dirty="0" smtClean="0">
                <a:latin typeface="Courier New" pitchFamily="49" charset="0"/>
                <a:cs typeface="Courier New" pitchFamily="49" charset="0"/>
              </a:rPr>
              <a:t>6</a:t>
            </a:r>
            <a:endParaRPr lang="en-US" altLang="ja-JP" sz="4000" dirty="0">
              <a:latin typeface="Courier New" pitchFamily="49" charset="0"/>
              <a:cs typeface="Courier New" pitchFamily="49" charset="0"/>
            </a:endParaRPr>
          </a:p>
        </p:txBody>
      </p:sp>
      <p:sp>
        <p:nvSpPr>
          <p:cNvPr id="8" name="正方形/長方形 7"/>
          <p:cNvSpPr/>
          <p:nvPr/>
        </p:nvSpPr>
        <p:spPr>
          <a:xfrm>
            <a:off x="251520" y="1124744"/>
            <a:ext cx="8496944" cy="954107"/>
          </a:xfrm>
          <a:prstGeom prst="rect">
            <a:avLst/>
          </a:prstGeom>
        </p:spPr>
        <p:txBody>
          <a:bodyPr wrap="square">
            <a:spAutoFit/>
          </a:bodyPr>
          <a:lstStyle/>
          <a:p>
            <a:r>
              <a:rPr lang="ja-JP" altLang="en-US" sz="2800" dirty="0" smtClean="0"/>
              <a:t>次のプログラムを実行した場合、最終的に変数</a:t>
            </a:r>
            <a:r>
              <a:rPr lang="en-US" altLang="ja-JP" sz="2800" b="1" dirty="0" smtClean="0">
                <a:solidFill>
                  <a:srgbClr val="FF0000"/>
                </a:solidFill>
              </a:rPr>
              <a:t>C</a:t>
            </a:r>
            <a:r>
              <a:rPr lang="ja-JP" altLang="en-US" sz="2800" dirty="0" smtClean="0"/>
              <a:t>の値は何になっていますか？次の選択肢から選んで下さい。</a:t>
            </a:r>
            <a:endParaRPr lang="en-US" altLang="ja-JP" dirty="0"/>
          </a:p>
        </p:txBody>
      </p:sp>
      <p:sp>
        <p:nvSpPr>
          <p:cNvPr id="5" name="テキスト ボックス 4"/>
          <p:cNvSpPr txBox="1"/>
          <p:nvPr/>
        </p:nvSpPr>
        <p:spPr>
          <a:xfrm>
            <a:off x="1403648" y="2132856"/>
            <a:ext cx="5256584" cy="3046988"/>
          </a:xfrm>
          <a:prstGeom prst="rect">
            <a:avLst/>
          </a:prstGeom>
          <a:solidFill>
            <a:srgbClr val="FFFFCC"/>
          </a:solidFill>
          <a:ln>
            <a:solidFill>
              <a:srgbClr val="FF0000"/>
            </a:solidFill>
            <a:prstDash val="dashDot"/>
          </a:ln>
        </p:spPr>
        <p:txBody>
          <a:bodyPr wrap="square" rtlCol="0">
            <a:spAutoFit/>
          </a:bodyPr>
          <a:lstStyle/>
          <a:p>
            <a:pPr>
              <a:lnSpc>
                <a:spcPts val="3840"/>
              </a:lnSpc>
            </a:pPr>
            <a:r>
              <a:rPr lang="en-US" altLang="ja-JP" sz="3200" dirty="0" err="1" smtClean="0">
                <a:latin typeface="Courier New" pitchFamily="49" charset="0"/>
                <a:cs typeface="Courier New" pitchFamily="49" charset="0"/>
              </a:rPr>
              <a:t>int</a:t>
            </a:r>
            <a:r>
              <a:rPr lang="en-US" altLang="ja-JP" sz="3200" dirty="0" smtClean="0">
                <a:latin typeface="Courier New" pitchFamily="49" charset="0"/>
                <a:cs typeface="Courier New" pitchFamily="49" charset="0"/>
              </a:rPr>
              <a:t> </a:t>
            </a:r>
            <a:r>
              <a:rPr lang="en-US" altLang="ja-JP" sz="3200" dirty="0" err="1" smtClean="0">
                <a:latin typeface="Courier New" pitchFamily="49" charset="0"/>
                <a:cs typeface="Courier New" pitchFamily="49" charset="0"/>
              </a:rPr>
              <a:t>a,b,c</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a=2;</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b=5;</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c=4;</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c=a-b;</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c=c*a;</a:t>
            </a:r>
            <a:endParaRPr kumimoji="1" lang="ja-JP" alt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95536" y="404664"/>
            <a:ext cx="7543800" cy="796950"/>
          </a:xfrm>
          <a:ln w="38100" cmpd="dbl">
            <a:solidFill>
              <a:srgbClr val="FF0000"/>
            </a:solidFill>
          </a:ln>
        </p:spPr>
        <p:txBody>
          <a:bodyPr/>
          <a:lstStyle/>
          <a:p>
            <a:pPr eaLnBrk="1" hangingPunct="1"/>
            <a:r>
              <a:rPr lang="ja-JP" altLang="en-US" dirty="0" smtClean="0"/>
              <a:t>理解度チェック１　</a:t>
            </a:r>
            <a:r>
              <a:rPr lang="ja-JP" altLang="en-US" dirty="0" smtClean="0">
                <a:solidFill>
                  <a:srgbClr val="FF0000"/>
                </a:solidFill>
              </a:rPr>
              <a:t>解答</a:t>
            </a:r>
          </a:p>
        </p:txBody>
      </p:sp>
      <p:sp>
        <p:nvSpPr>
          <p:cNvPr id="11267" name="正方形/長方形 41"/>
          <p:cNvSpPr>
            <a:spLocks noChangeArrowheads="1"/>
          </p:cNvSpPr>
          <p:nvPr/>
        </p:nvSpPr>
        <p:spPr bwMode="auto">
          <a:xfrm>
            <a:off x="899592" y="4581128"/>
            <a:ext cx="1512168" cy="707886"/>
          </a:xfrm>
          <a:prstGeom prst="rect">
            <a:avLst/>
          </a:prstGeom>
          <a:noFill/>
          <a:ln w="9525">
            <a:solidFill>
              <a:srgbClr val="FF0000"/>
            </a:solidFill>
            <a:prstDash val="dash"/>
            <a:miter lim="800000"/>
            <a:headEnd/>
            <a:tailEnd/>
          </a:ln>
        </p:spPr>
        <p:txBody>
          <a:bodyPr wrap="square">
            <a:spAutoFit/>
          </a:bodyPr>
          <a:lstStyle/>
          <a:p>
            <a:r>
              <a:rPr lang="en-US" altLang="ja-JP" sz="4000" b="1" dirty="0" smtClean="0">
                <a:solidFill>
                  <a:srgbClr val="FF0000"/>
                </a:solidFill>
              </a:rPr>
              <a:t>4</a:t>
            </a:r>
            <a:r>
              <a:rPr lang="ja-JP" altLang="en-US" sz="4000" b="1" dirty="0" err="1" smtClean="0">
                <a:solidFill>
                  <a:srgbClr val="FF0000"/>
                </a:solidFill>
              </a:rPr>
              <a:t>．</a:t>
            </a:r>
            <a:r>
              <a:rPr lang="en-US" altLang="ja-JP" sz="4000" b="1" dirty="0" smtClean="0">
                <a:solidFill>
                  <a:srgbClr val="0000FF"/>
                </a:solidFill>
                <a:latin typeface="Courier New" pitchFamily="49" charset="0"/>
                <a:cs typeface="Courier New" pitchFamily="49" charset="0"/>
              </a:rPr>
              <a:t>-6</a:t>
            </a:r>
            <a:endParaRPr lang="en-US" altLang="ja-JP" sz="4000" b="1" dirty="0">
              <a:solidFill>
                <a:srgbClr val="0000FF"/>
              </a:solidFill>
              <a:latin typeface="Courier New" pitchFamily="49" charset="0"/>
              <a:cs typeface="Courier New" pitchFamily="49" charset="0"/>
            </a:endParaRPr>
          </a:p>
        </p:txBody>
      </p:sp>
      <p:sp>
        <p:nvSpPr>
          <p:cNvPr id="6" name="正方形/長方形 5"/>
          <p:cNvSpPr/>
          <p:nvPr/>
        </p:nvSpPr>
        <p:spPr>
          <a:xfrm>
            <a:off x="611560" y="1340768"/>
            <a:ext cx="2664296" cy="3046988"/>
          </a:xfrm>
          <a:prstGeom prst="rect">
            <a:avLst/>
          </a:prstGeom>
        </p:spPr>
        <p:txBody>
          <a:bodyPr wrap="square">
            <a:spAutoFit/>
          </a:bodyPr>
          <a:lstStyle/>
          <a:p>
            <a:r>
              <a:rPr lang="en-US" altLang="ja-JP" sz="3200" dirty="0" err="1" smtClean="0">
                <a:latin typeface="Courier New" pitchFamily="49" charset="0"/>
                <a:cs typeface="Courier New" pitchFamily="49" charset="0"/>
              </a:rPr>
              <a:t>int</a:t>
            </a:r>
            <a:r>
              <a:rPr lang="en-US" altLang="ja-JP" sz="3200" dirty="0" smtClean="0">
                <a:latin typeface="Courier New" pitchFamily="49" charset="0"/>
                <a:cs typeface="Courier New" pitchFamily="49" charset="0"/>
              </a:rPr>
              <a:t> </a:t>
            </a:r>
            <a:r>
              <a:rPr lang="en-US" altLang="ja-JP" sz="3200" dirty="0" err="1" smtClean="0">
                <a:latin typeface="Courier New" pitchFamily="49" charset="0"/>
                <a:cs typeface="Courier New" pitchFamily="49" charset="0"/>
              </a:rPr>
              <a:t>a,b,c</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a=2;</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b=5;</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c=4;</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c=a-b;</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c=c*a;</a:t>
            </a:r>
            <a:endParaRPr lang="ja-JP" altLang="en-US" sz="3200" dirty="0"/>
          </a:p>
        </p:txBody>
      </p:sp>
      <p:sp>
        <p:nvSpPr>
          <p:cNvPr id="7" name="右矢印 6"/>
          <p:cNvSpPr/>
          <p:nvPr/>
        </p:nvSpPr>
        <p:spPr>
          <a:xfrm>
            <a:off x="2483768" y="3501008"/>
            <a:ext cx="792088" cy="288032"/>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491880" y="3356992"/>
            <a:ext cx="2808312" cy="646331"/>
          </a:xfrm>
          <a:prstGeom prst="rect">
            <a:avLst/>
          </a:prstGeom>
          <a:noFill/>
        </p:spPr>
        <p:txBody>
          <a:bodyPr wrap="square" rtlCol="0">
            <a:spAutoFit/>
          </a:bodyPr>
          <a:lstStyle/>
          <a:p>
            <a:r>
              <a:rPr kumimoji="1" lang="en-US" altLang="ja-JP" sz="3600" b="1" dirty="0" smtClean="0">
                <a:solidFill>
                  <a:srgbClr val="0000FF"/>
                </a:solidFill>
                <a:latin typeface="Courier New" pitchFamily="49" charset="0"/>
                <a:cs typeface="Courier New" pitchFamily="49" charset="0"/>
              </a:rPr>
              <a:t>2-5 = -3</a:t>
            </a:r>
            <a:endParaRPr kumimoji="1" lang="ja-JP" altLang="en-US" sz="3600" b="1" dirty="0">
              <a:solidFill>
                <a:srgbClr val="0000FF"/>
              </a:solidFill>
              <a:latin typeface="Courier New" pitchFamily="49" charset="0"/>
              <a:cs typeface="Courier New" pitchFamily="49" charset="0"/>
            </a:endParaRPr>
          </a:p>
        </p:txBody>
      </p:sp>
      <p:sp>
        <p:nvSpPr>
          <p:cNvPr id="9" name="右矢印 8"/>
          <p:cNvSpPr/>
          <p:nvPr/>
        </p:nvSpPr>
        <p:spPr>
          <a:xfrm>
            <a:off x="2555776" y="4005064"/>
            <a:ext cx="792088" cy="288032"/>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347864" y="3861048"/>
            <a:ext cx="3888432" cy="646331"/>
          </a:xfrm>
          <a:prstGeom prst="rect">
            <a:avLst/>
          </a:prstGeom>
          <a:noFill/>
        </p:spPr>
        <p:txBody>
          <a:bodyPr wrap="square" rtlCol="0">
            <a:spAutoFit/>
          </a:bodyPr>
          <a:lstStyle/>
          <a:p>
            <a:r>
              <a:rPr kumimoji="1" lang="en-US" altLang="ja-JP" sz="3600" b="1" dirty="0" smtClean="0">
                <a:solidFill>
                  <a:srgbClr val="0000FF"/>
                </a:solidFill>
                <a:latin typeface="Courier New" pitchFamily="49" charset="0"/>
                <a:cs typeface="Courier New" pitchFamily="49" charset="0"/>
              </a:rPr>
              <a:t>(-3)</a:t>
            </a:r>
            <a:r>
              <a:rPr lang="en-US" altLang="ja-JP" sz="3600" b="1" dirty="0">
                <a:solidFill>
                  <a:srgbClr val="0000FF"/>
                </a:solidFill>
                <a:latin typeface="Courier New" pitchFamily="49" charset="0"/>
                <a:cs typeface="Courier New" pitchFamily="49" charset="0"/>
              </a:rPr>
              <a:t>×</a:t>
            </a:r>
            <a:r>
              <a:rPr kumimoji="1" lang="en-US" altLang="ja-JP" sz="3600" b="1" dirty="0" smtClean="0">
                <a:solidFill>
                  <a:srgbClr val="0000FF"/>
                </a:solidFill>
                <a:latin typeface="Courier New" pitchFamily="49" charset="0"/>
                <a:cs typeface="Courier New" pitchFamily="49" charset="0"/>
              </a:rPr>
              <a:t>2 = </a:t>
            </a:r>
            <a:r>
              <a:rPr kumimoji="1" lang="en-US" altLang="ja-JP" sz="3600" b="1" dirty="0" smtClean="0">
                <a:solidFill>
                  <a:srgbClr val="FF0000"/>
                </a:solidFill>
                <a:latin typeface="Courier New" pitchFamily="49" charset="0"/>
                <a:cs typeface="Courier New" pitchFamily="49" charset="0"/>
              </a:rPr>
              <a:t>-6</a:t>
            </a:r>
            <a:endParaRPr kumimoji="1" lang="ja-JP" altLang="en-US" sz="3600" b="1" dirty="0">
              <a:solidFill>
                <a:srgbClr val="FF0000"/>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3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3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1267"/>
                                        </p:tgtEl>
                                        <p:attrNameLst>
                                          <p:attrName>style.visibility</p:attrName>
                                        </p:attrNameLst>
                                      </p:cBhvr>
                                      <p:to>
                                        <p:strVal val="visible"/>
                                      </p:to>
                                    </p:set>
                                    <p:animEffect transition="in" filter="dissolve">
                                      <p:cBhvr>
                                        <p:cTn id="25"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7" grpId="0" animBg="1"/>
      <p:bldP spid="8" grpId="0"/>
      <p:bldP spid="9"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5288" y="333375"/>
            <a:ext cx="7543800" cy="723900"/>
          </a:xfrm>
          <a:ln w="38100" cmpd="dbl">
            <a:solidFill>
              <a:srgbClr val="FF0000"/>
            </a:solidFill>
          </a:ln>
        </p:spPr>
        <p:txBody>
          <a:bodyPr/>
          <a:lstStyle/>
          <a:p>
            <a:pPr eaLnBrk="1" hangingPunct="1"/>
            <a:r>
              <a:rPr lang="ja-JP" altLang="en-US" dirty="0" smtClean="0"/>
              <a:t>理解度チェック</a:t>
            </a:r>
            <a:r>
              <a:rPr lang="en-US" altLang="ja-JP" dirty="0" smtClean="0"/>
              <a:t>2</a:t>
            </a:r>
            <a:endParaRPr lang="ja-JP" altLang="en-US" dirty="0" smtClean="0"/>
          </a:p>
        </p:txBody>
      </p:sp>
      <p:sp>
        <p:nvSpPr>
          <p:cNvPr id="10244" name="テキスト ボックス 4"/>
          <p:cNvSpPr txBox="1">
            <a:spLocks noChangeArrowheads="1"/>
          </p:cNvSpPr>
          <p:nvPr/>
        </p:nvSpPr>
        <p:spPr bwMode="auto">
          <a:xfrm>
            <a:off x="395536" y="4869160"/>
            <a:ext cx="8352928" cy="1200329"/>
          </a:xfrm>
          <a:prstGeom prst="rect">
            <a:avLst/>
          </a:prstGeom>
          <a:noFill/>
          <a:ln w="9525">
            <a:noFill/>
            <a:miter lim="800000"/>
            <a:headEnd/>
            <a:tailEnd/>
          </a:ln>
        </p:spPr>
        <p:txBody>
          <a:bodyPr wrap="square">
            <a:spAutoFit/>
          </a:bodyPr>
          <a:lstStyle/>
          <a:p>
            <a:pPr marL="457200" indent="-457200"/>
            <a:r>
              <a:rPr lang="ja-JP" altLang="en-US" sz="3600" b="1" dirty="0" smtClean="0">
                <a:solidFill>
                  <a:srgbClr val="0000FF"/>
                </a:solidFill>
              </a:rPr>
              <a:t>１</a:t>
            </a:r>
            <a:r>
              <a:rPr lang="ja-JP" altLang="en-US" sz="3600" dirty="0" smtClean="0"/>
              <a:t>．テスト</a:t>
            </a:r>
            <a:r>
              <a:rPr lang="ja-JP" altLang="en-US" sz="3600" dirty="0"/>
              <a:t>　　</a:t>
            </a:r>
            <a:r>
              <a:rPr lang="ja-JP" altLang="en-US" sz="3600" b="1" dirty="0">
                <a:solidFill>
                  <a:srgbClr val="0000FF"/>
                </a:solidFill>
              </a:rPr>
              <a:t>２</a:t>
            </a:r>
            <a:r>
              <a:rPr lang="ja-JP" altLang="en-US" sz="3600" dirty="0" smtClean="0"/>
              <a:t>．理解度</a:t>
            </a:r>
            <a:r>
              <a:rPr lang="ja-JP" altLang="en-US" sz="3600" dirty="0"/>
              <a:t>　　</a:t>
            </a:r>
            <a:r>
              <a:rPr lang="ja-JP" altLang="en-US" sz="3600" b="1" dirty="0">
                <a:solidFill>
                  <a:srgbClr val="0000FF"/>
                </a:solidFill>
              </a:rPr>
              <a:t>３</a:t>
            </a:r>
            <a:r>
              <a:rPr lang="ja-JP" altLang="en-US" sz="3600" dirty="0" smtClean="0"/>
              <a:t>．テスト理解度</a:t>
            </a:r>
            <a:r>
              <a:rPr lang="ja-JP" altLang="en-US" sz="3600" dirty="0"/>
              <a:t>　　　</a:t>
            </a:r>
            <a:endParaRPr lang="en-US" altLang="ja-JP" sz="3600" dirty="0"/>
          </a:p>
          <a:p>
            <a:pPr marL="457200" indent="-457200"/>
            <a:r>
              <a:rPr lang="ja-JP" altLang="en-US" sz="3600" b="1" dirty="0">
                <a:solidFill>
                  <a:srgbClr val="0000FF"/>
                </a:solidFill>
              </a:rPr>
              <a:t>４</a:t>
            </a:r>
            <a:r>
              <a:rPr lang="ja-JP" altLang="en-US" sz="3600" dirty="0" smtClean="0"/>
              <a:t>．理解度テスト      </a:t>
            </a:r>
            <a:r>
              <a:rPr lang="ja-JP" altLang="en-US" sz="3600" b="1" dirty="0" smtClean="0">
                <a:solidFill>
                  <a:srgbClr val="0000FF"/>
                </a:solidFill>
              </a:rPr>
              <a:t>５</a:t>
            </a:r>
            <a:r>
              <a:rPr lang="ja-JP" altLang="en-US" sz="3600" dirty="0" smtClean="0"/>
              <a:t>．スタート</a:t>
            </a:r>
            <a:endParaRPr lang="en-US" altLang="ja-JP" sz="3600" dirty="0"/>
          </a:p>
        </p:txBody>
      </p:sp>
      <p:sp>
        <p:nvSpPr>
          <p:cNvPr id="8" name="正方形/長方形 7"/>
          <p:cNvSpPr/>
          <p:nvPr/>
        </p:nvSpPr>
        <p:spPr>
          <a:xfrm>
            <a:off x="323528" y="1196752"/>
            <a:ext cx="8352928" cy="954107"/>
          </a:xfrm>
          <a:prstGeom prst="rect">
            <a:avLst/>
          </a:prstGeom>
        </p:spPr>
        <p:txBody>
          <a:bodyPr wrap="square">
            <a:spAutoFit/>
          </a:bodyPr>
          <a:lstStyle/>
          <a:p>
            <a:r>
              <a:rPr lang="ja-JP" altLang="en-US" sz="2800" dirty="0" smtClean="0"/>
              <a:t>次のプログラムを実行した場合、最終的に変数</a:t>
            </a:r>
            <a:r>
              <a:rPr lang="en-US" altLang="ja-JP" sz="2800" b="1" dirty="0" smtClean="0">
                <a:solidFill>
                  <a:srgbClr val="FF0000"/>
                </a:solidFill>
              </a:rPr>
              <a:t>C</a:t>
            </a:r>
            <a:r>
              <a:rPr lang="ja-JP" altLang="en-US" sz="2800" dirty="0" smtClean="0"/>
              <a:t>の値は何になっていますか？次の選択肢から選んで下さい。</a:t>
            </a:r>
            <a:endParaRPr lang="en-US" altLang="ja-JP" dirty="0">
              <a:latin typeface="Courier New" pitchFamily="49" charset="0"/>
              <a:cs typeface="Courier New" pitchFamily="49" charset="0"/>
            </a:endParaRPr>
          </a:p>
        </p:txBody>
      </p:sp>
      <p:sp>
        <p:nvSpPr>
          <p:cNvPr id="5" name="テキスト ボックス 4"/>
          <p:cNvSpPr txBox="1"/>
          <p:nvPr/>
        </p:nvSpPr>
        <p:spPr>
          <a:xfrm>
            <a:off x="971600" y="2204864"/>
            <a:ext cx="5616624" cy="2554545"/>
          </a:xfrm>
          <a:prstGeom prst="rect">
            <a:avLst/>
          </a:prstGeom>
          <a:solidFill>
            <a:srgbClr val="FFFFCC"/>
          </a:solidFill>
          <a:ln>
            <a:solidFill>
              <a:srgbClr val="FF0000"/>
            </a:solidFill>
            <a:prstDash val="dashDot"/>
          </a:ln>
        </p:spPr>
        <p:txBody>
          <a:bodyPr wrap="square" rtlCol="0">
            <a:spAutoFit/>
          </a:bodyPr>
          <a:lstStyle/>
          <a:p>
            <a:r>
              <a:rPr lang="en-US" altLang="ja-JP" sz="3200" dirty="0" smtClean="0">
                <a:latin typeface="Courier New" pitchFamily="49" charset="0"/>
                <a:cs typeface="Courier New" pitchFamily="49" charset="0"/>
              </a:rPr>
              <a:t>String </a:t>
            </a:r>
            <a:r>
              <a:rPr lang="en-US" altLang="ja-JP" sz="3200" dirty="0" err="1" smtClean="0">
                <a:latin typeface="Courier New" pitchFamily="49" charset="0"/>
                <a:cs typeface="Courier New" pitchFamily="49" charset="0"/>
              </a:rPr>
              <a:t>a,b,c</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a="</a:t>
            </a:r>
            <a:r>
              <a:rPr lang="ja-JP" altLang="en-US" sz="3200" dirty="0" smtClean="0">
                <a:latin typeface="Courier New" pitchFamily="49" charset="0"/>
                <a:cs typeface="Courier New" pitchFamily="49" charset="0"/>
              </a:rPr>
              <a:t>テスト</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b="</a:t>
            </a:r>
            <a:r>
              <a:rPr lang="ja-JP" altLang="en-US" sz="3200" dirty="0" smtClean="0">
                <a:latin typeface="Courier New" pitchFamily="49" charset="0"/>
                <a:cs typeface="Courier New" pitchFamily="49" charset="0"/>
              </a:rPr>
              <a:t>理解度</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a:t>
            </a:r>
            <a:r>
              <a:rPr lang="ja-JP" altLang="en-US" sz="3200" dirty="0" smtClean="0">
                <a:latin typeface="Courier New" pitchFamily="49" charset="0"/>
                <a:cs typeface="Courier New" pitchFamily="49" charset="0"/>
              </a:rPr>
              <a:t>スタート</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a:t>
            </a:r>
            <a:r>
              <a:rPr lang="en-US" altLang="ja-JP" sz="3200" dirty="0" err="1" smtClean="0">
                <a:latin typeface="Courier New" pitchFamily="49" charset="0"/>
                <a:cs typeface="Courier New" pitchFamily="49" charset="0"/>
              </a:rPr>
              <a:t>b+a</a:t>
            </a:r>
            <a:r>
              <a:rPr lang="en-US" altLang="ja-JP" sz="3200" dirty="0" smtClean="0">
                <a:latin typeface="Courier New" pitchFamily="49" charset="0"/>
                <a:cs typeface="Courier New" pitchFamily="49" charset="0"/>
              </a:rPr>
              <a:t>;</a:t>
            </a:r>
            <a:endParaRPr kumimoji="1"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95536" y="404664"/>
            <a:ext cx="7543800" cy="796950"/>
          </a:xfrm>
          <a:ln w="38100" cmpd="dbl">
            <a:solidFill>
              <a:srgbClr val="FF0000"/>
            </a:solidFill>
          </a:ln>
        </p:spPr>
        <p:txBody>
          <a:bodyPr/>
          <a:lstStyle/>
          <a:p>
            <a:pPr eaLnBrk="1" hangingPunct="1"/>
            <a:r>
              <a:rPr lang="ja-JP" altLang="en-US" dirty="0" smtClean="0"/>
              <a:t>理解度チェック２　</a:t>
            </a:r>
            <a:r>
              <a:rPr lang="ja-JP" altLang="en-US" dirty="0" smtClean="0">
                <a:solidFill>
                  <a:srgbClr val="FF0000"/>
                </a:solidFill>
              </a:rPr>
              <a:t>解答</a:t>
            </a:r>
          </a:p>
        </p:txBody>
      </p:sp>
      <p:sp>
        <p:nvSpPr>
          <p:cNvPr id="11267" name="正方形/長方形 41"/>
          <p:cNvSpPr>
            <a:spLocks noChangeArrowheads="1"/>
          </p:cNvSpPr>
          <p:nvPr/>
        </p:nvSpPr>
        <p:spPr bwMode="auto">
          <a:xfrm>
            <a:off x="827584" y="4797152"/>
            <a:ext cx="3270447" cy="646331"/>
          </a:xfrm>
          <a:prstGeom prst="rect">
            <a:avLst/>
          </a:prstGeom>
          <a:noFill/>
          <a:ln w="9525">
            <a:solidFill>
              <a:srgbClr val="FF0000"/>
            </a:solidFill>
            <a:prstDash val="dash"/>
            <a:miter lim="800000"/>
            <a:headEnd/>
            <a:tailEnd/>
          </a:ln>
        </p:spPr>
        <p:txBody>
          <a:bodyPr wrap="none">
            <a:spAutoFit/>
          </a:bodyPr>
          <a:lstStyle/>
          <a:p>
            <a:r>
              <a:rPr lang="en-US" altLang="ja-JP" sz="3600" b="1" dirty="0" smtClean="0">
                <a:solidFill>
                  <a:srgbClr val="FF0000"/>
                </a:solidFill>
              </a:rPr>
              <a:t>4</a:t>
            </a:r>
            <a:r>
              <a:rPr lang="ja-JP" altLang="en-US" sz="3600" b="1" dirty="0" err="1" smtClean="0">
                <a:solidFill>
                  <a:srgbClr val="FF0000"/>
                </a:solidFill>
              </a:rPr>
              <a:t>．</a:t>
            </a:r>
            <a:r>
              <a:rPr lang="ja-JP" altLang="en-US" sz="3600" b="1" dirty="0" smtClean="0">
                <a:solidFill>
                  <a:srgbClr val="0000FF"/>
                </a:solidFill>
                <a:latin typeface="Courier New" pitchFamily="49" charset="0"/>
                <a:cs typeface="Courier New" pitchFamily="49" charset="0"/>
              </a:rPr>
              <a:t>理解度テスト</a:t>
            </a:r>
            <a:endParaRPr lang="en-US" altLang="ja-JP" sz="3600" b="1" dirty="0">
              <a:solidFill>
                <a:srgbClr val="0000FF"/>
              </a:solidFill>
              <a:latin typeface="Courier New" pitchFamily="49" charset="0"/>
              <a:cs typeface="Courier New" pitchFamily="49" charset="0"/>
            </a:endParaRPr>
          </a:p>
        </p:txBody>
      </p:sp>
      <p:sp>
        <p:nvSpPr>
          <p:cNvPr id="6" name="正方形/長方形 5"/>
          <p:cNvSpPr/>
          <p:nvPr/>
        </p:nvSpPr>
        <p:spPr>
          <a:xfrm>
            <a:off x="611560" y="1340768"/>
            <a:ext cx="2664296" cy="2677656"/>
          </a:xfrm>
          <a:prstGeom prst="rect">
            <a:avLst/>
          </a:prstGeom>
        </p:spPr>
        <p:txBody>
          <a:bodyPr wrap="square">
            <a:spAutoFit/>
          </a:bodyPr>
          <a:lstStyle/>
          <a:p>
            <a:r>
              <a:rPr lang="en-US" altLang="ja-JP" sz="2800" dirty="0" smtClean="0">
                <a:latin typeface="Courier New" pitchFamily="49" charset="0"/>
                <a:cs typeface="Courier New" pitchFamily="49" charset="0"/>
              </a:rPr>
              <a:t>String </a:t>
            </a:r>
            <a:r>
              <a:rPr lang="en-US" altLang="ja-JP" sz="2800" dirty="0" err="1" smtClean="0">
                <a:latin typeface="Courier New" pitchFamily="49" charset="0"/>
                <a:cs typeface="Courier New" pitchFamily="49" charset="0"/>
              </a:rPr>
              <a:t>a,b,c</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a="</a:t>
            </a:r>
            <a:r>
              <a:rPr lang="ja-JP" altLang="en-US" sz="2800" dirty="0" smtClean="0">
                <a:latin typeface="Courier New" pitchFamily="49" charset="0"/>
                <a:cs typeface="Courier New" pitchFamily="49" charset="0"/>
              </a:rPr>
              <a:t>テスト</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b="</a:t>
            </a:r>
            <a:r>
              <a:rPr lang="ja-JP" altLang="en-US" sz="2800" dirty="0" smtClean="0">
                <a:latin typeface="Courier New" pitchFamily="49" charset="0"/>
                <a:cs typeface="Courier New" pitchFamily="49" charset="0"/>
              </a:rPr>
              <a:t>理解度</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c="</a:t>
            </a:r>
            <a:r>
              <a:rPr lang="ja-JP" altLang="en-US" sz="2800" dirty="0" smtClean="0">
                <a:latin typeface="Courier New" pitchFamily="49" charset="0"/>
                <a:cs typeface="Courier New" pitchFamily="49" charset="0"/>
              </a:rPr>
              <a:t>スタート</a:t>
            </a:r>
            <a:r>
              <a:rPr lang="en-US" altLang="ja-JP" sz="2800" dirty="0" smtClean="0">
                <a:latin typeface="Courier New" pitchFamily="49" charset="0"/>
                <a:cs typeface="Courier New" pitchFamily="49" charset="0"/>
              </a:rPr>
              <a:t>";</a:t>
            </a:r>
            <a:br>
              <a:rPr lang="en-US" altLang="ja-JP" sz="2800" dirty="0" smtClean="0">
                <a:latin typeface="Courier New" pitchFamily="49" charset="0"/>
                <a:cs typeface="Courier New" pitchFamily="49" charset="0"/>
              </a:rPr>
            </a:br>
            <a:r>
              <a:rPr lang="en-US" altLang="ja-JP" sz="2800" dirty="0" smtClean="0">
                <a:latin typeface="Courier New" pitchFamily="49" charset="0"/>
                <a:cs typeface="Courier New" pitchFamily="49" charset="0"/>
              </a:rPr>
              <a:t>c=</a:t>
            </a:r>
            <a:r>
              <a:rPr lang="en-US" altLang="ja-JP" sz="2800" dirty="0" err="1" smtClean="0">
                <a:latin typeface="Courier New" pitchFamily="49" charset="0"/>
                <a:cs typeface="Courier New" pitchFamily="49" charset="0"/>
              </a:rPr>
              <a:t>b+a</a:t>
            </a:r>
            <a:r>
              <a:rPr lang="en-US" altLang="ja-JP" sz="2800" dirty="0" smtClean="0">
                <a:latin typeface="Courier New" pitchFamily="49" charset="0"/>
                <a:cs typeface="Courier New" pitchFamily="49" charset="0"/>
              </a:rPr>
              <a:t>; </a:t>
            </a:r>
            <a:endParaRPr lang="ja-JP" altLang="en-US" sz="2800" dirty="0"/>
          </a:p>
        </p:txBody>
      </p:sp>
      <p:sp>
        <p:nvSpPr>
          <p:cNvPr id="7" name="右矢印 6"/>
          <p:cNvSpPr/>
          <p:nvPr/>
        </p:nvSpPr>
        <p:spPr>
          <a:xfrm>
            <a:off x="2915816" y="3645024"/>
            <a:ext cx="792088" cy="288032"/>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923928" y="3501008"/>
            <a:ext cx="4176464" cy="646331"/>
          </a:xfrm>
          <a:prstGeom prst="rect">
            <a:avLst/>
          </a:prstGeom>
          <a:noFill/>
        </p:spPr>
        <p:txBody>
          <a:bodyPr wrap="square" rtlCol="0">
            <a:spAutoFit/>
          </a:bodyPr>
          <a:lstStyle/>
          <a:p>
            <a:r>
              <a:rPr kumimoji="1" lang="en-US" altLang="ja-JP" sz="3200" b="1" dirty="0" smtClean="0">
                <a:solidFill>
                  <a:srgbClr val="0000FF"/>
                </a:solidFill>
                <a:latin typeface="Courier New" pitchFamily="49" charset="0"/>
                <a:cs typeface="Courier New" pitchFamily="49" charset="0"/>
              </a:rPr>
              <a:t>“</a:t>
            </a:r>
            <a:r>
              <a:rPr kumimoji="1" lang="ja-JP" altLang="en-US" sz="3200" b="1" dirty="0" smtClean="0">
                <a:solidFill>
                  <a:srgbClr val="0000FF"/>
                </a:solidFill>
                <a:latin typeface="Courier New" pitchFamily="49" charset="0"/>
                <a:cs typeface="Courier New" pitchFamily="49" charset="0"/>
              </a:rPr>
              <a:t>理解度</a:t>
            </a:r>
            <a:r>
              <a:rPr kumimoji="1" lang="en-US" altLang="ja-JP" sz="3200" b="1" dirty="0" smtClean="0">
                <a:solidFill>
                  <a:srgbClr val="0000FF"/>
                </a:solidFill>
                <a:latin typeface="Courier New" pitchFamily="49" charset="0"/>
                <a:cs typeface="Courier New" pitchFamily="49" charset="0"/>
              </a:rPr>
              <a:t>”+”</a:t>
            </a:r>
            <a:r>
              <a:rPr kumimoji="1" lang="ja-JP" altLang="en-US" sz="3200" b="1" dirty="0" smtClean="0">
                <a:solidFill>
                  <a:srgbClr val="0000FF"/>
                </a:solidFill>
                <a:latin typeface="Courier New" pitchFamily="49" charset="0"/>
                <a:cs typeface="Courier New" pitchFamily="49" charset="0"/>
              </a:rPr>
              <a:t>テスト</a:t>
            </a:r>
            <a:r>
              <a:rPr kumimoji="1" lang="en-US" altLang="ja-JP" sz="3200" b="1" dirty="0" smtClean="0">
                <a:solidFill>
                  <a:srgbClr val="0000FF"/>
                </a:solidFill>
                <a:latin typeface="Courier New" pitchFamily="49" charset="0"/>
                <a:cs typeface="Courier New" pitchFamily="49" charset="0"/>
              </a:rPr>
              <a:t>”</a:t>
            </a:r>
            <a:r>
              <a:rPr kumimoji="1" lang="ja-JP" altLang="en-US" sz="3600" dirty="0" smtClean="0">
                <a:solidFill>
                  <a:srgbClr val="FF0000"/>
                </a:solidFill>
                <a:latin typeface="Courier New" pitchFamily="49" charset="0"/>
                <a:cs typeface="Courier New" pitchFamily="49" charset="0"/>
              </a:rPr>
              <a:t>→</a:t>
            </a:r>
            <a:endParaRPr kumimoji="1" lang="en-US" altLang="ja-JP" sz="3600" dirty="0" smtClean="0">
              <a:solidFill>
                <a:srgbClr val="FF0000"/>
              </a:solidFill>
              <a:latin typeface="Courier New" pitchFamily="49" charset="0"/>
              <a:cs typeface="Courier New" pitchFamily="49" charset="0"/>
            </a:endParaRPr>
          </a:p>
        </p:txBody>
      </p:sp>
      <p:sp>
        <p:nvSpPr>
          <p:cNvPr id="11" name="正方形/長方形 10"/>
          <p:cNvSpPr/>
          <p:nvPr/>
        </p:nvSpPr>
        <p:spPr>
          <a:xfrm>
            <a:off x="3923928" y="4077072"/>
            <a:ext cx="2919389" cy="584775"/>
          </a:xfrm>
          <a:prstGeom prst="rect">
            <a:avLst/>
          </a:prstGeom>
        </p:spPr>
        <p:txBody>
          <a:bodyPr wrap="none">
            <a:spAutoFit/>
          </a:bodyPr>
          <a:lstStyle/>
          <a:p>
            <a:r>
              <a:rPr lang="en-US" altLang="ja-JP" sz="3200" b="1" dirty="0">
                <a:solidFill>
                  <a:srgbClr val="0000FF"/>
                </a:solidFill>
                <a:latin typeface="Courier New" pitchFamily="49" charset="0"/>
                <a:cs typeface="Courier New" pitchFamily="49" charset="0"/>
              </a:rPr>
              <a:t>“</a:t>
            </a:r>
            <a:r>
              <a:rPr lang="ja-JP" altLang="en-US" sz="3200" b="1" dirty="0">
                <a:solidFill>
                  <a:srgbClr val="FF0000"/>
                </a:solidFill>
                <a:latin typeface="Courier New" pitchFamily="49" charset="0"/>
                <a:cs typeface="Courier New" pitchFamily="49" charset="0"/>
              </a:rPr>
              <a:t>理解度テスト</a:t>
            </a:r>
            <a:r>
              <a:rPr lang="en-US" altLang="ja-JP" sz="3200" b="1" dirty="0">
                <a:solidFill>
                  <a:srgbClr val="0000FF"/>
                </a:solidFill>
                <a:latin typeface="Courier New" pitchFamily="49" charset="0"/>
                <a:cs typeface="Courier New" pitchFamily="49" charset="0"/>
              </a:rPr>
              <a:t>”</a:t>
            </a:r>
            <a:endParaRPr lang="ja-JP" altLang="en-US" sz="3200" b="1" dirty="0">
              <a:solidFill>
                <a:srgbClr val="0000FF"/>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3000"/>
                                        <p:tgtEl>
                                          <p:spTgt spid="8"/>
                                        </p:tgtEl>
                                      </p:cBhvr>
                                    </p:animEffect>
                                  </p:childTnLst>
                                </p:cTn>
                              </p:par>
                            </p:childTnLst>
                          </p:cTn>
                        </p:par>
                        <p:par>
                          <p:cTn id="12" fill="hold">
                            <p:stCondLst>
                              <p:cond delay="3500"/>
                            </p:stCondLst>
                            <p:childTnLst>
                              <p:par>
                                <p:cTn id="13" presetID="9"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1267"/>
                                        </p:tgtEl>
                                        <p:attrNameLst>
                                          <p:attrName>style.visibility</p:attrName>
                                        </p:attrNameLst>
                                      </p:cBhvr>
                                      <p:to>
                                        <p:strVal val="visible"/>
                                      </p:to>
                                    </p:set>
                                    <p:animEffect transition="in" filter="dissolve">
                                      <p:cBhvr>
                                        <p:cTn id="20"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7" grpId="0" animBg="1"/>
      <p:bldP spid="8"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5536" y="260648"/>
            <a:ext cx="7543800" cy="723900"/>
          </a:xfrm>
          <a:ln w="38100" cmpd="dbl">
            <a:solidFill>
              <a:srgbClr val="FF0000"/>
            </a:solidFill>
          </a:ln>
        </p:spPr>
        <p:txBody>
          <a:bodyPr/>
          <a:lstStyle/>
          <a:p>
            <a:pPr eaLnBrk="1" hangingPunct="1"/>
            <a:r>
              <a:rPr lang="ja-JP" altLang="en-US" dirty="0" smtClean="0"/>
              <a:t>理解度チェック３</a:t>
            </a:r>
          </a:p>
        </p:txBody>
      </p:sp>
      <p:sp>
        <p:nvSpPr>
          <p:cNvPr id="10244" name="テキスト ボックス 4"/>
          <p:cNvSpPr txBox="1">
            <a:spLocks noChangeArrowheads="1"/>
          </p:cNvSpPr>
          <p:nvPr/>
        </p:nvSpPr>
        <p:spPr bwMode="auto">
          <a:xfrm>
            <a:off x="5004048" y="3356992"/>
            <a:ext cx="3744416" cy="2862322"/>
          </a:xfrm>
          <a:prstGeom prst="rect">
            <a:avLst/>
          </a:prstGeom>
          <a:solidFill>
            <a:srgbClr val="92D050"/>
          </a:solidFill>
          <a:ln w="9525">
            <a:solidFill>
              <a:schemeClr val="tx1"/>
            </a:solidFill>
            <a:miter lim="800000"/>
            <a:headEnd/>
            <a:tailEnd/>
          </a:ln>
        </p:spPr>
        <p:txBody>
          <a:bodyPr wrap="square">
            <a:spAutoFit/>
          </a:bodyPr>
          <a:lstStyle/>
          <a:p>
            <a:pPr marL="457200" indent="-457200"/>
            <a:r>
              <a:rPr lang="ja-JP" altLang="en-US" sz="3600" b="1" dirty="0" smtClean="0">
                <a:solidFill>
                  <a:srgbClr val="0000FF"/>
                </a:solidFill>
              </a:rPr>
              <a:t>１</a:t>
            </a:r>
            <a:r>
              <a:rPr lang="ja-JP" altLang="en-US" sz="3600" dirty="0" smtClean="0"/>
              <a:t>．テスト</a:t>
            </a:r>
            <a:r>
              <a:rPr lang="ja-JP" altLang="en-US" sz="3600" dirty="0"/>
              <a:t>　　</a:t>
            </a:r>
            <a:r>
              <a:rPr lang="ja-JP" altLang="en-US" sz="3600" dirty="0" smtClean="0"/>
              <a:t>　　</a:t>
            </a:r>
            <a:endParaRPr lang="en-US" altLang="ja-JP" sz="3600" dirty="0" smtClean="0"/>
          </a:p>
          <a:p>
            <a:pPr marL="457200" indent="-457200"/>
            <a:r>
              <a:rPr lang="ja-JP" altLang="en-US" sz="3600" b="1" dirty="0" smtClean="0">
                <a:solidFill>
                  <a:srgbClr val="0000FF"/>
                </a:solidFill>
              </a:rPr>
              <a:t>２</a:t>
            </a:r>
            <a:r>
              <a:rPr lang="ja-JP" altLang="en-US" sz="3600" dirty="0" smtClean="0"/>
              <a:t>．理解度</a:t>
            </a:r>
            <a:endParaRPr lang="en-US" altLang="ja-JP" sz="3600" dirty="0" smtClean="0"/>
          </a:p>
          <a:p>
            <a:pPr marL="457200" indent="-457200"/>
            <a:r>
              <a:rPr lang="ja-JP" altLang="en-US" sz="3600" b="1" dirty="0" smtClean="0">
                <a:solidFill>
                  <a:srgbClr val="0000FF"/>
                </a:solidFill>
              </a:rPr>
              <a:t>３</a:t>
            </a:r>
            <a:r>
              <a:rPr lang="ja-JP" altLang="en-US" sz="3600" dirty="0" smtClean="0"/>
              <a:t>．テスト理解度</a:t>
            </a:r>
            <a:r>
              <a:rPr lang="ja-JP" altLang="en-US" sz="3600" dirty="0"/>
              <a:t>　　　</a:t>
            </a:r>
            <a:endParaRPr lang="en-US" altLang="ja-JP" sz="3600" dirty="0"/>
          </a:p>
          <a:p>
            <a:pPr marL="457200" indent="-457200"/>
            <a:r>
              <a:rPr lang="ja-JP" altLang="en-US" sz="3600" b="1" dirty="0">
                <a:solidFill>
                  <a:srgbClr val="0000FF"/>
                </a:solidFill>
              </a:rPr>
              <a:t>４</a:t>
            </a:r>
            <a:r>
              <a:rPr lang="ja-JP" altLang="en-US" sz="3600" dirty="0" smtClean="0"/>
              <a:t>．理解度テスト  </a:t>
            </a:r>
            <a:endParaRPr lang="en-US" altLang="ja-JP" sz="3600" dirty="0" smtClean="0"/>
          </a:p>
          <a:p>
            <a:pPr marL="457200" indent="-457200"/>
            <a:r>
              <a:rPr lang="ja-JP" altLang="en-US" sz="3600" b="1" dirty="0" smtClean="0">
                <a:solidFill>
                  <a:srgbClr val="0000FF"/>
                </a:solidFill>
              </a:rPr>
              <a:t>５</a:t>
            </a:r>
            <a:r>
              <a:rPr lang="ja-JP" altLang="en-US" sz="3600" dirty="0" smtClean="0"/>
              <a:t>．スタート</a:t>
            </a:r>
            <a:endParaRPr lang="en-US" altLang="ja-JP" sz="3600" dirty="0"/>
          </a:p>
        </p:txBody>
      </p:sp>
      <p:sp>
        <p:nvSpPr>
          <p:cNvPr id="8" name="正方形/長方形 7"/>
          <p:cNvSpPr/>
          <p:nvPr/>
        </p:nvSpPr>
        <p:spPr>
          <a:xfrm>
            <a:off x="323528" y="1124744"/>
            <a:ext cx="8496944" cy="954107"/>
          </a:xfrm>
          <a:prstGeom prst="rect">
            <a:avLst/>
          </a:prstGeom>
        </p:spPr>
        <p:txBody>
          <a:bodyPr wrap="square">
            <a:spAutoFit/>
          </a:bodyPr>
          <a:lstStyle/>
          <a:p>
            <a:r>
              <a:rPr lang="ja-JP" altLang="en-US" sz="2800" dirty="0" smtClean="0"/>
              <a:t>次のプログラムを実行した場合、最終的に変数</a:t>
            </a:r>
            <a:r>
              <a:rPr lang="en-US" altLang="ja-JP" sz="2800" dirty="0" smtClean="0"/>
              <a:t>C</a:t>
            </a:r>
            <a:r>
              <a:rPr lang="ja-JP" altLang="en-US" sz="2800" dirty="0" smtClean="0"/>
              <a:t>の値は何になっていますか？次の選択肢から選んで下さい。</a:t>
            </a:r>
            <a:endParaRPr lang="en-US" altLang="ja-JP" sz="3200" dirty="0">
              <a:latin typeface="Courier New" pitchFamily="49" charset="0"/>
              <a:cs typeface="Courier New" pitchFamily="49" charset="0"/>
            </a:endParaRPr>
          </a:p>
        </p:txBody>
      </p:sp>
      <p:sp>
        <p:nvSpPr>
          <p:cNvPr id="5" name="テキスト ボックス 4"/>
          <p:cNvSpPr txBox="1"/>
          <p:nvPr/>
        </p:nvSpPr>
        <p:spPr>
          <a:xfrm>
            <a:off x="467544" y="2132856"/>
            <a:ext cx="4032448" cy="4031873"/>
          </a:xfrm>
          <a:prstGeom prst="rect">
            <a:avLst/>
          </a:prstGeom>
          <a:solidFill>
            <a:srgbClr val="FFFFCC"/>
          </a:solidFill>
          <a:ln>
            <a:solidFill>
              <a:srgbClr val="FF0000"/>
            </a:solidFill>
            <a:prstDash val="dashDot"/>
          </a:ln>
        </p:spPr>
        <p:txBody>
          <a:bodyPr wrap="square" rtlCol="0">
            <a:spAutoFit/>
          </a:bodyPr>
          <a:lstStyle/>
          <a:p>
            <a:r>
              <a:rPr lang="en-US" altLang="ja-JP" sz="3200" dirty="0" smtClean="0">
                <a:latin typeface="Courier New" pitchFamily="49" charset="0"/>
                <a:cs typeface="Courier New" pitchFamily="49" charset="0"/>
              </a:rPr>
              <a:t>String </a:t>
            </a:r>
            <a:r>
              <a:rPr lang="en-US" altLang="ja-JP" sz="3200" dirty="0" err="1" smtClean="0">
                <a:latin typeface="Courier New" pitchFamily="49" charset="0"/>
                <a:cs typeface="Courier New" pitchFamily="49" charset="0"/>
              </a:rPr>
              <a:t>a,b,c</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a=“</a:t>
            </a:r>
            <a:r>
              <a:rPr lang="ja-JP" altLang="en-US" sz="3200" dirty="0" smtClean="0">
                <a:latin typeface="Courier New" pitchFamily="49" charset="0"/>
                <a:cs typeface="Courier New" pitchFamily="49" charset="0"/>
              </a:rPr>
              <a:t>テスト</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b=“</a:t>
            </a:r>
            <a:r>
              <a:rPr lang="ja-JP" altLang="en-US" sz="3200" dirty="0" smtClean="0">
                <a:latin typeface="Courier New" pitchFamily="49" charset="0"/>
                <a:cs typeface="Courier New" pitchFamily="49" charset="0"/>
              </a:rPr>
              <a:t>理解度</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a:t>
            </a:r>
            <a:r>
              <a:rPr lang="ja-JP" altLang="en-US" sz="3200" dirty="0" smtClean="0">
                <a:latin typeface="Courier New" pitchFamily="49" charset="0"/>
                <a:cs typeface="Courier New" pitchFamily="49" charset="0"/>
              </a:rPr>
              <a:t>スタート</a:t>
            </a:r>
            <a:r>
              <a:rPr lang="en-US" altLang="ja-JP" sz="3200" dirty="0" smtClean="0">
                <a:latin typeface="Courier New" pitchFamily="49" charset="0"/>
                <a:cs typeface="Courier New" pitchFamily="49" charset="0"/>
              </a:rPr>
              <a:t>”;</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c=a;</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a=b;</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b=c;</a:t>
            </a:r>
            <a:br>
              <a:rPr lang="en-US" altLang="ja-JP" sz="3200" dirty="0" smtClean="0">
                <a:latin typeface="Courier New" pitchFamily="49" charset="0"/>
                <a:cs typeface="Courier New" pitchFamily="49" charset="0"/>
              </a:rPr>
            </a:br>
            <a:r>
              <a:rPr lang="en-US" altLang="ja-JP" sz="3200" dirty="0" smtClean="0">
                <a:latin typeface="Courier New" pitchFamily="49" charset="0"/>
                <a:cs typeface="Courier New" pitchFamily="49" charset="0"/>
              </a:rPr>
              <a:t>c=</a:t>
            </a:r>
            <a:r>
              <a:rPr lang="en-US" altLang="ja-JP" sz="3200" dirty="0" err="1" smtClean="0">
                <a:latin typeface="Courier New" pitchFamily="49" charset="0"/>
                <a:cs typeface="Courier New" pitchFamily="49" charset="0"/>
              </a:rPr>
              <a:t>b+a</a:t>
            </a:r>
            <a:r>
              <a:rPr lang="en-US" altLang="ja-JP" sz="3200" dirty="0" smtClean="0">
                <a:latin typeface="Courier New" pitchFamily="49" charset="0"/>
                <a:cs typeface="Courier New" pitchFamily="49" charset="0"/>
              </a:rPr>
              <a:t>;</a:t>
            </a:r>
            <a:endParaRPr kumimoji="1" lang="ja-JP" altLang="en-US" sz="3200"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3846</TotalTime>
  <Words>592</Words>
  <Application>Microsoft Office PowerPoint</Application>
  <PresentationFormat>画面に合わせる (4:3)</PresentationFormat>
  <Paragraphs>108</Paragraphs>
  <Slides>16</Slides>
  <Notes>2</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Network</vt:lpstr>
      <vt:lpstr>プログラミング</vt:lpstr>
      <vt:lpstr>基礎課題進行状況（10/16時点）</vt:lpstr>
      <vt:lpstr>応用課題進行状況（10/16時点）</vt:lpstr>
      <vt:lpstr>応用課題提出数と成績の関係</vt:lpstr>
      <vt:lpstr>理解度チェック１</vt:lpstr>
      <vt:lpstr>理解度チェック１　解答</vt:lpstr>
      <vt:lpstr>理解度チェック2</vt:lpstr>
      <vt:lpstr>理解度チェック２　解答</vt:lpstr>
      <vt:lpstr>理解度チェック３</vt:lpstr>
      <vt:lpstr>理解度チェック３　解答</vt:lpstr>
      <vt:lpstr>理解度チェック４</vt:lpstr>
      <vt:lpstr>理解度チェック4　解答</vt:lpstr>
      <vt:lpstr>理解度確認テストについて</vt:lpstr>
      <vt:lpstr>第１回テストについて</vt:lpstr>
      <vt:lpstr>進度について</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58</cp:revision>
  <dcterms:created xsi:type="dcterms:W3CDTF">2003-04-22T00:37:29Z</dcterms:created>
  <dcterms:modified xsi:type="dcterms:W3CDTF">2012-10-23T10:04:32Z</dcterms:modified>
</cp:coreProperties>
</file>