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75" r:id="rId2"/>
  </p:sldMasterIdLst>
  <p:sldIdLst>
    <p:sldId id="256" r:id="rId3"/>
    <p:sldId id="276" r:id="rId4"/>
    <p:sldId id="283" r:id="rId5"/>
    <p:sldId id="288" r:id="rId6"/>
    <p:sldId id="290" r:id="rId7"/>
    <p:sldId id="291" r:id="rId8"/>
    <p:sldId id="293" r:id="rId9"/>
    <p:sldId id="294" r:id="rId10"/>
    <p:sldId id="296" r:id="rId11"/>
    <p:sldId id="297" r:id="rId12"/>
    <p:sldId id="286" r:id="rId13"/>
    <p:sldId id="284" r:id="rId14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0000FF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1" autoAdjust="0"/>
    <p:restoredTop sz="94595" autoAdjust="0"/>
  </p:normalViewPr>
  <p:slideViewPr>
    <p:cSldViewPr>
      <p:cViewPr varScale="1">
        <p:scale>
          <a:sx n="71" d="100"/>
          <a:sy n="71" d="100"/>
        </p:scale>
        <p:origin x="-4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iko\Documents\HikoDocument\&#35611;&#32681;&#38306;&#20418;\&#35611;&#32681;2012\&#12503;&#12525;&#12464;&#12521;&#12511;&#12531;&#12464;\&#35506;&#38988;&#25552;&#20986;&#29366;&#27841;\&#25552;&#20986;&#29366;&#27841;&#35352;&#37682;\&#35506;&#38988;master10.23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iko\Documents\HikoDocument\&#35611;&#32681;&#38306;&#20418;\&#35611;&#32681;2012\&#12503;&#12525;&#12464;&#12521;&#12511;&#12531;&#12464;\&#35506;&#38988;&#25552;&#20986;&#29366;&#27841;\&#25552;&#20986;&#29366;&#27841;&#35352;&#37682;\&#35506;&#38988;master10.2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chart>
    <c:title>
      <c:tx>
        <c:rich>
          <a:bodyPr/>
          <a:lstStyle/>
          <a:p>
            <a:pPr>
              <a:defRPr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r>
              <a:rPr lang="ja-JP" altLang="en-US"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基礎課題提出状況（</a:t>
            </a:r>
            <a:r>
              <a:rPr lang="en-US" altLang="ja-JP"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10/23</a:t>
            </a:r>
            <a:r>
              <a:rPr lang="ja-JP" altLang="en-US"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演習終了時点）</a:t>
            </a:r>
          </a:p>
          <a:p>
            <a:pPr>
              <a:defRPr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r>
              <a:rPr lang="ja-JP" altLang="en-US"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全体平均　</a:t>
            </a:r>
            <a:r>
              <a:rPr lang="en-US" altLang="ja-JP"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32.4  →</a:t>
            </a:r>
            <a:r>
              <a:rPr lang="ja-JP" altLang="en-US"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　</a:t>
            </a:r>
            <a:r>
              <a:rPr lang="en-US" altLang="ja-JP"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【</a:t>
            </a:r>
            <a:r>
              <a:rPr lang="ja-JP" altLang="en-US"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基礎課題</a:t>
            </a:r>
            <a:r>
              <a:rPr lang="en-US" altLang="ja-JP"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4-12-1】</a:t>
            </a:r>
            <a:r>
              <a:rPr lang="ja-JP" altLang="en-US"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に対応</a:t>
            </a:r>
          </a:p>
        </c:rich>
      </c:tx>
      <c:layout>
        <c:manualLayout>
          <c:xMode val="edge"/>
          <c:yMode val="edge"/>
          <c:x val="0.21550114364248923"/>
          <c:y val="3.6931818181818288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0.13043490300362473"/>
          <c:y val="0.19145625976198735"/>
          <c:w val="0.84310096724082073"/>
          <c:h val="0.6892267280759653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補助員G!$D$34:$D$40</c:f>
              <c:strCache>
                <c:ptCount val="7"/>
                <c:pt idx="0">
                  <c:v>0</c:v>
                </c:pt>
                <c:pt idx="1">
                  <c:v>2章</c:v>
                </c:pt>
                <c:pt idx="2">
                  <c:v>～4-7節</c:v>
                </c:pt>
                <c:pt idx="3">
                  <c:v>～4_10節</c:v>
                </c:pt>
                <c:pt idx="4">
                  <c:v>～4_12節</c:v>
                </c:pt>
                <c:pt idx="5">
                  <c:v>～5_1_3</c:v>
                </c:pt>
                <c:pt idx="6">
                  <c:v>5_1_4以降</c:v>
                </c:pt>
              </c:strCache>
            </c:strRef>
          </c:cat>
          <c:val>
            <c:numRef>
              <c:f>補助員G!$E$34:$E$40</c:f>
              <c:numCache>
                <c:formatCode>General</c:formatCode>
                <c:ptCount val="7"/>
                <c:pt idx="0">
                  <c:v>2</c:v>
                </c:pt>
                <c:pt idx="1">
                  <c:v>1</c:v>
                </c:pt>
                <c:pt idx="2">
                  <c:v>5</c:v>
                </c:pt>
                <c:pt idx="3">
                  <c:v>9</c:v>
                </c:pt>
                <c:pt idx="4">
                  <c:v>7</c:v>
                </c:pt>
                <c:pt idx="5">
                  <c:v>22</c:v>
                </c:pt>
                <c:pt idx="6">
                  <c:v>4</c:v>
                </c:pt>
              </c:numCache>
            </c:numRef>
          </c:val>
        </c:ser>
        <c:axId val="128600320"/>
        <c:axId val="128794624"/>
      </c:barChart>
      <c:catAx>
        <c:axId val="128600320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128794624"/>
        <c:crosses val="autoZero"/>
        <c:auto val="1"/>
        <c:lblAlgn val="ctr"/>
        <c:lblOffset val="100"/>
        <c:tickLblSkip val="1"/>
        <c:tickMarkSkip val="1"/>
      </c:catAx>
      <c:valAx>
        <c:axId val="128794624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2000" b="0" i="0" u="none" strike="noStrike" baseline="0">
                    <a:solidFill>
                      <a:srgbClr val="000000"/>
                    </a:solidFill>
                    <a:latin typeface="ＭＳ Ｐゴシック"/>
                    <a:ea typeface="ＭＳ Ｐゴシック"/>
                    <a:cs typeface="ＭＳ Ｐゴシック"/>
                  </a:defRPr>
                </a:pPr>
                <a:r>
                  <a:rPr lang="ja-JP" altLang="en-US" sz="2000"/>
                  <a:t>人数</a:t>
                </a:r>
              </a:p>
            </c:rich>
          </c:tx>
          <c:layout>
            <c:manualLayout>
              <c:xMode val="edge"/>
              <c:yMode val="edge"/>
              <c:x val="2.5206590802080188E-2"/>
              <c:y val="0.47974571452845111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majorTickMark val="in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128600320"/>
        <c:crosses val="autoZero"/>
        <c:crossBetween val="between"/>
      </c:valAx>
      <c:spPr>
        <a:solidFill>
          <a:srgbClr val="FFFFFF"/>
        </a:solidFill>
        <a:ln w="12700">
          <a:solidFill>
            <a:srgbClr val="00000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ＭＳ Ｐゴシック"/>
          <a:ea typeface="ＭＳ Ｐゴシック"/>
          <a:cs typeface="ＭＳ Ｐゴシック"/>
        </a:defRPr>
      </a:pPr>
      <a:endParaRPr lang="ja-JP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chart>
    <c:title>
      <c:tx>
        <c:rich>
          <a:bodyPr/>
          <a:lstStyle/>
          <a:p>
            <a:pPr>
              <a:defRPr sz="18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r>
              <a:rPr lang="ja-JP" altLang="en-US" sz="18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応用課題提出状況（</a:t>
            </a:r>
            <a:r>
              <a:rPr lang="en-US" altLang="ja-JP" sz="18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10/23</a:t>
            </a:r>
            <a:r>
              <a:rPr lang="ja-JP" altLang="en-US" sz="18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演習終了時点）　  全体平均</a:t>
            </a:r>
            <a:r>
              <a:rPr lang="en-US" altLang="ja-JP" sz="18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=1.9</a:t>
            </a:r>
          </a:p>
        </c:rich>
      </c:tx>
      <c:layout>
        <c:manualLayout>
          <c:xMode val="edge"/>
          <c:yMode val="edge"/>
          <c:x val="0.15161839863713847"/>
          <c:y val="3.2828282828282832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0.11754684838160159"/>
          <c:y val="0.13529280328719703"/>
          <c:w val="0.858603066439525"/>
          <c:h val="0.75864891463137685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補助員G!$D$76:$D$82</c:f>
              <c:strCache>
                <c:ptCount val="7"/>
                <c:pt idx="0">
                  <c:v>0</c:v>
                </c:pt>
                <c:pt idx="1">
                  <c:v>1～2</c:v>
                </c:pt>
                <c:pt idx="2">
                  <c:v>3～4</c:v>
                </c:pt>
                <c:pt idx="3">
                  <c:v>5～6</c:v>
                </c:pt>
                <c:pt idx="4">
                  <c:v>7～8</c:v>
                </c:pt>
                <c:pt idx="5">
                  <c:v>9～10</c:v>
                </c:pt>
                <c:pt idx="6">
                  <c:v>11～12</c:v>
                </c:pt>
              </c:strCache>
            </c:strRef>
          </c:cat>
          <c:val>
            <c:numRef>
              <c:f>補助員G!$E$76:$E$82</c:f>
              <c:numCache>
                <c:formatCode>General</c:formatCode>
                <c:ptCount val="7"/>
                <c:pt idx="0">
                  <c:v>15</c:v>
                </c:pt>
                <c:pt idx="1">
                  <c:v>12</c:v>
                </c:pt>
                <c:pt idx="2">
                  <c:v>22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</c:numCache>
            </c:numRef>
          </c:val>
        </c:ser>
        <c:axId val="129046016"/>
        <c:axId val="129047552"/>
      </c:barChart>
      <c:catAx>
        <c:axId val="129046016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129047552"/>
        <c:crosses val="autoZero"/>
        <c:auto val="1"/>
        <c:lblAlgn val="ctr"/>
        <c:lblOffset val="100"/>
        <c:tickLblSkip val="1"/>
        <c:tickMarkSkip val="1"/>
      </c:catAx>
      <c:valAx>
        <c:axId val="129047552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2000" b="0" i="0" u="none" strike="noStrike" baseline="0">
                    <a:solidFill>
                      <a:srgbClr val="000000"/>
                    </a:solidFill>
                    <a:latin typeface="ＭＳ Ｐゴシック"/>
                    <a:ea typeface="ＭＳ Ｐゴシック"/>
                    <a:cs typeface="ＭＳ Ｐゴシック"/>
                  </a:defRPr>
                </a:pPr>
                <a:r>
                  <a:rPr lang="ja-JP" altLang="en-US" sz="2000"/>
                  <a:t>人数</a:t>
                </a:r>
              </a:p>
            </c:rich>
          </c:tx>
          <c:layout>
            <c:manualLayout>
              <c:xMode val="edge"/>
              <c:yMode val="edge"/>
              <c:x val="4.9970175913571693E-3"/>
              <c:y val="0.48495668806285247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majorTickMark val="in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129046016"/>
        <c:crosses val="autoZero"/>
        <c:crossBetween val="between"/>
      </c:valAx>
      <c:spPr>
        <a:solidFill>
          <a:srgbClr val="FFFFFF"/>
        </a:solidFill>
        <a:ln w="12700">
          <a:solidFill>
            <a:srgbClr val="00000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ＭＳ Ｐゴシック"/>
          <a:ea typeface="ＭＳ Ｐゴシック"/>
          <a:cs typeface="ＭＳ Ｐゴシック"/>
        </a:defRPr>
      </a:pPr>
      <a:endParaRPr lang="ja-JP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0E82093-E403-4DD1-8185-F624945E89A7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9BC63E-F863-41ED-8587-CD0F26F4269B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E298E4-1B00-4E07-9361-C245BCA7066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E82093-E403-4DD1-8185-F624945E89A7}" type="slidenum">
              <a:rPr lang="en-US" altLang="ja-JP" smtClean="0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BA6BCB-152E-4B32-AE93-861A9F941AE5}" type="slidenum">
              <a:rPr lang="en-US" altLang="ja-JP" smtClean="0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C2DAFB-217C-423F-AE9C-3432E211641A}" type="slidenum">
              <a:rPr lang="en-US" altLang="ja-JP" smtClean="0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69B8E6-5740-47C7-9229-027B76A28E0E}" type="slidenum">
              <a:rPr lang="en-US" altLang="ja-JP" smtClean="0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3FE8FE-977A-4D55-8290-53EB2C990AAB}" type="slidenum">
              <a:rPr lang="en-US" altLang="ja-JP" smtClean="0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EEAA1B-F87F-4E98-A945-71DE4CBD4A20}" type="slidenum">
              <a:rPr lang="en-US" altLang="ja-JP" smtClean="0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980A32-4B5F-4409-A451-D4107BB8F697}" type="slidenum">
              <a:rPr lang="en-US" altLang="ja-JP" smtClean="0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B88FC7-503F-494E-B84D-838FF488DAF6}" type="slidenum">
              <a:rPr lang="en-US" altLang="ja-JP" smtClean="0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BA6BCB-152E-4B32-AE93-861A9F941AE5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5A2BC6-889B-4C4A-B2CC-D640B7F6FB55}" type="slidenum">
              <a:rPr lang="en-US" altLang="ja-JP" smtClean="0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9BC63E-F863-41ED-8587-CD0F26F4269B}" type="slidenum">
              <a:rPr lang="en-US" altLang="ja-JP" smtClean="0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E298E4-1B00-4E07-9361-C245BCA7066A}" type="slidenum">
              <a:rPr lang="en-US" altLang="ja-JP" smtClean="0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C2DAFB-217C-423F-AE9C-3432E211641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69B8E6-5740-47C7-9229-027B76A28E0E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3FE8FE-977A-4D55-8290-53EB2C990AAB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EAA1B-F87F-4E98-A945-71DE4CBD4A20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980A32-4B5F-4409-A451-D4107BB8F697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B88FC7-503F-494E-B84D-838FF488DAF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A2BC6-889B-4C4A-B2CC-D640B7F6FB55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0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0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000" smtClean="0"/>
            </a:lvl1pPr>
          </a:lstStyle>
          <a:p>
            <a:pPr>
              <a:defRPr/>
            </a:pPr>
            <a:fld id="{8F9C948E-BE8C-4D92-9424-7F1FE985E61E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  <p:grpSp>
        <p:nvGrpSpPr>
          <p:cNvPr id="3080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615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5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5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5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5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5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5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6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6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6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6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6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6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6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6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6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6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7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7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7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7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7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7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7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7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7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7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8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8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8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8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kumimoji="1"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kumimoji="1" sz="2600">
          <a:solidFill>
            <a:schemeClr val="tx1"/>
          </a:solidFill>
          <a:latin typeface="+mn-lt"/>
          <a:ea typeface="+mn-ea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kumimoji="1" sz="2300">
          <a:solidFill>
            <a:schemeClr val="tx1"/>
          </a:solidFill>
          <a:latin typeface="+mn-lt"/>
          <a:ea typeface="+mn-ea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F9C948E-BE8C-4D92-9424-7F1FE985E61E}" type="slidenum">
              <a:rPr lang="en-US" altLang="ja-JP" smtClean="0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ext-web.edu.sgu.ac.jp/HIKO/Prog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プログラミング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平成</a:t>
            </a:r>
            <a:r>
              <a:rPr lang="en-US" altLang="ja-JP" dirty="0" smtClean="0"/>
              <a:t>24</a:t>
            </a:r>
            <a:r>
              <a:rPr lang="ja-JP" altLang="en-US" dirty="0" smtClean="0"/>
              <a:t>年</a:t>
            </a:r>
            <a:r>
              <a:rPr lang="en-US" altLang="ja-JP" dirty="0" smtClean="0"/>
              <a:t>10</a:t>
            </a:r>
            <a:r>
              <a:rPr lang="ja-JP" altLang="en-US" dirty="0" smtClean="0"/>
              <a:t>月</a:t>
            </a:r>
            <a:r>
              <a:rPr lang="en-US" altLang="ja-JP" dirty="0" smtClean="0"/>
              <a:t>30</a:t>
            </a:r>
            <a:r>
              <a:rPr lang="ja-JP" altLang="en-US" dirty="0" smtClean="0"/>
              <a:t>日</a:t>
            </a:r>
          </a:p>
          <a:p>
            <a:pPr eaLnBrk="1" hangingPunct="1"/>
            <a:r>
              <a:rPr lang="ja-JP" altLang="en-US" dirty="0" smtClean="0"/>
              <a:t>森田　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タイトル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7543800" cy="796950"/>
          </a:xfrm>
          <a:ln w="38100" cmpd="dbl">
            <a:solidFill>
              <a:srgbClr val="FF0000"/>
            </a:solidFill>
          </a:ln>
        </p:spPr>
        <p:txBody>
          <a:bodyPr/>
          <a:lstStyle/>
          <a:p>
            <a:pPr eaLnBrk="1" hangingPunct="1"/>
            <a:r>
              <a:rPr lang="ja-JP" altLang="en-US" dirty="0" smtClean="0"/>
              <a:t>理解度チェック３　</a:t>
            </a:r>
            <a:r>
              <a:rPr lang="ja-JP" altLang="en-US" dirty="0" smtClean="0">
                <a:solidFill>
                  <a:srgbClr val="FF0000"/>
                </a:solidFill>
              </a:rPr>
              <a:t>解答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467544" y="1196752"/>
            <a:ext cx="784887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3200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altLang="ja-JP" sz="3200" dirty="0" smtClean="0">
                <a:latin typeface="Courier New" pitchFamily="49" charset="0"/>
                <a:cs typeface="Courier New" pitchFamily="49" charset="0"/>
              </a:rPr>
              <a:t> a;</a:t>
            </a:r>
            <a:br>
              <a:rPr lang="en-US" altLang="ja-JP" sz="3200" dirty="0" smtClean="0">
                <a:latin typeface="Courier New" pitchFamily="49" charset="0"/>
                <a:cs typeface="Courier New" pitchFamily="49" charset="0"/>
              </a:rPr>
            </a:br>
            <a:r>
              <a:rPr lang="en-US" altLang="ja-JP" sz="3200" dirty="0" smtClean="0">
                <a:latin typeface="Courier New" pitchFamily="49" charset="0"/>
                <a:cs typeface="Courier New" pitchFamily="49" charset="0"/>
              </a:rPr>
              <a:t>a=(</a:t>
            </a:r>
            <a:r>
              <a:rPr lang="ja-JP" altLang="en-US" sz="3200" dirty="0" smtClean="0">
                <a:latin typeface="Courier New" pitchFamily="49" charset="0"/>
                <a:cs typeface="Courier New" pitchFamily="49" charset="0"/>
              </a:rPr>
              <a:t>　　　　　　</a:t>
            </a:r>
            <a:r>
              <a:rPr lang="en-US" altLang="ja-JP" sz="3200" dirty="0" smtClean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altLang="ja-JP" sz="3200" dirty="0" smtClean="0">
                <a:latin typeface="Courier New" pitchFamily="49" charset="0"/>
                <a:cs typeface="Courier New" pitchFamily="49" charset="0"/>
              </a:rPr>
            </a:br>
            <a:r>
              <a:rPr lang="en-US" altLang="ja-JP" sz="3200" dirty="0" smtClean="0">
                <a:latin typeface="Courier New" pitchFamily="49" charset="0"/>
                <a:cs typeface="Courier New" pitchFamily="49" charset="0"/>
              </a:rPr>
              <a:t>jTextField1.setEnabled(a);</a:t>
            </a:r>
            <a:endParaRPr lang="ja-JP" altLang="en-US" sz="32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395536" y="2996952"/>
            <a:ext cx="8424936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ja-JP" sz="2600" dirty="0" smtClean="0"/>
              <a:t>true</a:t>
            </a:r>
            <a:r>
              <a:rPr lang="ja-JP" altLang="en-US" sz="2600" dirty="0" smtClean="0"/>
              <a:t>か</a:t>
            </a:r>
            <a:r>
              <a:rPr lang="en-US" altLang="ja-JP" sz="2600" dirty="0" smtClean="0"/>
              <a:t>false</a:t>
            </a:r>
            <a:r>
              <a:rPr lang="ja-JP" altLang="en-US" sz="2600" dirty="0" smtClean="0"/>
              <a:t>かの</a:t>
            </a:r>
            <a:r>
              <a:rPr lang="en-US" altLang="ja-JP" sz="2600" dirty="0" smtClean="0"/>
              <a:t>2</a:t>
            </a:r>
            <a:r>
              <a:rPr lang="ja-JP" altLang="en-US" sz="2600" dirty="0" smtClean="0"/>
              <a:t>種類の値のみを保管するための変数が</a:t>
            </a:r>
            <a:r>
              <a:rPr lang="ja-JP" altLang="en-US" sz="2600" b="1" dirty="0" smtClean="0">
                <a:solidFill>
                  <a:srgbClr val="FF0000"/>
                </a:solidFill>
              </a:rPr>
              <a:t>論理型（</a:t>
            </a:r>
            <a:r>
              <a:rPr lang="en-US" altLang="ja-JP" sz="2600" b="1" dirty="0" err="1" smtClean="0">
                <a:solidFill>
                  <a:srgbClr val="FF0000"/>
                </a:solidFill>
              </a:rPr>
              <a:t>boolean</a:t>
            </a:r>
            <a:r>
              <a:rPr lang="ja-JP" altLang="en-US" sz="2600" b="1" dirty="0" smtClean="0">
                <a:solidFill>
                  <a:srgbClr val="FF0000"/>
                </a:solidFill>
              </a:rPr>
              <a:t>型）</a:t>
            </a:r>
            <a:r>
              <a:rPr lang="ja-JP" altLang="en-US" sz="2600" dirty="0" smtClean="0"/>
              <a:t>変数。</a:t>
            </a:r>
            <a:endParaRPr lang="en-US" altLang="ja-JP" sz="2600" dirty="0" smtClean="0"/>
          </a:p>
          <a:p>
            <a:pPr marL="514350" indent="-514350">
              <a:buFont typeface="+mj-lt"/>
              <a:buAutoNum type="arabicPeriod"/>
            </a:pPr>
            <a:r>
              <a:rPr lang="ja-JP" altLang="en-US" sz="2600" dirty="0" smtClean="0"/>
              <a:t>あるコンポーネントを使用できなくするには、当該コンポーネントの</a:t>
            </a:r>
            <a:r>
              <a:rPr lang="en-US" altLang="ja-JP" sz="2600" dirty="0" smtClean="0"/>
              <a:t>Enabled</a:t>
            </a:r>
            <a:r>
              <a:rPr lang="ja-JP" altLang="en-US" sz="2600" dirty="0" smtClean="0"/>
              <a:t>プロパティを</a:t>
            </a:r>
            <a:r>
              <a:rPr lang="en-US" altLang="ja-JP" sz="2600" b="1" dirty="0" smtClean="0">
                <a:solidFill>
                  <a:srgbClr val="FF0000"/>
                </a:solidFill>
              </a:rPr>
              <a:t>false</a:t>
            </a:r>
            <a:r>
              <a:rPr lang="ja-JP" altLang="en-US" sz="2600" dirty="0" smtClean="0"/>
              <a:t>にする。 </a:t>
            </a:r>
            <a:endParaRPr lang="en-US" altLang="ja-JP" sz="2600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ja-JP" sz="2600" dirty="0" smtClean="0"/>
              <a:t>Enabled</a:t>
            </a:r>
            <a:r>
              <a:rPr lang="ja-JP" altLang="en-US" sz="2600" dirty="0" smtClean="0"/>
              <a:t>プロパティの値を設定するためのメソッドは</a:t>
            </a:r>
            <a:r>
              <a:rPr lang="en-US" altLang="ja-JP" sz="2600" dirty="0" err="1" smtClean="0">
                <a:latin typeface="Courier New" pitchFamily="49" charset="0"/>
                <a:cs typeface="Courier New" pitchFamily="49" charset="0"/>
              </a:rPr>
              <a:t>setEnabled</a:t>
            </a:r>
            <a:r>
              <a:rPr lang="en-US" altLang="ja-JP" sz="2600" dirty="0" smtClean="0">
                <a:latin typeface="Courier New" pitchFamily="49" charset="0"/>
                <a:cs typeface="Courier New" pitchFamily="49" charset="0"/>
              </a:rPr>
              <a:t>( )</a:t>
            </a:r>
            <a:r>
              <a:rPr lang="ja-JP" altLang="en-US" sz="2600" dirty="0" err="1" smtClean="0"/>
              <a:t>。</a:t>
            </a:r>
            <a:r>
              <a:rPr lang="en-US" altLang="ja-JP" sz="2600" dirty="0" smtClean="0"/>
              <a:t>(</a:t>
            </a:r>
            <a:r>
              <a:rPr lang="ja-JP" altLang="en-US" sz="2600" dirty="0" smtClean="0"/>
              <a:t>　</a:t>
            </a:r>
            <a:r>
              <a:rPr lang="en-US" altLang="ja-JP" sz="2600" dirty="0" smtClean="0"/>
              <a:t>)</a:t>
            </a:r>
            <a:r>
              <a:rPr lang="ja-JP" altLang="en-US" sz="2600" dirty="0" smtClean="0"/>
              <a:t>内には、</a:t>
            </a:r>
            <a:r>
              <a:rPr lang="en-US" altLang="ja-JP" sz="2600" dirty="0" smtClean="0"/>
              <a:t>true</a:t>
            </a:r>
            <a:r>
              <a:rPr lang="ja-JP" altLang="en-US" sz="2600" dirty="0" smtClean="0"/>
              <a:t>か</a:t>
            </a:r>
            <a:r>
              <a:rPr lang="en-US" altLang="ja-JP" sz="2600" dirty="0" smtClean="0"/>
              <a:t>false</a:t>
            </a:r>
            <a:r>
              <a:rPr lang="ja-JP" altLang="en-US" sz="2600" dirty="0" smtClean="0"/>
              <a:t>のいずれかを指定。 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148064" y="5589240"/>
            <a:ext cx="2664296" cy="646331"/>
          </a:xfrm>
          <a:prstGeom prst="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600" dirty="0" smtClean="0"/>
              <a:t>２．</a:t>
            </a:r>
            <a:r>
              <a:rPr kumimoji="1" lang="en-US" altLang="ja-JP" sz="3600" dirty="0" smtClean="0">
                <a:latin typeface="Courier New" pitchFamily="49" charset="0"/>
                <a:cs typeface="Courier New" pitchFamily="49" charset="0"/>
              </a:rPr>
              <a:t>false</a:t>
            </a:r>
            <a:endParaRPr kumimoji="1" lang="ja-JP" altLang="en-US" sz="36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8680"/>
            <a:ext cx="7427168" cy="868958"/>
          </a:xfrm>
          <a:ln w="38100" cmpd="dbl">
            <a:solidFill>
              <a:srgbClr val="FF0000"/>
            </a:solidFill>
          </a:ln>
        </p:spPr>
        <p:txBody>
          <a:bodyPr/>
          <a:lstStyle/>
          <a:p>
            <a:pPr eaLnBrk="1" hangingPunct="1"/>
            <a:r>
              <a:rPr lang="ja-JP" altLang="en-US" dirty="0" smtClean="0"/>
              <a:t>理解度確認テストについて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これまでの学習内容の理解度を確認するテストを科目の</a:t>
            </a:r>
            <a:r>
              <a:rPr lang="en-US" altLang="ja-JP" dirty="0" smtClean="0"/>
              <a:t>HP</a:t>
            </a:r>
            <a:r>
              <a:rPr lang="ja-JP" altLang="en-US" dirty="0" smtClean="0"/>
              <a:t>に用意しています。</a:t>
            </a:r>
          </a:p>
          <a:p>
            <a:pPr eaLnBrk="1" hangingPunct="1"/>
            <a:r>
              <a:rPr lang="en-US" altLang="ja-JP" dirty="0" smtClean="0">
                <a:hlinkClick r:id="rId2"/>
              </a:rPr>
              <a:t>http://ext-web.edu.sgu.ac.jp/HIKO/Prog/</a:t>
            </a:r>
            <a:endParaRPr lang="en-US" altLang="ja-JP" dirty="0" smtClean="0"/>
          </a:p>
          <a:p>
            <a:pPr eaLnBrk="1" hangingPunct="1"/>
            <a:r>
              <a:rPr lang="ja-JP" altLang="en-US" dirty="0" smtClean="0"/>
              <a:t>テスト勉強にもなりますので、各自チャレンジして下さい。</a:t>
            </a:r>
          </a:p>
          <a:p>
            <a:pPr eaLnBrk="1" hangingPunct="1"/>
            <a:r>
              <a:rPr lang="ja-JP" altLang="en-US" dirty="0" smtClean="0"/>
              <a:t>この理解が、</a:t>
            </a:r>
            <a:r>
              <a:rPr lang="ja-JP" altLang="en-US" sz="4000" b="1" dirty="0" smtClean="0">
                <a:solidFill>
                  <a:srgbClr val="FF0000"/>
                </a:solidFill>
              </a:rPr>
              <a:t>テストの問題を解く前提</a:t>
            </a:r>
            <a:r>
              <a:rPr lang="ja-JP" altLang="en-US" dirty="0" smtClean="0"/>
              <a:t>になります。どうしても内容を理解できない時は、森田まで質問に来て結構です。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074514"/>
          </a:xfrm>
          <a:ln w="38100" cmpd="dbl">
            <a:solidFill>
              <a:srgbClr val="FF0000"/>
            </a:solidFill>
          </a:ln>
        </p:spPr>
        <p:txBody>
          <a:bodyPr/>
          <a:lstStyle/>
          <a:p>
            <a:pPr eaLnBrk="1" hangingPunct="1"/>
            <a:r>
              <a:rPr lang="ja-JP" altLang="en-US" dirty="0" smtClean="0"/>
              <a:t>進度について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5040313"/>
          </a:xfrm>
        </p:spPr>
        <p:txBody>
          <a:bodyPr/>
          <a:lstStyle/>
          <a:p>
            <a:pPr marL="495300" indent="-495300" eaLnBrk="1" hangingPunct="1"/>
            <a:r>
              <a:rPr lang="ja-JP" altLang="en-US" dirty="0" smtClean="0"/>
              <a:t>本日は、テスト範囲の</a:t>
            </a:r>
            <a:r>
              <a:rPr lang="en-US" altLang="ja-JP" dirty="0" smtClean="0"/>
              <a:t>5-1</a:t>
            </a:r>
            <a:r>
              <a:rPr lang="ja-JP" altLang="en-US" dirty="0" smtClean="0"/>
              <a:t>節（</a:t>
            </a:r>
            <a:r>
              <a:rPr lang="en-US" altLang="ja-JP" dirty="0" smtClean="0"/>
              <a:t>p.112</a:t>
            </a:r>
            <a:r>
              <a:rPr lang="ja-JP" altLang="en-US" dirty="0" smtClean="0"/>
              <a:t>）まで終了するようにして下さい。</a:t>
            </a:r>
          </a:p>
          <a:p>
            <a:pPr marL="495300" indent="-495300" eaLnBrk="1" hangingPunct="1"/>
            <a:r>
              <a:rPr lang="ja-JP" altLang="en-US" dirty="0" smtClean="0"/>
              <a:t>本日の演習終了時点で</a:t>
            </a:r>
            <a:r>
              <a:rPr lang="en-US" altLang="ja-JP" dirty="0" smtClean="0"/>
              <a:t>5-1</a:t>
            </a:r>
            <a:r>
              <a:rPr lang="ja-JP" altLang="en-US" dirty="0" smtClean="0"/>
              <a:t>節までの課題を終了できなかった人は、次週のテストまでに必ず残りの課題をやっておいて下さい。</a:t>
            </a:r>
          </a:p>
          <a:p>
            <a:pPr marL="495300" indent="-495300" eaLnBrk="1" hangingPunct="1"/>
            <a:r>
              <a:rPr lang="ja-JP" altLang="en-US" dirty="0" smtClean="0"/>
              <a:t>本日は、次の内容を終えた人は演習を終えて結構です。</a:t>
            </a:r>
          </a:p>
          <a:p>
            <a:pPr marL="495300" indent="-495300" eaLnBrk="1" hangingPunct="1">
              <a:buSzPct val="85000"/>
              <a:buFont typeface="Wingdings" pitchFamily="2" charset="2"/>
              <a:buAutoNum type="circleNumDbPlain"/>
            </a:pPr>
            <a:r>
              <a:rPr lang="en-US" altLang="ja-JP" dirty="0" smtClean="0"/>
              <a:t>5-1</a:t>
            </a:r>
            <a:r>
              <a:rPr lang="ja-JP" altLang="en-US" dirty="0" smtClean="0"/>
              <a:t>節（</a:t>
            </a:r>
            <a:r>
              <a:rPr lang="en-US" altLang="ja-JP" dirty="0" smtClean="0"/>
              <a:t>p.112</a:t>
            </a:r>
            <a:r>
              <a:rPr lang="ja-JP" altLang="en-US" dirty="0" smtClean="0"/>
              <a:t>）までの課題チェックを終える。</a:t>
            </a:r>
          </a:p>
          <a:p>
            <a:pPr marL="495300" indent="-495300" eaLnBrk="1" hangingPunct="1">
              <a:buSzPct val="85000"/>
              <a:buFont typeface="Wingdings" pitchFamily="2" charset="2"/>
              <a:buAutoNum type="circleNumDbPlain"/>
            </a:pPr>
            <a:r>
              <a:rPr lang="ja-JP" altLang="en-US" dirty="0" smtClean="0"/>
              <a:t>４つ</a:t>
            </a:r>
            <a:r>
              <a:rPr lang="ja-JP" altLang="en-US" smtClean="0"/>
              <a:t>の理解度確認テスト</a:t>
            </a:r>
            <a:r>
              <a:rPr lang="ja-JP" altLang="en-US" dirty="0" smtClean="0"/>
              <a:t>（コンポーネント・イベント～分岐処理１）</a:t>
            </a:r>
            <a:r>
              <a:rPr lang="ja-JP" altLang="en-US" b="1" dirty="0" smtClean="0">
                <a:solidFill>
                  <a:srgbClr val="FF0000"/>
                </a:solidFill>
              </a:rPr>
              <a:t>全てで合格点</a:t>
            </a:r>
            <a:r>
              <a:rPr lang="ja-JP" altLang="en-US" dirty="0" smtClean="0"/>
              <a:t>をとる。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Chart 3"/>
          <p:cNvGraphicFramePr>
            <a:graphicFrameLocks/>
          </p:cNvGraphicFramePr>
          <p:nvPr/>
        </p:nvGraphicFramePr>
        <p:xfrm>
          <a:off x="539552" y="1124744"/>
          <a:ext cx="7560840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7543800" cy="868362"/>
          </a:xfrm>
        </p:spPr>
        <p:txBody>
          <a:bodyPr/>
          <a:lstStyle/>
          <a:p>
            <a:pPr eaLnBrk="1" hangingPunct="1"/>
            <a:r>
              <a:rPr lang="ja-JP" altLang="en-US" sz="3500" dirty="0" smtClean="0"/>
              <a:t>基礎課題進行状況（</a:t>
            </a:r>
            <a:r>
              <a:rPr lang="en-US" altLang="ja-JP" sz="3500" dirty="0" smtClean="0"/>
              <a:t>10/23</a:t>
            </a:r>
            <a:r>
              <a:rPr lang="ja-JP" altLang="en-US" sz="3500" dirty="0" smtClean="0"/>
              <a:t>終了時点）</a:t>
            </a:r>
          </a:p>
        </p:txBody>
      </p:sp>
      <p:sp>
        <p:nvSpPr>
          <p:cNvPr id="32782" name="Text Box 14"/>
          <p:cNvSpPr txBox="1">
            <a:spLocks noChangeArrowheads="1"/>
          </p:cNvSpPr>
          <p:nvPr/>
        </p:nvSpPr>
        <p:spPr bwMode="auto">
          <a:xfrm>
            <a:off x="1763688" y="2852936"/>
            <a:ext cx="2232248" cy="120032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400" dirty="0" smtClean="0"/>
              <a:t>4-8</a:t>
            </a:r>
            <a:r>
              <a:rPr lang="ja-JP" altLang="en-US" sz="2400" dirty="0" smtClean="0"/>
              <a:t>節以降に進んでいない人</a:t>
            </a:r>
            <a:r>
              <a:rPr lang="ja-JP" altLang="en-US" sz="2400" dirty="0"/>
              <a:t>　→</a:t>
            </a:r>
            <a:r>
              <a:rPr lang="en-US" altLang="ja-JP" sz="2400" dirty="0" smtClean="0"/>
              <a:t>16.0</a:t>
            </a:r>
            <a:r>
              <a:rPr lang="ja-JP" altLang="en-US" sz="2400" dirty="0" smtClean="0"/>
              <a:t>％</a:t>
            </a:r>
            <a:endParaRPr lang="ja-JP" altLang="en-US" sz="2400" dirty="0"/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2123728" y="2204864"/>
            <a:ext cx="143986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3200" b="1" dirty="0">
                <a:solidFill>
                  <a:srgbClr val="FF0000"/>
                </a:solidFill>
              </a:rPr>
              <a:t>危険！</a:t>
            </a:r>
          </a:p>
        </p:txBody>
      </p:sp>
      <p:sp>
        <p:nvSpPr>
          <p:cNvPr id="32781" name="Text Box 13"/>
          <p:cNvSpPr txBox="1">
            <a:spLocks noChangeArrowheads="1"/>
          </p:cNvSpPr>
          <p:nvPr/>
        </p:nvSpPr>
        <p:spPr bwMode="auto">
          <a:xfrm>
            <a:off x="4644008" y="1916832"/>
            <a:ext cx="3671888" cy="4616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400" dirty="0"/>
              <a:t>5</a:t>
            </a:r>
            <a:r>
              <a:rPr lang="ja-JP" altLang="en-US" sz="2400" dirty="0"/>
              <a:t>章へ進んだ人</a:t>
            </a:r>
            <a:r>
              <a:rPr lang="ja-JP" altLang="en-US" sz="2400" dirty="0" smtClean="0"/>
              <a:t>→</a:t>
            </a:r>
            <a:r>
              <a:rPr lang="en-US" altLang="ja-JP" sz="2400" dirty="0" smtClean="0"/>
              <a:t>52.0</a:t>
            </a:r>
            <a:r>
              <a:rPr lang="ja-JP" altLang="en-US" sz="2400" dirty="0" smtClean="0"/>
              <a:t>％</a:t>
            </a:r>
            <a:endParaRPr lang="ja-JP" altLang="en-US" sz="2400" dirty="0"/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6156176" y="3573016"/>
            <a:ext cx="2736353" cy="83099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400" dirty="0"/>
              <a:t>最も進んでいる人</a:t>
            </a:r>
            <a:r>
              <a:rPr lang="ja-JP" altLang="en-US" sz="2400" dirty="0" smtClean="0"/>
              <a:t>→</a:t>
            </a:r>
            <a:r>
              <a:rPr lang="en-US" altLang="ja-JP" sz="2400" dirty="0" smtClean="0"/>
              <a:t>7</a:t>
            </a:r>
            <a:r>
              <a:rPr lang="ja-JP" altLang="en-US" sz="2400" dirty="0" smtClean="0"/>
              <a:t>章まで</a:t>
            </a:r>
            <a:r>
              <a:rPr lang="ja-JP" altLang="en-US" sz="2400" dirty="0"/>
              <a:t>終了</a:t>
            </a:r>
          </a:p>
        </p:txBody>
      </p:sp>
      <p:sp>
        <p:nvSpPr>
          <p:cNvPr id="1032" name="Text Box 5"/>
          <p:cNvSpPr txBox="1">
            <a:spLocks noChangeArrowheads="1"/>
          </p:cNvSpPr>
          <p:nvPr/>
        </p:nvSpPr>
        <p:spPr bwMode="auto">
          <a:xfrm>
            <a:off x="1619250" y="6021388"/>
            <a:ext cx="54006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400" dirty="0"/>
              <a:t>平均的には</a:t>
            </a:r>
            <a:r>
              <a:rPr lang="en-US" altLang="ja-JP" sz="2400" dirty="0"/>
              <a:t>【</a:t>
            </a:r>
            <a:r>
              <a:rPr lang="ja-JP" altLang="en-US" sz="2400" dirty="0"/>
              <a:t>基礎</a:t>
            </a:r>
            <a:r>
              <a:rPr lang="ja-JP" altLang="en-US" sz="2400" dirty="0" smtClean="0"/>
              <a:t>課題</a:t>
            </a:r>
            <a:r>
              <a:rPr lang="en-US" altLang="ja-JP" sz="2400" dirty="0" smtClean="0"/>
              <a:t>4-12-1】</a:t>
            </a:r>
            <a:r>
              <a:rPr lang="ja-JP" altLang="en-US" sz="2400" dirty="0" err="1"/>
              <a:t>まで</a:t>
            </a:r>
            <a:r>
              <a:rPr lang="ja-JP" altLang="en-US" sz="2400" dirty="0"/>
              <a:t>終了</a:t>
            </a:r>
          </a:p>
        </p:txBody>
      </p:sp>
      <p:sp>
        <p:nvSpPr>
          <p:cNvPr id="32787" name="AutoShape 19"/>
          <p:cNvSpPr>
            <a:spLocks/>
          </p:cNvSpPr>
          <p:nvPr/>
        </p:nvSpPr>
        <p:spPr bwMode="auto">
          <a:xfrm rot="16200000">
            <a:off x="2663913" y="3248856"/>
            <a:ext cx="431800" cy="2376265"/>
          </a:xfrm>
          <a:prstGeom prst="rightBrace">
            <a:avLst>
              <a:gd name="adj1" fmla="val 34743"/>
              <a:gd name="adj2" fmla="val 50000"/>
            </a:avLst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" name="下矢印 10"/>
          <p:cNvSpPr/>
          <p:nvPr/>
        </p:nvSpPr>
        <p:spPr>
          <a:xfrm rot="-1620000">
            <a:off x="7292839" y="4387068"/>
            <a:ext cx="246955" cy="625603"/>
          </a:xfrm>
          <a:prstGeom prst="downArrow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2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2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2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82" grpId="0" animBg="1"/>
      <p:bldP spid="32775" grpId="0"/>
      <p:bldP spid="32781" grpId="0" animBg="1"/>
      <p:bldP spid="32772" grpId="0" animBg="1"/>
      <p:bldP spid="32787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>
            <a:graphicFrameLocks/>
          </p:cNvGraphicFramePr>
          <p:nvPr/>
        </p:nvGraphicFramePr>
        <p:xfrm>
          <a:off x="611560" y="1124744"/>
          <a:ext cx="7416824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7543800" cy="868362"/>
          </a:xfrm>
        </p:spPr>
        <p:txBody>
          <a:bodyPr/>
          <a:lstStyle/>
          <a:p>
            <a:pPr eaLnBrk="1" hangingPunct="1"/>
            <a:r>
              <a:rPr lang="ja-JP" altLang="en-US" sz="3500" dirty="0" smtClean="0"/>
              <a:t>応用課題進行状況（</a:t>
            </a:r>
            <a:r>
              <a:rPr lang="en-US" altLang="ja-JP" sz="3500" dirty="0" smtClean="0"/>
              <a:t>10/23</a:t>
            </a:r>
            <a:r>
              <a:rPr lang="ja-JP" altLang="en-US" sz="3500" dirty="0" smtClean="0"/>
              <a:t>終了時点）</a:t>
            </a:r>
          </a:p>
        </p:txBody>
      </p:sp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4067944" y="1916832"/>
            <a:ext cx="3671887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400" dirty="0"/>
              <a:t>平均的には</a:t>
            </a:r>
            <a:r>
              <a:rPr lang="en-US" altLang="ja-JP" sz="2400" dirty="0" smtClean="0"/>
              <a:t>1.9</a:t>
            </a:r>
            <a:r>
              <a:rPr lang="ja-JP" altLang="en-US" sz="2400" dirty="0" smtClean="0"/>
              <a:t>題</a:t>
            </a:r>
            <a:r>
              <a:rPr lang="ja-JP" altLang="en-US" sz="2400" dirty="0"/>
              <a:t>提出</a:t>
            </a:r>
          </a:p>
        </p:txBody>
      </p:sp>
      <p:sp>
        <p:nvSpPr>
          <p:cNvPr id="43016" name="Text Box 8"/>
          <p:cNvSpPr txBox="1">
            <a:spLocks noChangeArrowheads="1"/>
          </p:cNvSpPr>
          <p:nvPr/>
        </p:nvSpPr>
        <p:spPr bwMode="auto">
          <a:xfrm>
            <a:off x="1619672" y="6021288"/>
            <a:ext cx="57606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800" dirty="0" smtClean="0"/>
              <a:t>12</a:t>
            </a:r>
            <a:r>
              <a:rPr lang="ja-JP" altLang="en-US" sz="2800" dirty="0" smtClean="0"/>
              <a:t>題</a:t>
            </a:r>
            <a:r>
              <a:rPr lang="ja-JP" altLang="en-US" sz="2800" dirty="0"/>
              <a:t>：</a:t>
            </a:r>
            <a:r>
              <a:rPr lang="en-US" altLang="ja-JP" sz="2800" dirty="0"/>
              <a:t>1</a:t>
            </a:r>
            <a:r>
              <a:rPr lang="ja-JP" altLang="en-US" sz="2800" dirty="0"/>
              <a:t>名　　</a:t>
            </a:r>
            <a:r>
              <a:rPr lang="en-US" altLang="ja-JP" sz="2800" dirty="0" smtClean="0"/>
              <a:t>3</a:t>
            </a:r>
            <a:r>
              <a:rPr lang="ja-JP" altLang="en-US" sz="2800" dirty="0" smtClean="0"/>
              <a:t>題：</a:t>
            </a:r>
            <a:r>
              <a:rPr lang="en-US" altLang="ja-JP" sz="2800" dirty="0" smtClean="0"/>
              <a:t>22</a:t>
            </a:r>
            <a:r>
              <a:rPr lang="ja-JP" altLang="en-US" sz="2800" dirty="0" smtClean="0"/>
              <a:t>名</a:t>
            </a:r>
            <a:r>
              <a:rPr lang="ja-JP" altLang="en-US" sz="2800" dirty="0"/>
              <a:t>　　　</a:t>
            </a:r>
            <a:r>
              <a:rPr lang="en-US" altLang="ja-JP" sz="2800" dirty="0" smtClean="0"/>
              <a:t>2</a:t>
            </a:r>
            <a:r>
              <a:rPr lang="ja-JP" altLang="en-US" sz="2800" dirty="0" smtClean="0"/>
              <a:t>題：</a:t>
            </a:r>
            <a:r>
              <a:rPr lang="en-US" altLang="ja-JP" sz="2800" dirty="0" smtClean="0"/>
              <a:t>5</a:t>
            </a:r>
            <a:r>
              <a:rPr lang="ja-JP" altLang="en-US" sz="2800" dirty="0" smtClean="0"/>
              <a:t>名　</a:t>
            </a:r>
            <a:endParaRPr lang="ja-JP" altLang="en-US" sz="2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403648" y="2276872"/>
            <a:ext cx="14401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 smtClean="0">
                <a:solidFill>
                  <a:srgbClr val="FF0000"/>
                </a:solidFill>
              </a:rPr>
              <a:t>半減！</a:t>
            </a:r>
            <a:endParaRPr kumimoji="1" lang="ja-JP" altLang="en-US" sz="3200" b="1" dirty="0">
              <a:solidFill>
                <a:srgbClr val="FF0000"/>
              </a:solidFill>
            </a:endParaRPr>
          </a:p>
        </p:txBody>
      </p:sp>
      <p:sp>
        <p:nvSpPr>
          <p:cNvPr id="8" name="下矢印 7"/>
          <p:cNvSpPr/>
          <p:nvPr/>
        </p:nvSpPr>
        <p:spPr>
          <a:xfrm>
            <a:off x="1763688" y="2852936"/>
            <a:ext cx="360040" cy="360040"/>
          </a:xfrm>
          <a:prstGeom prst="downArrow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3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3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4" grpId="0" animBg="1"/>
      <p:bldP spid="43016" grpId="0"/>
      <p:bldP spid="7" grpId="0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8680"/>
            <a:ext cx="7543800" cy="868958"/>
          </a:xfrm>
          <a:ln w="38100" cmpd="dbl">
            <a:solidFill>
              <a:srgbClr val="FF0000"/>
            </a:solidFill>
          </a:ln>
        </p:spPr>
        <p:txBody>
          <a:bodyPr/>
          <a:lstStyle/>
          <a:p>
            <a:pPr eaLnBrk="1" hangingPunct="1"/>
            <a:r>
              <a:rPr lang="ja-JP" altLang="en-US" dirty="0" smtClean="0"/>
              <a:t>第１回テストについて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z="2600" dirty="0" smtClean="0"/>
              <a:t>日時：</a:t>
            </a:r>
            <a:r>
              <a:rPr lang="en-US" altLang="ja-JP" sz="2600" dirty="0" smtClean="0"/>
              <a:t>11</a:t>
            </a:r>
            <a:r>
              <a:rPr lang="ja-JP" altLang="en-US" sz="2600" dirty="0" smtClean="0"/>
              <a:t>月</a:t>
            </a:r>
            <a:r>
              <a:rPr lang="en-US" altLang="ja-JP" sz="2600" dirty="0" smtClean="0"/>
              <a:t>6</a:t>
            </a:r>
            <a:r>
              <a:rPr lang="ja-JP" altLang="en-US" sz="2600" dirty="0" smtClean="0"/>
              <a:t>日　</a:t>
            </a:r>
            <a:r>
              <a:rPr lang="en-US" altLang="ja-JP" sz="2600" dirty="0" smtClean="0"/>
              <a:t>13:15</a:t>
            </a:r>
            <a:r>
              <a:rPr lang="ja-JP" altLang="en-US" sz="2600" dirty="0" smtClean="0"/>
              <a:t>～</a:t>
            </a:r>
            <a:r>
              <a:rPr lang="en-US" altLang="ja-JP" sz="2600" dirty="0" smtClean="0"/>
              <a:t>14:05</a:t>
            </a:r>
          </a:p>
          <a:p>
            <a:pPr eaLnBrk="1" hangingPunct="1"/>
            <a:r>
              <a:rPr lang="ja-JP" altLang="en-US" sz="2600" dirty="0" smtClean="0"/>
              <a:t>形式：ペーパーテスト</a:t>
            </a:r>
          </a:p>
          <a:p>
            <a:pPr eaLnBrk="1" hangingPunct="1"/>
            <a:r>
              <a:rPr lang="ja-JP" altLang="en-US" sz="2600" dirty="0" smtClean="0"/>
              <a:t>範囲：</a:t>
            </a:r>
            <a:r>
              <a:rPr lang="en-US" altLang="ja-JP" sz="2600" dirty="0" smtClean="0"/>
              <a:t>5-1</a:t>
            </a:r>
            <a:r>
              <a:rPr lang="ja-JP" altLang="en-US" sz="2600" dirty="0" smtClean="0"/>
              <a:t>節まで（</a:t>
            </a:r>
            <a:r>
              <a:rPr lang="en-US" altLang="ja-JP" sz="2600" dirty="0" smtClean="0"/>
              <a:t>p.112</a:t>
            </a:r>
            <a:r>
              <a:rPr lang="ja-JP" altLang="en-US" sz="2600" dirty="0" smtClean="0"/>
              <a:t>まで）を予定</a:t>
            </a:r>
          </a:p>
          <a:p>
            <a:pPr eaLnBrk="1" hangingPunct="1"/>
            <a:r>
              <a:rPr lang="ja-JP" altLang="en-US" sz="2600" dirty="0" smtClean="0"/>
              <a:t>その他：テキストは参照可</a:t>
            </a:r>
          </a:p>
          <a:p>
            <a:pPr eaLnBrk="1" hangingPunct="1">
              <a:buFont typeface="Wingdings" pitchFamily="2" charset="2"/>
              <a:buNone/>
            </a:pPr>
            <a:r>
              <a:rPr lang="ja-JP" altLang="en-US" sz="2600" dirty="0" smtClean="0"/>
              <a:t>　　　　　　テスト中はノート</a:t>
            </a:r>
            <a:r>
              <a:rPr lang="en-US" altLang="ja-JP" sz="2600" dirty="0" smtClean="0"/>
              <a:t>PC</a:t>
            </a:r>
            <a:r>
              <a:rPr lang="ja-JP" altLang="en-US" sz="2600" dirty="0" smtClean="0"/>
              <a:t>は使用できません。</a:t>
            </a:r>
          </a:p>
          <a:p>
            <a:pPr eaLnBrk="1" hangingPunct="1"/>
            <a:r>
              <a:rPr lang="ja-JP" altLang="en-US" sz="2800" dirty="0" smtClean="0"/>
              <a:t>注意：</a:t>
            </a:r>
            <a:r>
              <a:rPr lang="ja-JP" altLang="en-US" sz="2800" dirty="0" smtClean="0">
                <a:solidFill>
                  <a:srgbClr val="FF0000"/>
                </a:solidFill>
              </a:rPr>
              <a:t>テストを欠席すると単位の取得はできません。</a:t>
            </a:r>
          </a:p>
          <a:p>
            <a:pPr eaLnBrk="1" hangingPunct="1"/>
            <a:r>
              <a:rPr lang="ja-JP" altLang="en-US" sz="2800" dirty="0" smtClean="0"/>
              <a:t>テストの情報は科目の</a:t>
            </a:r>
            <a:r>
              <a:rPr lang="en-US" altLang="ja-JP" sz="2800" dirty="0" smtClean="0"/>
              <a:t>HP</a:t>
            </a:r>
            <a:r>
              <a:rPr lang="ja-JP" altLang="en-US" sz="2800" dirty="0" err="1" smtClean="0"/>
              <a:t>にも</a:t>
            </a:r>
            <a:r>
              <a:rPr lang="ja-JP" altLang="en-US" sz="2800" dirty="0" smtClean="0"/>
              <a:t>掲載しています。</a:t>
            </a:r>
          </a:p>
          <a:p>
            <a:pPr eaLnBrk="1" hangingPunct="1">
              <a:buFont typeface="Wingdings" pitchFamily="2" charset="2"/>
              <a:buNone/>
            </a:pPr>
            <a:endParaRPr lang="ja-JP" altLang="en-US" sz="2800" dirty="0" smtClean="0"/>
          </a:p>
          <a:p>
            <a:pPr eaLnBrk="1" hangingPunct="1">
              <a:buFont typeface="Wingdings" pitchFamily="2" charset="2"/>
              <a:buNone/>
            </a:pPr>
            <a:endParaRPr lang="en-US" altLang="ja-JP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タイトル 1"/>
          <p:cNvSpPr>
            <a:spLocks noGrp="1"/>
          </p:cNvSpPr>
          <p:nvPr>
            <p:ph type="title"/>
          </p:nvPr>
        </p:nvSpPr>
        <p:spPr>
          <a:xfrm>
            <a:off x="395288" y="333375"/>
            <a:ext cx="7543800" cy="723900"/>
          </a:xfrm>
          <a:ln w="38100" cmpd="dbl"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pPr eaLnBrk="1" hangingPunct="1"/>
            <a:r>
              <a:rPr lang="ja-JP" altLang="en-US" dirty="0" smtClean="0"/>
              <a:t>理解度チェック１</a:t>
            </a:r>
          </a:p>
        </p:txBody>
      </p:sp>
      <p:sp>
        <p:nvSpPr>
          <p:cNvPr id="10244" name="テキスト ボックス 4"/>
          <p:cNvSpPr txBox="1">
            <a:spLocks noChangeArrowheads="1"/>
          </p:cNvSpPr>
          <p:nvPr/>
        </p:nvSpPr>
        <p:spPr bwMode="auto">
          <a:xfrm>
            <a:off x="683568" y="4581128"/>
            <a:ext cx="7632848" cy="1754326"/>
          </a:xfrm>
          <a:prstGeom prst="rect">
            <a:avLst/>
          </a:prstGeom>
          <a:noFill/>
          <a:ln w="19050">
            <a:solidFill>
              <a:srgbClr val="FF0000"/>
            </a:solidFill>
            <a:prstDash val="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/>
            <a:r>
              <a:rPr lang="ja-JP" altLang="en-US" sz="3600" b="1" dirty="0" smtClean="0">
                <a:solidFill>
                  <a:srgbClr val="0000FF"/>
                </a:solidFill>
              </a:rPr>
              <a:t>１</a:t>
            </a:r>
            <a:r>
              <a:rPr lang="ja-JP" altLang="en-US" sz="3600" dirty="0" smtClean="0"/>
              <a:t>．</a:t>
            </a:r>
            <a:r>
              <a:rPr lang="en-US" altLang="ja-JP" sz="3600" dirty="0" smtClean="0"/>
              <a:t>b</a:t>
            </a:r>
            <a:r>
              <a:rPr lang="ja-JP" altLang="en-US" sz="3600" dirty="0"/>
              <a:t>　　　　　　</a:t>
            </a:r>
            <a:r>
              <a:rPr lang="ja-JP" altLang="en-US" sz="3600" b="1" dirty="0">
                <a:solidFill>
                  <a:srgbClr val="0000FF"/>
                </a:solidFill>
              </a:rPr>
              <a:t>２</a:t>
            </a:r>
            <a:r>
              <a:rPr lang="ja-JP" altLang="en-US" sz="3600" dirty="0" smtClean="0"/>
              <a:t>．</a:t>
            </a:r>
            <a:r>
              <a:rPr lang="en-US" altLang="ja-JP" sz="3600" dirty="0" smtClean="0"/>
              <a:t>”b”</a:t>
            </a:r>
            <a:r>
              <a:rPr lang="ja-JP" altLang="en-US" sz="3600" dirty="0"/>
              <a:t>　　　　　</a:t>
            </a:r>
            <a:r>
              <a:rPr lang="ja-JP" altLang="en-US" sz="3600" b="1" dirty="0">
                <a:solidFill>
                  <a:srgbClr val="0000FF"/>
                </a:solidFill>
              </a:rPr>
              <a:t>３</a:t>
            </a:r>
            <a:r>
              <a:rPr lang="ja-JP" altLang="en-US" sz="3600" dirty="0" smtClean="0"/>
              <a:t>．</a:t>
            </a:r>
            <a:r>
              <a:rPr lang="en-US" altLang="ja-JP" sz="3600" dirty="0" smtClean="0"/>
              <a:t>b+1</a:t>
            </a:r>
            <a:r>
              <a:rPr lang="ja-JP" altLang="en-US" sz="3600" dirty="0"/>
              <a:t>　　　</a:t>
            </a:r>
            <a:endParaRPr lang="en-US" altLang="ja-JP" sz="3600" dirty="0"/>
          </a:p>
          <a:p>
            <a:pPr marL="457200" indent="-457200"/>
            <a:r>
              <a:rPr lang="ja-JP" altLang="en-US" sz="3600" b="1" dirty="0">
                <a:solidFill>
                  <a:srgbClr val="0000FF"/>
                </a:solidFill>
              </a:rPr>
              <a:t>４</a:t>
            </a:r>
            <a:r>
              <a:rPr lang="ja-JP" altLang="en-US" sz="3600" dirty="0" smtClean="0"/>
              <a:t>．</a:t>
            </a:r>
            <a:r>
              <a:rPr lang="en-US" altLang="ja-JP" sz="3600" dirty="0" err="1" smtClean="0">
                <a:latin typeface="Courier New" pitchFamily="49" charset="0"/>
                <a:cs typeface="Courier New" pitchFamily="49" charset="0"/>
              </a:rPr>
              <a:t>String.valueOf</a:t>
            </a:r>
            <a:r>
              <a:rPr lang="en-US" altLang="ja-JP" sz="3600" dirty="0" smtClean="0">
                <a:latin typeface="Courier New" pitchFamily="49" charset="0"/>
                <a:cs typeface="Courier New" pitchFamily="49" charset="0"/>
              </a:rPr>
              <a:t>(b)</a:t>
            </a:r>
          </a:p>
          <a:p>
            <a:pPr marL="457200" indent="-457200"/>
            <a:r>
              <a:rPr lang="ja-JP" altLang="en-US" sz="3600" b="1" dirty="0" smtClean="0">
                <a:solidFill>
                  <a:srgbClr val="0000FF"/>
                </a:solidFill>
              </a:rPr>
              <a:t>５</a:t>
            </a:r>
            <a:r>
              <a:rPr lang="ja-JP" altLang="en-US" sz="3600" dirty="0" smtClean="0"/>
              <a:t>．</a:t>
            </a:r>
            <a:r>
              <a:rPr lang="en-US" altLang="ja-JP" sz="3600" dirty="0" err="1" smtClean="0">
                <a:latin typeface="Courier New" pitchFamily="49" charset="0"/>
                <a:cs typeface="Courier New" pitchFamily="49" charset="0"/>
              </a:rPr>
              <a:t>Integer.parsInt</a:t>
            </a:r>
            <a:r>
              <a:rPr lang="en-US" altLang="ja-JP" sz="3600" dirty="0" smtClean="0">
                <a:latin typeface="Courier New" pitchFamily="49" charset="0"/>
                <a:cs typeface="Courier New" pitchFamily="49" charset="0"/>
              </a:rPr>
              <a:t>(b)</a:t>
            </a:r>
            <a:endParaRPr lang="en-US" altLang="ja-JP" sz="3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323528" y="1052736"/>
            <a:ext cx="856895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 smtClean="0"/>
              <a:t>テキストフィールド「</a:t>
            </a:r>
            <a:r>
              <a:rPr lang="en-US" altLang="ja-JP" sz="2800" b="1" dirty="0" smtClean="0">
                <a:solidFill>
                  <a:srgbClr val="0000FF"/>
                </a:solidFill>
              </a:rPr>
              <a:t>jTextFiled1</a:t>
            </a:r>
            <a:r>
              <a:rPr lang="ja-JP" altLang="en-US" sz="2800" dirty="0" smtClean="0"/>
              <a:t>」に入力した整数に１を加えた値を「</a:t>
            </a:r>
            <a:r>
              <a:rPr lang="en-US" altLang="ja-JP" sz="2800" b="1" dirty="0" smtClean="0">
                <a:solidFill>
                  <a:srgbClr val="0000FF"/>
                </a:solidFill>
              </a:rPr>
              <a:t>jTextField2</a:t>
            </a:r>
            <a:r>
              <a:rPr lang="ja-JP" altLang="en-US" sz="2800" dirty="0" smtClean="0"/>
              <a:t>」に表示させるプログラムを次のように記述しました。空欄に入る適切な式を選択肢から選んで下さい。</a:t>
            </a:r>
            <a:endParaRPr lang="en-US" altLang="ja-JP" sz="2800" dirty="0" smtClean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23528" y="2924944"/>
            <a:ext cx="8640960" cy="1569660"/>
          </a:xfrm>
          <a:prstGeom prst="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800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altLang="ja-JP" sz="3200" dirty="0" smtClean="0">
                <a:latin typeface="Courier New" pitchFamily="49" charset="0"/>
                <a:cs typeface="Courier New" pitchFamily="49" charset="0"/>
              </a:rPr>
              <a:t>b</a:t>
            </a:r>
            <a:r>
              <a:rPr lang="en-US" altLang="ja-JP" sz="2800" dirty="0" smtClean="0">
                <a:latin typeface="Courier New" pitchFamily="49" charset="0"/>
                <a:cs typeface="Courier New" pitchFamily="49" charset="0"/>
              </a:rPr>
              <a:t>=jTextField1.getText();</a:t>
            </a:r>
            <a:br>
              <a:rPr lang="en-US" altLang="ja-JP" sz="2800" dirty="0" smtClean="0">
                <a:latin typeface="Courier New" pitchFamily="49" charset="0"/>
                <a:cs typeface="Courier New" pitchFamily="49" charset="0"/>
              </a:rPr>
            </a:br>
            <a:r>
              <a:rPr lang="en-US" altLang="ja-JP" sz="2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ja-JP" sz="2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ja-JP" sz="3200" dirty="0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altLang="ja-JP" sz="2800" dirty="0" smtClean="0">
                <a:latin typeface="Courier New" pitchFamily="49" charset="0"/>
                <a:cs typeface="Courier New" pitchFamily="49" charset="0"/>
              </a:rPr>
              <a:t>=( </a:t>
            </a:r>
            <a:r>
              <a:rPr lang="ja-JP" altLang="en-US" sz="2800" dirty="0" smtClean="0">
                <a:latin typeface="Courier New" pitchFamily="49" charset="0"/>
                <a:cs typeface="Courier New" pitchFamily="49" charset="0"/>
              </a:rPr>
              <a:t>　　　　　　　　　</a:t>
            </a:r>
            <a:r>
              <a:rPr lang="en-US" altLang="ja-JP" sz="2800" dirty="0" smtClean="0">
                <a:latin typeface="Courier New" pitchFamily="49" charset="0"/>
                <a:cs typeface="Courier New" pitchFamily="49" charset="0"/>
              </a:rPr>
              <a:t>)+1;</a:t>
            </a:r>
            <a:br>
              <a:rPr lang="en-US" altLang="ja-JP" sz="2800" dirty="0" smtClean="0">
                <a:latin typeface="Courier New" pitchFamily="49" charset="0"/>
                <a:cs typeface="Courier New" pitchFamily="49" charset="0"/>
              </a:rPr>
            </a:br>
            <a:r>
              <a:rPr lang="en-US" altLang="ja-JP" sz="2800" dirty="0" smtClean="0">
                <a:latin typeface="Courier New" pitchFamily="49" charset="0"/>
                <a:cs typeface="Courier New" pitchFamily="49" charset="0"/>
              </a:rPr>
              <a:t>jTextField2.setText(</a:t>
            </a:r>
            <a:r>
              <a:rPr lang="en-US" altLang="ja-JP" sz="2800" dirty="0" err="1" smtClean="0">
                <a:latin typeface="Courier New" pitchFamily="49" charset="0"/>
                <a:cs typeface="Courier New" pitchFamily="49" charset="0"/>
              </a:rPr>
              <a:t>String.valueOf</a:t>
            </a:r>
            <a:r>
              <a:rPr lang="en-US" altLang="ja-JP" sz="2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ja-JP" sz="3200" dirty="0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altLang="ja-JP" sz="2800" dirty="0" smtClean="0">
                <a:latin typeface="Courier New" pitchFamily="49" charset="0"/>
                <a:cs typeface="Courier New" pitchFamily="49" charset="0"/>
              </a:rPr>
              <a:t>));</a:t>
            </a:r>
            <a:endParaRPr lang="en-US" altLang="ja-JP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タイトル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7543800" cy="796950"/>
          </a:xfrm>
          <a:ln w="38100" cmpd="dbl">
            <a:solidFill>
              <a:srgbClr val="FF0000"/>
            </a:solidFill>
          </a:ln>
        </p:spPr>
        <p:txBody>
          <a:bodyPr/>
          <a:lstStyle/>
          <a:p>
            <a:pPr eaLnBrk="1" hangingPunct="1"/>
            <a:r>
              <a:rPr lang="ja-JP" altLang="en-US" dirty="0" smtClean="0"/>
              <a:t>理解度チェック１　</a:t>
            </a:r>
            <a:r>
              <a:rPr lang="ja-JP" altLang="en-US" dirty="0" smtClean="0">
                <a:solidFill>
                  <a:srgbClr val="FF0000"/>
                </a:solidFill>
              </a:rPr>
              <a:t>解答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251520" y="1412776"/>
            <a:ext cx="856895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>
                <a:latin typeface="Courier New" pitchFamily="49" charset="0"/>
                <a:cs typeface="Courier New" pitchFamily="49" charset="0"/>
              </a:rPr>
              <a:t>String b=jTextField1.getText();</a:t>
            </a:r>
            <a:br>
              <a:rPr lang="en-US" altLang="ja-JP" sz="2800" dirty="0" smtClean="0">
                <a:latin typeface="Courier New" pitchFamily="49" charset="0"/>
                <a:cs typeface="Courier New" pitchFamily="49" charset="0"/>
              </a:rPr>
            </a:br>
            <a:r>
              <a:rPr lang="en-US" altLang="ja-JP" sz="2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ja-JP" sz="2800" dirty="0" smtClean="0">
                <a:latin typeface="Courier New" pitchFamily="49" charset="0"/>
                <a:cs typeface="Courier New" pitchFamily="49" charset="0"/>
              </a:rPr>
              <a:t> a=( </a:t>
            </a:r>
            <a:r>
              <a:rPr lang="ja-JP" altLang="en-US" sz="2800" dirty="0" smtClean="0">
                <a:latin typeface="Courier New" pitchFamily="49" charset="0"/>
                <a:cs typeface="Courier New" pitchFamily="49" charset="0"/>
              </a:rPr>
              <a:t>　　　　　　　　　　　</a:t>
            </a:r>
            <a:r>
              <a:rPr lang="en-US" altLang="ja-JP" sz="2800" dirty="0" smtClean="0">
                <a:latin typeface="Courier New" pitchFamily="49" charset="0"/>
                <a:cs typeface="Courier New" pitchFamily="49" charset="0"/>
              </a:rPr>
              <a:t>)+1;</a:t>
            </a:r>
            <a:br>
              <a:rPr lang="en-US" altLang="ja-JP" sz="2800" dirty="0" smtClean="0">
                <a:latin typeface="Courier New" pitchFamily="49" charset="0"/>
                <a:cs typeface="Courier New" pitchFamily="49" charset="0"/>
              </a:rPr>
            </a:br>
            <a:r>
              <a:rPr lang="en-US" altLang="ja-JP" sz="2800" dirty="0" smtClean="0">
                <a:latin typeface="Courier New" pitchFamily="49" charset="0"/>
                <a:cs typeface="Courier New" pitchFamily="49" charset="0"/>
              </a:rPr>
              <a:t>jTextField2.setText(</a:t>
            </a:r>
            <a:r>
              <a:rPr lang="en-US" altLang="ja-JP" sz="2800" dirty="0" err="1" smtClean="0">
                <a:latin typeface="Courier New" pitchFamily="49" charset="0"/>
                <a:cs typeface="Courier New" pitchFamily="49" charset="0"/>
              </a:rPr>
              <a:t>String.valueOf</a:t>
            </a:r>
            <a:r>
              <a:rPr lang="en-US" altLang="ja-JP" sz="2800" dirty="0" smtClean="0">
                <a:latin typeface="Courier New" pitchFamily="49" charset="0"/>
                <a:cs typeface="Courier New" pitchFamily="49" charset="0"/>
              </a:rPr>
              <a:t>(a)); </a:t>
            </a:r>
            <a:endParaRPr lang="ja-JP" altLang="en-US" sz="2800" dirty="0"/>
          </a:p>
        </p:txBody>
      </p:sp>
      <p:sp>
        <p:nvSpPr>
          <p:cNvPr id="11" name="正方形/長方形 10"/>
          <p:cNvSpPr/>
          <p:nvPr/>
        </p:nvSpPr>
        <p:spPr>
          <a:xfrm>
            <a:off x="611560" y="3068960"/>
            <a:ext cx="770485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altLang="ja-JP" sz="2800" dirty="0" smtClean="0"/>
              <a:t>jTextField1</a:t>
            </a:r>
            <a:r>
              <a:rPr lang="ja-JP" altLang="en-US" sz="2800" dirty="0" smtClean="0"/>
              <a:t>に入力した値は変数</a:t>
            </a:r>
            <a:r>
              <a:rPr lang="ja-JP" altLang="en-US" sz="2800" dirty="0" err="1" smtClean="0"/>
              <a:t>ｂ</a:t>
            </a:r>
            <a:r>
              <a:rPr lang="ja-JP" altLang="en-US" sz="2800" dirty="0" smtClean="0"/>
              <a:t>に</a:t>
            </a:r>
            <a:r>
              <a:rPr lang="ja-JP" altLang="en-US" sz="2800" b="1" dirty="0" smtClean="0">
                <a:solidFill>
                  <a:srgbClr val="FF0000"/>
                </a:solidFill>
              </a:rPr>
              <a:t>文字列型</a:t>
            </a:r>
            <a:r>
              <a:rPr lang="ja-JP" altLang="en-US" sz="2800" dirty="0" smtClean="0"/>
              <a:t>として代入</a:t>
            </a:r>
            <a:r>
              <a:rPr lang="ja-JP" altLang="en-US" sz="2800" dirty="0"/>
              <a:t>。</a:t>
            </a:r>
            <a:endParaRPr lang="en-US" altLang="ja-JP" sz="2800" dirty="0" smtClean="0"/>
          </a:p>
          <a:p>
            <a:pPr marL="342900" indent="-342900">
              <a:buFont typeface="+mj-lt"/>
              <a:buAutoNum type="arabicPeriod"/>
            </a:pPr>
            <a:r>
              <a:rPr lang="en-US" altLang="ja-JP" sz="2800" dirty="0"/>
              <a:t> </a:t>
            </a:r>
            <a:r>
              <a:rPr lang="ja-JP" altLang="en-US" sz="2800" dirty="0" smtClean="0"/>
              <a:t>その値に１を加えるためには、変数</a:t>
            </a:r>
            <a:r>
              <a:rPr lang="ja-JP" altLang="en-US" sz="2800" dirty="0" err="1" smtClean="0"/>
              <a:t>ｂ</a:t>
            </a:r>
            <a:r>
              <a:rPr lang="ja-JP" altLang="en-US" sz="2800" dirty="0" smtClean="0"/>
              <a:t>の値を</a:t>
            </a:r>
            <a:r>
              <a:rPr lang="ja-JP" altLang="en-US" sz="2800" b="1" dirty="0" smtClean="0">
                <a:solidFill>
                  <a:srgbClr val="FF0000"/>
                </a:solidFill>
              </a:rPr>
              <a:t>整数型に変換</a:t>
            </a:r>
            <a:r>
              <a:rPr lang="ja-JP" altLang="en-US" sz="2800" dirty="0" smtClean="0"/>
              <a:t>しなければならない。 </a:t>
            </a:r>
            <a:endParaRPr lang="en-US" altLang="ja-JP" sz="2800" dirty="0" smtClean="0"/>
          </a:p>
          <a:p>
            <a:pPr marL="342900" indent="-342900">
              <a:buFont typeface="+mj-lt"/>
              <a:buAutoNum type="arabicPeriod"/>
            </a:pPr>
            <a:r>
              <a:rPr lang="ja-JP" altLang="en-US" sz="2800" b="1" dirty="0" smtClean="0">
                <a:solidFill>
                  <a:srgbClr val="FF0000"/>
                </a:solidFill>
              </a:rPr>
              <a:t>文字列型→整数型</a:t>
            </a:r>
            <a:r>
              <a:rPr lang="ja-JP" altLang="en-US" sz="2800" dirty="0" smtClean="0"/>
              <a:t>に変換するメソッドは、</a:t>
            </a:r>
            <a:r>
              <a:rPr lang="en-US" altLang="ja-JP" sz="2800" dirty="0" err="1" smtClean="0">
                <a:latin typeface="Courier New" pitchFamily="49" charset="0"/>
                <a:cs typeface="Courier New" pitchFamily="49" charset="0"/>
              </a:rPr>
              <a:t>Integer.parseInt</a:t>
            </a:r>
            <a:r>
              <a:rPr lang="en-US" altLang="ja-JP" sz="2800" dirty="0" smtClean="0"/>
              <a:t>(</a:t>
            </a:r>
            <a:r>
              <a:rPr lang="ja-JP" altLang="en-US" sz="2800" dirty="0" smtClean="0"/>
              <a:t>文字列型変数</a:t>
            </a:r>
            <a:r>
              <a:rPr lang="en-US" altLang="ja-JP" sz="2800" dirty="0" smtClean="0"/>
              <a:t>)</a:t>
            </a:r>
            <a:r>
              <a:rPr lang="ja-JP" altLang="en-US" sz="2800" dirty="0" err="1" smtClean="0"/>
              <a:t>。</a:t>
            </a:r>
            <a:r>
              <a:rPr lang="ja-JP" altLang="en-US" sz="2800" dirty="0" smtClean="0"/>
              <a:t> </a:t>
            </a:r>
            <a:endParaRPr lang="ja-JP" altLang="en-US" sz="28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691680" y="5949280"/>
            <a:ext cx="5472608" cy="584775"/>
          </a:xfrm>
          <a:prstGeom prst="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 smtClean="0"/>
              <a:t>５．</a:t>
            </a:r>
            <a:r>
              <a:rPr kumimoji="1" lang="en-US" altLang="ja-JP" sz="3200" dirty="0" err="1" smtClean="0">
                <a:latin typeface="Courier New" pitchFamily="49" charset="0"/>
                <a:cs typeface="Courier New" pitchFamily="49" charset="0"/>
              </a:rPr>
              <a:t>Integer.parsInt</a:t>
            </a:r>
            <a:r>
              <a:rPr kumimoji="1" lang="en-US" altLang="ja-JP" sz="3200" dirty="0" smtClean="0">
                <a:latin typeface="Courier New" pitchFamily="49" charset="0"/>
                <a:cs typeface="Courier New" pitchFamily="49" charset="0"/>
              </a:rPr>
              <a:t>(b)</a:t>
            </a:r>
            <a:endParaRPr kumimoji="1" lang="ja-JP" altLang="en-US" sz="32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タイトル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7543800" cy="723900"/>
          </a:xfrm>
          <a:ln w="38100" cmpd="dbl">
            <a:solidFill>
              <a:srgbClr val="FF0000"/>
            </a:solidFill>
          </a:ln>
        </p:spPr>
        <p:txBody>
          <a:bodyPr/>
          <a:lstStyle/>
          <a:p>
            <a:pPr eaLnBrk="1" hangingPunct="1"/>
            <a:r>
              <a:rPr lang="ja-JP" altLang="en-US" dirty="0" smtClean="0"/>
              <a:t>理解度チェック２</a:t>
            </a:r>
          </a:p>
        </p:txBody>
      </p:sp>
      <p:sp>
        <p:nvSpPr>
          <p:cNvPr id="10244" name="テキスト ボックス 4"/>
          <p:cNvSpPr txBox="1">
            <a:spLocks noChangeArrowheads="1"/>
          </p:cNvSpPr>
          <p:nvPr/>
        </p:nvSpPr>
        <p:spPr bwMode="auto">
          <a:xfrm>
            <a:off x="467544" y="4509120"/>
            <a:ext cx="8136904" cy="1754326"/>
          </a:xfrm>
          <a:prstGeom prst="rect">
            <a:avLst/>
          </a:prstGeom>
          <a:noFill/>
          <a:ln w="9525">
            <a:solidFill>
              <a:srgbClr val="FF0000"/>
            </a:solidFill>
            <a:prstDash val="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/>
            <a:r>
              <a:rPr lang="ja-JP" altLang="en-US" sz="3600" b="1" dirty="0" smtClean="0">
                <a:solidFill>
                  <a:srgbClr val="0000FF"/>
                </a:solidFill>
              </a:rPr>
              <a:t>１</a:t>
            </a:r>
            <a:r>
              <a:rPr lang="ja-JP" altLang="en-US" sz="3600" dirty="0" smtClean="0"/>
              <a:t>．</a:t>
            </a:r>
            <a:r>
              <a:rPr lang="en-US" altLang="ja-JP" sz="36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ja-JP" altLang="en-US" sz="3600" dirty="0"/>
              <a:t>　　　</a:t>
            </a:r>
            <a:r>
              <a:rPr lang="ja-JP" altLang="en-US" sz="3600" b="1" dirty="0" smtClean="0">
                <a:solidFill>
                  <a:srgbClr val="0000FF"/>
                </a:solidFill>
              </a:rPr>
              <a:t>２</a:t>
            </a:r>
            <a:r>
              <a:rPr lang="ja-JP" altLang="en-US" sz="3600" dirty="0" smtClean="0"/>
              <a:t>．</a:t>
            </a:r>
            <a:r>
              <a:rPr lang="en-US" altLang="ja-JP" sz="3600" dirty="0" smtClean="0">
                <a:latin typeface="Courier New" pitchFamily="49" charset="0"/>
                <a:cs typeface="Courier New" pitchFamily="49" charset="0"/>
              </a:rPr>
              <a:t>double</a:t>
            </a:r>
            <a:r>
              <a:rPr lang="ja-JP" altLang="en-US" sz="3600" dirty="0"/>
              <a:t>　　</a:t>
            </a:r>
            <a:r>
              <a:rPr lang="ja-JP" altLang="en-US" sz="3600" dirty="0" smtClean="0"/>
              <a:t> </a:t>
            </a:r>
            <a:r>
              <a:rPr lang="ja-JP" altLang="en-US" sz="3600" b="1" dirty="0" smtClean="0">
                <a:solidFill>
                  <a:srgbClr val="0000FF"/>
                </a:solidFill>
              </a:rPr>
              <a:t>３</a:t>
            </a:r>
            <a:r>
              <a:rPr lang="ja-JP" altLang="en-US" sz="3600" dirty="0" smtClean="0"/>
              <a:t>．</a:t>
            </a:r>
            <a:r>
              <a:rPr lang="en-US" altLang="ja-JP" sz="3600" dirty="0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ja-JP" altLang="en-US" sz="3600" dirty="0"/>
              <a:t>　　　</a:t>
            </a:r>
            <a:endParaRPr lang="en-US" altLang="ja-JP" sz="3600" dirty="0"/>
          </a:p>
          <a:p>
            <a:pPr marL="457200" indent="-457200"/>
            <a:r>
              <a:rPr lang="ja-JP" altLang="en-US" sz="3600" b="1" dirty="0">
                <a:solidFill>
                  <a:srgbClr val="0000FF"/>
                </a:solidFill>
              </a:rPr>
              <a:t>４</a:t>
            </a:r>
            <a:r>
              <a:rPr lang="ja-JP" altLang="en-US" sz="3600" dirty="0" smtClean="0"/>
              <a:t>．</a:t>
            </a:r>
            <a:r>
              <a:rPr lang="en-US" altLang="ja-JP" sz="3600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altLang="ja-JP" sz="3600" dirty="0" smtClean="0"/>
              <a:t>     </a:t>
            </a:r>
          </a:p>
          <a:p>
            <a:pPr marL="457200" indent="-457200"/>
            <a:r>
              <a:rPr lang="ja-JP" altLang="en-US" sz="3600" b="1" dirty="0" smtClean="0">
                <a:solidFill>
                  <a:srgbClr val="0000FF"/>
                </a:solidFill>
              </a:rPr>
              <a:t>５</a:t>
            </a:r>
            <a:r>
              <a:rPr lang="ja-JP" altLang="en-US" sz="3600" dirty="0" smtClean="0"/>
              <a:t>．</a:t>
            </a:r>
            <a:r>
              <a:rPr lang="en-US" altLang="ja-JP" sz="3600" dirty="0" err="1" smtClean="0">
                <a:latin typeface="Courier New" pitchFamily="49" charset="0"/>
                <a:cs typeface="Courier New" pitchFamily="49" charset="0"/>
              </a:rPr>
              <a:t>String.valueOf</a:t>
            </a:r>
            <a:r>
              <a:rPr lang="en-US" altLang="ja-JP" sz="3600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en-US" altLang="ja-JP" sz="3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51520" y="1268760"/>
            <a:ext cx="813690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 smtClean="0"/>
              <a:t>テキストフィールド「</a:t>
            </a:r>
            <a:r>
              <a:rPr lang="en-US" altLang="ja-JP" sz="2800" b="1" dirty="0" smtClean="0">
                <a:solidFill>
                  <a:srgbClr val="0000FF"/>
                </a:solidFill>
              </a:rPr>
              <a:t>jTextField1</a:t>
            </a:r>
            <a:r>
              <a:rPr lang="ja-JP" altLang="en-US" sz="2800" b="1" dirty="0" smtClean="0">
                <a:solidFill>
                  <a:srgbClr val="0000FF"/>
                </a:solidFill>
              </a:rPr>
              <a:t>」</a:t>
            </a:r>
            <a:r>
              <a:rPr lang="ja-JP" altLang="en-US" sz="2800" dirty="0" smtClean="0"/>
              <a:t>に入力した文字列を、テキストフィールド「</a:t>
            </a:r>
            <a:r>
              <a:rPr lang="en-US" altLang="ja-JP" sz="2800" b="1" dirty="0" smtClean="0">
                <a:solidFill>
                  <a:srgbClr val="0000FF"/>
                </a:solidFill>
              </a:rPr>
              <a:t>jTextField2</a:t>
            </a:r>
            <a:r>
              <a:rPr lang="ja-JP" altLang="en-US" sz="2800" dirty="0" smtClean="0"/>
              <a:t>」に表示させるプログラムを次のように記述しました。空欄に入る適切な式を選択肢から選んで下さい。</a:t>
            </a:r>
            <a:endParaRPr lang="en-US" altLang="ja-JP" sz="36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51520" y="3140968"/>
            <a:ext cx="8496944" cy="1138773"/>
          </a:xfrm>
          <a:prstGeom prst="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34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ja-JP" altLang="en-US" sz="3400" dirty="0" smtClean="0">
                <a:latin typeface="Courier New" pitchFamily="49" charset="0"/>
                <a:cs typeface="Courier New" pitchFamily="49" charset="0"/>
              </a:rPr>
              <a:t>　　　　</a:t>
            </a:r>
            <a:r>
              <a:rPr lang="en-US" altLang="ja-JP" sz="3400" dirty="0" smtClean="0">
                <a:latin typeface="Courier New" pitchFamily="49" charset="0"/>
                <a:cs typeface="Courier New" pitchFamily="49" charset="0"/>
              </a:rPr>
              <a:t>) a=jTextField1.getText();</a:t>
            </a:r>
            <a:br>
              <a:rPr lang="en-US" altLang="ja-JP" sz="3400" dirty="0" smtClean="0">
                <a:latin typeface="Courier New" pitchFamily="49" charset="0"/>
                <a:cs typeface="Courier New" pitchFamily="49" charset="0"/>
              </a:rPr>
            </a:br>
            <a:r>
              <a:rPr lang="en-US" altLang="ja-JP" sz="3400" dirty="0" smtClean="0">
                <a:latin typeface="Courier New" pitchFamily="49" charset="0"/>
                <a:cs typeface="Courier New" pitchFamily="49" charset="0"/>
              </a:rPr>
              <a:t>jTextField2.setText(a);</a:t>
            </a:r>
            <a:endParaRPr kumimoji="1" lang="ja-JP" altLang="en-US" sz="3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タイトル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7543800" cy="796950"/>
          </a:xfrm>
          <a:ln w="38100" cmpd="dbl">
            <a:solidFill>
              <a:srgbClr val="FF0000"/>
            </a:solidFill>
          </a:ln>
        </p:spPr>
        <p:txBody>
          <a:bodyPr/>
          <a:lstStyle/>
          <a:p>
            <a:pPr eaLnBrk="1" hangingPunct="1"/>
            <a:r>
              <a:rPr lang="ja-JP" altLang="en-US" dirty="0" smtClean="0"/>
              <a:t>理解度チェック２　</a:t>
            </a:r>
            <a:r>
              <a:rPr lang="ja-JP" altLang="en-US" dirty="0" smtClean="0">
                <a:solidFill>
                  <a:srgbClr val="FF0000"/>
                </a:solidFill>
              </a:rPr>
              <a:t>解答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251520" y="1412776"/>
            <a:ext cx="856895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32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ja-JP" altLang="en-US" sz="3200" dirty="0" smtClean="0">
                <a:latin typeface="Courier New" pitchFamily="49" charset="0"/>
                <a:cs typeface="Courier New" pitchFamily="49" charset="0"/>
              </a:rPr>
              <a:t>　　　　</a:t>
            </a:r>
            <a:r>
              <a:rPr lang="en-US" altLang="ja-JP" sz="3200" dirty="0" smtClean="0">
                <a:latin typeface="Courier New" pitchFamily="49" charset="0"/>
                <a:cs typeface="Courier New" pitchFamily="49" charset="0"/>
              </a:rPr>
              <a:t>) a=jTextField1.getText();</a:t>
            </a:r>
            <a:br>
              <a:rPr lang="en-US" altLang="ja-JP" sz="3200" dirty="0" smtClean="0">
                <a:latin typeface="Courier New" pitchFamily="49" charset="0"/>
                <a:cs typeface="Courier New" pitchFamily="49" charset="0"/>
              </a:rPr>
            </a:br>
            <a:r>
              <a:rPr lang="en-US" altLang="ja-JP" sz="3200" dirty="0" smtClean="0">
                <a:latin typeface="Courier New" pitchFamily="49" charset="0"/>
                <a:cs typeface="Courier New" pitchFamily="49" charset="0"/>
              </a:rPr>
              <a:t>jTextField2.setText(a); 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611560" y="3068960"/>
            <a:ext cx="770485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ja-JP" altLang="en-US" sz="2800" dirty="0" smtClean="0"/>
              <a:t>テキストフィールド内に入力した</a:t>
            </a:r>
            <a:r>
              <a:rPr lang="ja-JP" altLang="en-US" sz="2800" b="1" dirty="0" smtClean="0">
                <a:solidFill>
                  <a:srgbClr val="FF0000"/>
                </a:solidFill>
              </a:rPr>
              <a:t>文字列</a:t>
            </a:r>
            <a:r>
              <a:rPr lang="ja-JP" altLang="en-US" sz="2800" dirty="0" smtClean="0"/>
              <a:t>を取得するには</a:t>
            </a:r>
            <a:r>
              <a:rPr lang="en-US" altLang="ja-JP" sz="2800" dirty="0" err="1" smtClean="0">
                <a:latin typeface="Courier New" pitchFamily="49" charset="0"/>
                <a:cs typeface="Courier New" pitchFamily="49" charset="0"/>
              </a:rPr>
              <a:t>getText</a:t>
            </a:r>
            <a:r>
              <a:rPr lang="en-US" altLang="ja-JP" sz="2800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ja-JP" altLang="en-US" sz="2800" dirty="0" smtClean="0"/>
              <a:t>メソッドを用います。</a:t>
            </a:r>
            <a:endParaRPr lang="en-US" altLang="ja-JP" sz="2800" dirty="0" smtClean="0"/>
          </a:p>
          <a:p>
            <a:pPr marL="342900" indent="-342900">
              <a:buFont typeface="+mj-lt"/>
              <a:buAutoNum type="arabicPeriod"/>
            </a:pPr>
            <a:r>
              <a:rPr lang="ja-JP" altLang="en-US" sz="2800" dirty="0" smtClean="0"/>
              <a:t>これを代入する変数</a:t>
            </a:r>
            <a:r>
              <a:rPr lang="en-US" altLang="ja-JP" sz="2800" dirty="0" smtClean="0"/>
              <a:t>a</a:t>
            </a:r>
            <a:r>
              <a:rPr lang="ja-JP" altLang="en-US" sz="2800" dirty="0" smtClean="0"/>
              <a:t>は</a:t>
            </a:r>
            <a:r>
              <a:rPr lang="ja-JP" altLang="en-US" sz="2800" b="1" dirty="0" smtClean="0">
                <a:solidFill>
                  <a:srgbClr val="FF0000"/>
                </a:solidFill>
              </a:rPr>
              <a:t>文字列型</a:t>
            </a:r>
            <a:r>
              <a:rPr lang="ja-JP" altLang="en-US" sz="2800" dirty="0" smtClean="0"/>
              <a:t>でなければなりません。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771800" y="5373216"/>
            <a:ext cx="2664296" cy="646331"/>
          </a:xfrm>
          <a:prstGeom prst="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600" dirty="0" smtClean="0"/>
              <a:t>３．</a:t>
            </a:r>
            <a:r>
              <a:rPr kumimoji="1" lang="en-US" altLang="ja-JP" sz="3600" dirty="0" smtClean="0">
                <a:latin typeface="Courier New" pitchFamily="49" charset="0"/>
                <a:cs typeface="Courier New" pitchFamily="49" charset="0"/>
              </a:rPr>
              <a:t>String</a:t>
            </a:r>
            <a:endParaRPr kumimoji="1" lang="ja-JP" altLang="en-US" sz="36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タイトル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7543800" cy="723900"/>
          </a:xfrm>
          <a:ln w="38100" cmpd="dbl"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pPr eaLnBrk="1" hangingPunct="1"/>
            <a:r>
              <a:rPr lang="ja-JP" altLang="en-US" dirty="0" smtClean="0"/>
              <a:t>理解度チェック３</a:t>
            </a:r>
          </a:p>
        </p:txBody>
      </p:sp>
      <p:sp>
        <p:nvSpPr>
          <p:cNvPr id="10244" name="テキスト ボックス 4"/>
          <p:cNvSpPr txBox="1">
            <a:spLocks noChangeArrowheads="1"/>
          </p:cNvSpPr>
          <p:nvPr/>
        </p:nvSpPr>
        <p:spPr bwMode="auto">
          <a:xfrm>
            <a:off x="395536" y="4725144"/>
            <a:ext cx="8136904" cy="1200329"/>
          </a:xfrm>
          <a:prstGeom prst="rect">
            <a:avLst/>
          </a:prstGeom>
          <a:noFill/>
          <a:ln w="9525">
            <a:solidFill>
              <a:srgbClr val="FF0000"/>
            </a:solidFill>
            <a:prstDash val="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/>
            <a:r>
              <a:rPr lang="ja-JP" altLang="en-US" sz="3600" b="1" dirty="0" smtClean="0">
                <a:solidFill>
                  <a:srgbClr val="0000FF"/>
                </a:solidFill>
              </a:rPr>
              <a:t>１</a:t>
            </a:r>
            <a:r>
              <a:rPr lang="ja-JP" altLang="en-US" sz="3600" dirty="0" smtClean="0"/>
              <a:t>．</a:t>
            </a:r>
            <a:r>
              <a:rPr lang="en-US" altLang="ja-JP" sz="3600" dirty="0" smtClean="0">
                <a:latin typeface="Courier New" pitchFamily="49" charset="0"/>
                <a:cs typeface="Courier New" pitchFamily="49" charset="0"/>
              </a:rPr>
              <a:t>true</a:t>
            </a:r>
            <a:r>
              <a:rPr lang="ja-JP" altLang="en-US" sz="3600" dirty="0"/>
              <a:t>　　　</a:t>
            </a:r>
            <a:r>
              <a:rPr lang="ja-JP" altLang="en-US" sz="3600" dirty="0" smtClean="0"/>
              <a:t> </a:t>
            </a:r>
            <a:r>
              <a:rPr lang="ja-JP" altLang="en-US" sz="3600" b="1" dirty="0" smtClean="0">
                <a:solidFill>
                  <a:srgbClr val="0000FF"/>
                </a:solidFill>
              </a:rPr>
              <a:t>２</a:t>
            </a:r>
            <a:r>
              <a:rPr lang="ja-JP" altLang="en-US" sz="3600" dirty="0" smtClean="0"/>
              <a:t>．</a:t>
            </a:r>
            <a:r>
              <a:rPr lang="en-US" altLang="ja-JP" sz="3600" dirty="0" smtClean="0">
                <a:latin typeface="Courier New" pitchFamily="49" charset="0"/>
                <a:cs typeface="Courier New" pitchFamily="49" charset="0"/>
              </a:rPr>
              <a:t>false</a:t>
            </a:r>
            <a:r>
              <a:rPr lang="ja-JP" altLang="en-US" sz="3600" dirty="0"/>
              <a:t>　　</a:t>
            </a:r>
            <a:r>
              <a:rPr lang="ja-JP" altLang="en-US" sz="3600" dirty="0" smtClean="0"/>
              <a:t>  </a:t>
            </a:r>
            <a:r>
              <a:rPr lang="ja-JP" altLang="en-US" sz="3600" b="1" dirty="0" smtClean="0">
                <a:solidFill>
                  <a:srgbClr val="0000FF"/>
                </a:solidFill>
              </a:rPr>
              <a:t>３</a:t>
            </a:r>
            <a:r>
              <a:rPr lang="ja-JP" altLang="en-US" sz="3600" dirty="0" smtClean="0"/>
              <a:t>．</a:t>
            </a:r>
            <a:r>
              <a:rPr lang="en-US" altLang="ja-JP" sz="3600" dirty="0" smtClean="0">
                <a:latin typeface="Courier New" pitchFamily="49" charset="0"/>
                <a:cs typeface="Courier New" pitchFamily="49" charset="0"/>
              </a:rPr>
              <a:t>”true”</a:t>
            </a:r>
            <a:r>
              <a:rPr lang="ja-JP" altLang="en-US" sz="3600" dirty="0"/>
              <a:t>　　　</a:t>
            </a:r>
            <a:endParaRPr lang="en-US" altLang="ja-JP" sz="3600" dirty="0"/>
          </a:p>
          <a:p>
            <a:pPr marL="457200" indent="-457200"/>
            <a:r>
              <a:rPr lang="ja-JP" altLang="en-US" sz="3600" b="1" dirty="0">
                <a:solidFill>
                  <a:srgbClr val="0000FF"/>
                </a:solidFill>
              </a:rPr>
              <a:t>４</a:t>
            </a:r>
            <a:r>
              <a:rPr lang="ja-JP" altLang="en-US" sz="3600" dirty="0" smtClean="0"/>
              <a:t>．</a:t>
            </a:r>
            <a:r>
              <a:rPr lang="en-US" altLang="ja-JP" sz="3600" dirty="0" smtClean="0">
                <a:latin typeface="Courier New" pitchFamily="49" charset="0"/>
                <a:cs typeface="Courier New" pitchFamily="49" charset="0"/>
              </a:rPr>
              <a:t>”false”</a:t>
            </a:r>
            <a:r>
              <a:rPr lang="en-US" altLang="ja-JP" sz="3600" dirty="0" smtClean="0"/>
              <a:t>     </a:t>
            </a:r>
            <a:r>
              <a:rPr lang="ja-JP" altLang="en-US" sz="3600" b="1" dirty="0" smtClean="0">
                <a:solidFill>
                  <a:srgbClr val="0000FF"/>
                </a:solidFill>
              </a:rPr>
              <a:t>５</a:t>
            </a:r>
            <a:r>
              <a:rPr lang="ja-JP" altLang="en-US" sz="3600" dirty="0" smtClean="0"/>
              <a:t>．</a:t>
            </a:r>
            <a:r>
              <a:rPr lang="en-US" altLang="ja-JP" sz="3600" dirty="0" smtClean="0">
                <a:latin typeface="Courier New" pitchFamily="49" charset="0"/>
                <a:cs typeface="Courier New" pitchFamily="49" charset="0"/>
              </a:rPr>
              <a:t>0</a:t>
            </a:r>
            <a:endParaRPr lang="en-US" altLang="ja-JP" sz="3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395536" y="1268760"/>
            <a:ext cx="842493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 smtClean="0"/>
              <a:t>テキストフィールド「</a:t>
            </a:r>
            <a:r>
              <a:rPr lang="en-US" altLang="ja-JP" sz="2800" dirty="0" smtClean="0"/>
              <a:t>jTextField1</a:t>
            </a:r>
            <a:r>
              <a:rPr lang="ja-JP" altLang="en-US" sz="2800" dirty="0" smtClean="0"/>
              <a:t>」への</a:t>
            </a:r>
            <a:r>
              <a:rPr lang="ja-JP" altLang="en-US" sz="2800" b="1" dirty="0" smtClean="0">
                <a:solidFill>
                  <a:srgbClr val="FF0000"/>
                </a:solidFill>
              </a:rPr>
              <a:t>入力ができなくなる</a:t>
            </a:r>
            <a:r>
              <a:rPr lang="ja-JP" altLang="en-US" sz="2800" dirty="0" smtClean="0"/>
              <a:t>ようにするプログラムを、次のように記述しました。空欄に入る適切な式を選択肢から選んで下さい。</a:t>
            </a:r>
            <a:endParaRPr lang="en-US" altLang="ja-JP" sz="36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95536" y="2780928"/>
            <a:ext cx="8208912" cy="1754326"/>
          </a:xfrm>
          <a:prstGeom prst="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3600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altLang="ja-JP" sz="3600" dirty="0" smtClean="0">
                <a:latin typeface="Courier New" pitchFamily="49" charset="0"/>
                <a:cs typeface="Courier New" pitchFamily="49" charset="0"/>
              </a:rPr>
              <a:t> a;</a:t>
            </a:r>
            <a:br>
              <a:rPr lang="en-US" altLang="ja-JP" sz="3600" dirty="0" smtClean="0">
                <a:latin typeface="Courier New" pitchFamily="49" charset="0"/>
                <a:cs typeface="Courier New" pitchFamily="49" charset="0"/>
              </a:rPr>
            </a:br>
            <a:r>
              <a:rPr lang="en-US" altLang="ja-JP" sz="3600" dirty="0" smtClean="0">
                <a:latin typeface="Courier New" pitchFamily="49" charset="0"/>
                <a:cs typeface="Courier New" pitchFamily="49" charset="0"/>
              </a:rPr>
              <a:t>a=(</a:t>
            </a:r>
            <a:r>
              <a:rPr lang="ja-JP" altLang="en-US" sz="3600" dirty="0" smtClean="0">
                <a:latin typeface="Courier New" pitchFamily="49" charset="0"/>
                <a:cs typeface="Courier New" pitchFamily="49" charset="0"/>
              </a:rPr>
              <a:t>　　　　　　</a:t>
            </a:r>
            <a:r>
              <a:rPr lang="en-US" altLang="ja-JP" sz="3600" dirty="0" smtClean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altLang="ja-JP" sz="3600" dirty="0" smtClean="0">
                <a:latin typeface="Courier New" pitchFamily="49" charset="0"/>
                <a:cs typeface="Courier New" pitchFamily="49" charset="0"/>
              </a:rPr>
            </a:br>
            <a:r>
              <a:rPr lang="en-US" altLang="ja-JP" sz="3600" dirty="0" smtClean="0">
                <a:latin typeface="Courier New" pitchFamily="49" charset="0"/>
                <a:cs typeface="Courier New" pitchFamily="49" charset="0"/>
              </a:rPr>
              <a:t>jTextField1.setEnabled(a);</a:t>
            </a:r>
            <a:endParaRPr kumimoji="1" lang="ja-JP" altLang="en-US" sz="34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4064</TotalTime>
  <Words>583</Words>
  <Application>Microsoft Office PowerPoint</Application>
  <PresentationFormat>画面に合わせる (4:3)</PresentationFormat>
  <Paragraphs>71</Paragraphs>
  <Slides>12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2</vt:i4>
      </vt:variant>
      <vt:variant>
        <vt:lpstr>スライド タイトル</vt:lpstr>
      </vt:variant>
      <vt:variant>
        <vt:i4>12</vt:i4>
      </vt:variant>
    </vt:vector>
  </HeadingPairs>
  <TitlesOfParts>
    <vt:vector size="14" baseType="lpstr">
      <vt:lpstr>Network</vt:lpstr>
      <vt:lpstr>Office テーマ</vt:lpstr>
      <vt:lpstr>プログラミング</vt:lpstr>
      <vt:lpstr>基礎課題進行状況（10/23終了時点）</vt:lpstr>
      <vt:lpstr>応用課題進行状況（10/23終了時点）</vt:lpstr>
      <vt:lpstr>第１回テストについて</vt:lpstr>
      <vt:lpstr>理解度チェック１</vt:lpstr>
      <vt:lpstr>理解度チェック１　解答</vt:lpstr>
      <vt:lpstr>理解度チェック２</vt:lpstr>
      <vt:lpstr>理解度チェック２　解答</vt:lpstr>
      <vt:lpstr>理解度チェック３</vt:lpstr>
      <vt:lpstr>理解度チェック３　解答</vt:lpstr>
      <vt:lpstr>理解度確認テストについて</vt:lpstr>
      <vt:lpstr>進度について</vt:lpstr>
    </vt:vector>
  </TitlesOfParts>
  <Company>札幌学院大学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</dc:title>
  <dc:creator>森田　彦</dc:creator>
  <cp:lastModifiedBy>hiko</cp:lastModifiedBy>
  <cp:revision>57</cp:revision>
  <dcterms:created xsi:type="dcterms:W3CDTF">2003-04-22T00:37:29Z</dcterms:created>
  <dcterms:modified xsi:type="dcterms:W3CDTF">2012-11-01T02:14:27Z</dcterms:modified>
</cp:coreProperties>
</file>