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60" r:id="rId3"/>
    <p:sldId id="265" r:id="rId4"/>
    <p:sldId id="262" r:id="rId5"/>
    <p:sldId id="263" r:id="rId6"/>
    <p:sldId id="266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2\&#12503;&#12525;&#12464;&#12521;&#12511;&#12531;&#12464;\&#35506;&#38988;&#25552;&#20986;&#29366;&#27841;\master\&#35506;&#38988;master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基礎課題提出状況（</a:t>
            </a:r>
            <a:r>
              <a:rPr lang="en-US" altLang="ja-JP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10/2</a:t>
            </a:r>
            <a:r>
              <a:rPr lang="ja-JP" altLang="en-US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演習終了時点）</a:t>
            </a: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全体平均　</a:t>
            </a:r>
            <a:r>
              <a:rPr lang="en-US" altLang="ja-JP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10.1  →</a:t>
            </a:r>
            <a:r>
              <a:rPr lang="ja-JP" altLang="en-US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</a:t>
            </a:r>
            <a:r>
              <a:rPr lang="en-US" altLang="ja-JP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【</a:t>
            </a:r>
            <a:r>
              <a:rPr lang="ja-JP" altLang="en-US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基礎課題</a:t>
            </a:r>
            <a:r>
              <a:rPr lang="en-US" altLang="ja-JP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2-5-3】</a:t>
            </a:r>
            <a:r>
              <a:rPr lang="ja-JP" altLang="en-US"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に対応</a:t>
            </a:r>
          </a:p>
        </c:rich>
      </c:tx>
      <c:layout>
        <c:manualLayout>
          <c:xMode val="edge"/>
          <c:yMode val="edge"/>
          <c:x val="0.12731653553645572"/>
          <c:y val="3.174443035741127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043490300362473"/>
          <c:y val="0.23295486860083647"/>
          <c:w val="0.84310096724082073"/>
          <c:h val="0.6477281712315957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補助員G!$D$34:$D$40</c:f>
              <c:strCache>
                <c:ptCount val="7"/>
                <c:pt idx="0">
                  <c:v>0</c:v>
                </c:pt>
                <c:pt idx="1">
                  <c:v>～2_4_3</c:v>
                </c:pt>
                <c:pt idx="2">
                  <c:v>2_5_4</c:v>
                </c:pt>
                <c:pt idx="3">
                  <c:v>～3_3_3</c:v>
                </c:pt>
                <c:pt idx="4">
                  <c:v>～4_4節</c:v>
                </c:pt>
                <c:pt idx="5">
                  <c:v>～4_12_1</c:v>
                </c:pt>
                <c:pt idx="6">
                  <c:v>～5章以降</c:v>
                </c:pt>
              </c:strCache>
            </c:strRef>
          </c:cat>
          <c:val>
            <c:numRef>
              <c:f>補助員G!$E$34:$E$40</c:f>
              <c:numCache>
                <c:formatCode>General</c:formatCode>
                <c:ptCount val="7"/>
                <c:pt idx="0">
                  <c:v>9</c:v>
                </c:pt>
                <c:pt idx="1">
                  <c:v>16</c:v>
                </c:pt>
                <c:pt idx="2">
                  <c:v>23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  <c:axId val="140834688"/>
        <c:axId val="140836224"/>
      </c:barChart>
      <c:catAx>
        <c:axId val="140834688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6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0836224"/>
        <c:crosses val="autoZero"/>
        <c:auto val="1"/>
        <c:lblAlgn val="ctr"/>
        <c:lblOffset val="100"/>
        <c:tickLblSkip val="1"/>
        <c:tickMarkSkip val="1"/>
      </c:catAx>
      <c:valAx>
        <c:axId val="140836224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0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/>
                  <a:t>人数</a:t>
                </a:r>
              </a:p>
            </c:rich>
          </c:tx>
          <c:layout>
            <c:manualLayout>
              <c:xMode val="edge"/>
              <c:yMode val="edge"/>
              <c:x val="3.0245746691871519E-2"/>
              <c:y val="0.5056824146981635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40834688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45850-5CB7-463F-A676-435D284D6C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3D77F-0939-4562-B989-6DA9F9B0194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7E818E-4C41-421C-A74E-30F2C86743D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5AC3-A9BF-4DE6-8AA5-CD3D53DC9DE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24252-C3CD-4C21-8392-5ADC56B489A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31712-1E22-4426-9F8B-E695C10842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D073C-7467-4D5F-8645-F459859C834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2EB70-7EBF-4B07-9A4D-0F7901808B1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F23EC-E4E9-49A6-B4B1-AC80B6A708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C7303-5C71-44C5-A03C-24CAD8EB947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9682B-5C9E-44D9-91F1-5C5E35CEBFF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fld id="{A1A38090-19AC-4307-B486-9DF8FD8A67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iko\Documents\HikoDocument\&#35611;&#32681;&#38306;&#20418;\&#35611;&#32681;2010\&#12503;&#12525;&#12464;&#12521;&#12511;&#12531;&#12464;\&#12473;&#12521;&#12452;&#12489;\Chapt3_2.jar" TargetMode="External"/><Relationship Id="rId2" Type="http://schemas.openxmlformats.org/officeDocument/2006/relationships/hyperlink" Target="file:///C:\Users\hiko\Documents\HikoDocument\&#35611;&#32681;&#38306;&#20418;\&#35611;&#32681;2010\&#12503;&#12525;&#12464;&#12521;&#12511;&#12531;&#12464;\&#12473;&#12521;&#12452;&#12489;\Chapt3_1.j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平成２４年１０月９日</a:t>
            </a:r>
          </a:p>
          <a:p>
            <a:pPr eaLnBrk="1" hangingPunct="1"/>
            <a:r>
              <a:rPr lang="ja-JP" altLang="en-US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3"/>
          <p:cNvGraphicFramePr>
            <a:graphicFrameLocks/>
          </p:cNvGraphicFramePr>
          <p:nvPr/>
        </p:nvGraphicFramePr>
        <p:xfrm>
          <a:off x="467544" y="1124744"/>
          <a:ext cx="792088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7543800" cy="652462"/>
          </a:xfrm>
        </p:spPr>
        <p:txBody>
          <a:bodyPr/>
          <a:lstStyle/>
          <a:p>
            <a:pPr eaLnBrk="1" hangingPunct="1"/>
            <a:r>
              <a:rPr lang="ja-JP" altLang="en-US" smtClean="0"/>
              <a:t>課題提出状況</a:t>
            </a:r>
            <a:r>
              <a:rPr lang="ja-JP" altLang="en-US" sz="2800" smtClean="0"/>
              <a:t>（</a:t>
            </a:r>
            <a:r>
              <a:rPr lang="en-US" altLang="ja-JP" sz="2800" smtClean="0"/>
              <a:t>10/2</a:t>
            </a:r>
            <a:r>
              <a:rPr lang="ja-JP" altLang="en-US" sz="2800" smtClean="0"/>
              <a:t>演習終了時点）</a:t>
            </a:r>
          </a:p>
        </p:txBody>
      </p:sp>
      <p:sp>
        <p:nvSpPr>
          <p:cNvPr id="21511" name="AutoShape 7"/>
          <p:cNvSpPr>
            <a:spLocks/>
          </p:cNvSpPr>
          <p:nvPr/>
        </p:nvSpPr>
        <p:spPr bwMode="auto">
          <a:xfrm rot="-5400000">
            <a:off x="1692275" y="3500438"/>
            <a:ext cx="574675" cy="863600"/>
          </a:xfrm>
          <a:prstGeom prst="rightBrace">
            <a:avLst>
              <a:gd name="adj1" fmla="val 12523"/>
              <a:gd name="adj2" fmla="val 50000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331913" y="2997200"/>
            <a:ext cx="15763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 b="1">
                <a:solidFill>
                  <a:srgbClr val="FF0000"/>
                </a:solidFill>
              </a:rPr>
              <a:t>挽回を！</a:t>
            </a:r>
          </a:p>
        </p:txBody>
      </p:sp>
      <p:sp>
        <p:nvSpPr>
          <p:cNvPr id="21514" name="Text Box 10"/>
          <p:cNvSpPr txBox="1">
            <a:spLocks noChangeArrowheads="1"/>
          </p:cNvSpPr>
          <p:nvPr/>
        </p:nvSpPr>
        <p:spPr bwMode="auto">
          <a:xfrm>
            <a:off x="3851275" y="2133600"/>
            <a:ext cx="3889375" cy="461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/>
              <a:t>2</a:t>
            </a:r>
            <a:r>
              <a:rPr lang="ja-JP" altLang="en-US" sz="2400"/>
              <a:t>章を終了した人は</a:t>
            </a:r>
            <a:r>
              <a:rPr lang="en-US" altLang="ja-JP" sz="2400"/>
              <a:t>52.8%</a:t>
            </a:r>
            <a:r>
              <a:rPr lang="ja-JP" altLang="en-US" sz="2400"/>
              <a:t>！</a:t>
            </a:r>
          </a:p>
        </p:txBody>
      </p:sp>
      <p:sp>
        <p:nvSpPr>
          <p:cNvPr id="21515" name="Text Box 11"/>
          <p:cNvSpPr txBox="1">
            <a:spLocks noChangeArrowheads="1"/>
          </p:cNvSpPr>
          <p:nvPr/>
        </p:nvSpPr>
        <p:spPr bwMode="auto">
          <a:xfrm>
            <a:off x="2339975" y="6021388"/>
            <a:ext cx="5113338" cy="466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/>
              <a:t>平均的には</a:t>
            </a:r>
            <a:r>
              <a:rPr lang="en-US" altLang="ja-JP" sz="2400"/>
              <a:t>【</a:t>
            </a:r>
            <a:r>
              <a:rPr lang="ja-JP" altLang="en-US" sz="2400"/>
              <a:t>基礎課題</a:t>
            </a:r>
            <a:r>
              <a:rPr lang="en-US" altLang="ja-JP" sz="2400"/>
              <a:t>2-5-3】</a:t>
            </a:r>
            <a:r>
              <a:rPr lang="ja-JP" altLang="en-US" sz="2400"/>
              <a:t>まで終了</a:t>
            </a:r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5508625" y="3284538"/>
            <a:ext cx="2951163" cy="831850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/>
              <a:t>最も進んでいる人→　</a:t>
            </a:r>
            <a:r>
              <a:rPr lang="en-US" altLang="ja-JP" sz="2400"/>
              <a:t>【</a:t>
            </a:r>
            <a:r>
              <a:rPr lang="ja-JP" altLang="en-US" sz="2400"/>
              <a:t>基礎</a:t>
            </a:r>
            <a:r>
              <a:rPr lang="en-US" altLang="ja-JP" sz="2400"/>
              <a:t>6-12-1】</a:t>
            </a:r>
            <a:endParaRPr lang="ja-JP" altLang="en-US" sz="2400"/>
          </a:p>
        </p:txBody>
      </p:sp>
      <p:sp>
        <p:nvSpPr>
          <p:cNvPr id="15" name="下矢印 14"/>
          <p:cNvSpPr/>
          <p:nvPr/>
        </p:nvSpPr>
        <p:spPr>
          <a:xfrm rot="-1620000">
            <a:off x="6991350" y="4078288"/>
            <a:ext cx="274638" cy="1206500"/>
          </a:xfrm>
          <a:prstGeom prst="downArrow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 animBg="1"/>
      <p:bldP spid="21512" grpId="0"/>
      <p:bldP spid="21514" grpId="0" animBg="1"/>
      <p:bldP spid="21515" grpId="0" animBg="1"/>
      <p:bldP spid="1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941388"/>
          </a:xfrm>
        </p:spPr>
        <p:txBody>
          <a:bodyPr/>
          <a:lstStyle/>
          <a:p>
            <a:pPr eaLnBrk="1" hangingPunct="1"/>
            <a:r>
              <a:rPr lang="ja-JP" altLang="en-US" sz="4000" smtClean="0"/>
              <a:t>学習を始めるに当たって（再掲）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321175"/>
          </a:xfrm>
        </p:spPr>
        <p:txBody>
          <a:bodyPr/>
          <a:lstStyle/>
          <a:p>
            <a:pPr eaLnBrk="1" hangingPunct="1"/>
            <a:r>
              <a:rPr lang="ja-JP" altLang="en-US" sz="2800" smtClean="0"/>
              <a:t>テキストをよく読んで、動作を確認しながら学習を進めて下さい。</a:t>
            </a:r>
          </a:p>
          <a:p>
            <a:pPr eaLnBrk="1" hangingPunct="1"/>
            <a:r>
              <a:rPr lang="ja-JP" altLang="en-US" sz="2800" smtClean="0"/>
              <a:t>友人同士で教え合うのは、構いません。むしろ奨励します。</a:t>
            </a:r>
          </a:p>
          <a:p>
            <a:pPr eaLnBrk="1" hangingPunct="1"/>
            <a:r>
              <a:rPr lang="ja-JP" altLang="en-US" sz="2800" smtClean="0"/>
              <a:t>自主的にかつ積極的に学習に臨んで下さい。</a:t>
            </a:r>
          </a:p>
          <a:p>
            <a:pPr eaLnBrk="1" hangingPunct="1"/>
            <a:r>
              <a:rPr lang="ja-JP" altLang="en-US" sz="2800" smtClean="0"/>
              <a:t>毎週課題に取り組めば、無理なく消化できます。一方、数回欠席すると危険です。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学習上のアドバイス（再掲）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z="2600" smtClean="0"/>
              <a:t>3</a:t>
            </a:r>
            <a:r>
              <a:rPr lang="ja-JP" altLang="en-US" sz="2600" smtClean="0"/>
              <a:t>章くらいまでは、「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習うより慣れろ</a:t>
            </a:r>
            <a:r>
              <a:rPr lang="ja-JP" altLang="en-US" sz="2600" smtClean="0"/>
              <a:t>」方式で、ともかく、プログラムの作成（の仕方）に慣れて下さい。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600" smtClean="0"/>
              <a:t>4</a:t>
            </a:r>
            <a:r>
              <a:rPr lang="ja-JP" altLang="en-US" sz="2600" smtClean="0"/>
              <a:t>章からは</a:t>
            </a:r>
            <a:r>
              <a:rPr lang="en-US" altLang="ja-JP" sz="2600" smtClean="0"/>
              <a:t>Java</a:t>
            </a:r>
            <a:r>
              <a:rPr lang="ja-JP" altLang="en-US" sz="2600" smtClean="0"/>
              <a:t>言語の文法の学習に入ります。ここからは、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プログラムの内容を理解する</a:t>
            </a:r>
            <a:r>
              <a:rPr lang="ja-JP" altLang="en-US" sz="2600" smtClean="0"/>
              <a:t>ことが重要になります。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各課題について、「どういう処理を行うプログラムか？」、「ポイントは何か？」を理解して下さい（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説明できる</a:t>
            </a:r>
            <a:r>
              <a:rPr lang="ja-JP" altLang="en-US" sz="2600" smtClean="0"/>
              <a:t>ようにして下さい）。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そのような理解なしに、ただ指示通りにプログラムを記述するだけでは、ほとんど力になりません。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その意味で、プログラミングが身に付くかどうかは、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最初の数週間の学習姿勢で決まる</a:t>
            </a:r>
            <a:r>
              <a:rPr lang="ja-JP" altLang="en-US" sz="2600" smtClean="0"/>
              <a:t>と思って下さい。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7543800" cy="868363"/>
          </a:xfrm>
        </p:spPr>
        <p:txBody>
          <a:bodyPr/>
          <a:lstStyle/>
          <a:p>
            <a:pPr eaLnBrk="1" hangingPunct="1"/>
            <a:r>
              <a:rPr lang="ja-JP" altLang="en-US" smtClean="0"/>
              <a:t>学習のポイントについて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46466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ja-JP" altLang="en-US" sz="2600" smtClean="0"/>
              <a:t>次の点を説明できますか？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ja-JP" altLang="en-US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＜２章＞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コンポーネントとは？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プロパティとは？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ja-JP" altLang="en-US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＜３章＞</a:t>
            </a:r>
            <a:r>
              <a:rPr lang="ja-JP" altLang="en-US" sz="2600" b="1" smtClean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イベントとは？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イベントハンドラとは？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ja-JP" altLang="en-US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＜</a:t>
            </a:r>
            <a:r>
              <a:rPr lang="en-US" altLang="ja-JP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</a:t>
            </a:r>
            <a:r>
              <a:rPr lang="ja-JP" altLang="en-US" sz="2600" b="1" smtClean="0">
                <a:solidFill>
                  <a:srgbClr val="008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章＞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800" b="1" smtClean="0">
                <a:solidFill>
                  <a:srgbClr val="FF0000"/>
                </a:solidFill>
              </a:rPr>
              <a:t>変数</a:t>
            </a:r>
            <a:r>
              <a:rPr lang="ja-JP" altLang="en-US" sz="2600" smtClean="0"/>
              <a:t>とは何ですか？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変数にはどの様な</a:t>
            </a:r>
            <a:r>
              <a:rPr lang="ja-JP" altLang="en-US" sz="2800" b="1" smtClean="0">
                <a:solidFill>
                  <a:srgbClr val="FF0000"/>
                </a:solidFill>
              </a:rPr>
              <a:t>型</a:t>
            </a:r>
            <a:r>
              <a:rPr lang="ja-JP" altLang="en-US" sz="2600" smtClean="0"/>
              <a:t>がありますか？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ja-JP" altLang="en-US" sz="2600" smtClean="0"/>
              <a:t>型を変換するには？　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3995738" y="5445125"/>
            <a:ext cx="4392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800">
                <a:solidFill>
                  <a:srgbClr val="0000FF"/>
                </a:solidFill>
              </a:rPr>
              <a:t>例：　整数型←→文字列型</a:t>
            </a:r>
          </a:p>
        </p:txBody>
      </p:sp>
      <p:sp>
        <p:nvSpPr>
          <p:cNvPr id="7173" name="AutoShape 6">
            <a:hlinkClick r:id="rId2" action="ppaction://program" highlightClick="1"/>
          </p:cNvPr>
          <p:cNvSpPr>
            <a:spLocks noChangeArrowheads="1"/>
          </p:cNvSpPr>
          <p:nvPr/>
        </p:nvSpPr>
        <p:spPr bwMode="auto">
          <a:xfrm>
            <a:off x="5364163" y="3068638"/>
            <a:ext cx="1800225" cy="57626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200"/>
              <a:t>例１</a:t>
            </a:r>
          </a:p>
        </p:txBody>
      </p:sp>
      <p:sp>
        <p:nvSpPr>
          <p:cNvPr id="7174" name="AutoShape 7">
            <a:hlinkClick r:id="rId3" action="ppaction://program" highlightClick="1"/>
          </p:cNvPr>
          <p:cNvSpPr>
            <a:spLocks noChangeArrowheads="1"/>
          </p:cNvSpPr>
          <p:nvPr/>
        </p:nvSpPr>
        <p:spPr bwMode="auto">
          <a:xfrm>
            <a:off x="5364163" y="3789363"/>
            <a:ext cx="1800225" cy="57626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ja-JP" altLang="en-US" sz="3200"/>
              <a:t>例２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543800" cy="796925"/>
          </a:xfrm>
        </p:spPr>
        <p:txBody>
          <a:bodyPr/>
          <a:lstStyle/>
          <a:p>
            <a:pPr eaLnBrk="1" hangingPunct="1"/>
            <a:r>
              <a:rPr lang="ja-JP" altLang="en-US" sz="4800" smtClean="0"/>
              <a:t>注意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268413"/>
            <a:ext cx="8229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講義室での飲食は厳禁です。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目が疲れたなど、休憩をとりたい場合は、適宜休息をとって下さい。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講義時間中に具合が悪くなったなどの理由で、席を外したい場合は、必ず補助員に断って下さい。その上で廊下のベンチ等で休憩をとって結構です。リフレッシュして戻って来て下さい。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講義室では、演習課題の</a:t>
            </a:r>
            <a:r>
              <a:rPr lang="ja-JP" altLang="en-US" sz="2800" b="1" smtClean="0">
                <a:solidFill>
                  <a:srgbClr val="FF0000"/>
                </a:solidFill>
              </a:rPr>
              <a:t>学習に集中</a:t>
            </a:r>
            <a:r>
              <a:rPr lang="ja-JP" altLang="en-US" sz="2800" smtClean="0"/>
              <a:t>して下さい。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smtClean="0"/>
              <a:t>本日は最低限</a:t>
            </a:r>
            <a:r>
              <a:rPr lang="en-US" altLang="ja-JP" sz="2800" b="1" smtClean="0">
                <a:solidFill>
                  <a:srgbClr val="FF0000"/>
                </a:solidFill>
              </a:rPr>
              <a:t>3</a:t>
            </a:r>
            <a:r>
              <a:rPr lang="ja-JP" altLang="en-US" sz="2800" b="1" smtClean="0">
                <a:solidFill>
                  <a:srgbClr val="FF0000"/>
                </a:solidFill>
              </a:rPr>
              <a:t>章まで（</a:t>
            </a:r>
            <a:r>
              <a:rPr lang="en-US" altLang="ja-JP" sz="2800" b="1" smtClean="0">
                <a:solidFill>
                  <a:srgbClr val="FF0000"/>
                </a:solidFill>
              </a:rPr>
              <a:t>p.64</a:t>
            </a:r>
            <a:r>
              <a:rPr lang="ja-JP" altLang="en-US" sz="2800" b="1" smtClean="0">
                <a:solidFill>
                  <a:srgbClr val="FF0000"/>
                </a:solidFill>
              </a:rPr>
              <a:t>）</a:t>
            </a:r>
            <a:r>
              <a:rPr lang="ja-JP" altLang="en-US" sz="2800" smtClean="0"/>
              <a:t>終了させるようにして下さい。→</a:t>
            </a:r>
            <a:r>
              <a:rPr lang="en-US" altLang="ja-JP" sz="2800" b="1" smtClean="0">
                <a:solidFill>
                  <a:srgbClr val="FF0000"/>
                </a:solidFill>
              </a:rPr>
              <a:t>4-4</a:t>
            </a:r>
            <a:r>
              <a:rPr lang="ja-JP" altLang="en-US" sz="2800" b="1" smtClean="0">
                <a:solidFill>
                  <a:srgbClr val="FF0000"/>
                </a:solidFill>
              </a:rPr>
              <a:t>節（</a:t>
            </a:r>
            <a:r>
              <a:rPr lang="en-US" altLang="ja-JP" sz="2800" b="1" smtClean="0">
                <a:solidFill>
                  <a:srgbClr val="FF0000"/>
                </a:solidFill>
              </a:rPr>
              <a:t>p.72</a:t>
            </a:r>
            <a:r>
              <a:rPr lang="ja-JP" altLang="en-US" sz="2800" b="1" smtClean="0">
                <a:solidFill>
                  <a:srgbClr val="FF0000"/>
                </a:solidFill>
              </a:rPr>
              <a:t>）</a:t>
            </a:r>
            <a:r>
              <a:rPr lang="ja-JP" altLang="en-US" sz="2800" smtClean="0"/>
              <a:t>まで終了した人は、演習を終えても結構です。ただし、途中を跳ばさず、テキストをじっくりと読むようにして下さい。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1175</TotalTime>
  <Words>469</Words>
  <Application>Microsoft Office PowerPoint</Application>
  <PresentationFormat>画面に合わせる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2" baseType="lpstr">
      <vt:lpstr>Arial</vt:lpstr>
      <vt:lpstr>ＭＳ Ｐゴシック</vt:lpstr>
      <vt:lpstr>Wingdings</vt:lpstr>
      <vt:lpstr>Calibri</vt:lpstr>
      <vt:lpstr>Times New Roman</vt:lpstr>
      <vt:lpstr>Network</vt:lpstr>
      <vt:lpstr>プログラミング</vt:lpstr>
      <vt:lpstr>課題提出状況（10/2演習終了時点）</vt:lpstr>
      <vt:lpstr>学習を始めるに当たって（再掲）</vt:lpstr>
      <vt:lpstr>学習上のアドバイス（再掲）</vt:lpstr>
      <vt:lpstr>学習のポイントについて</vt:lpstr>
      <vt:lpstr>注意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29</cp:revision>
  <dcterms:created xsi:type="dcterms:W3CDTF">2003-04-22T00:37:29Z</dcterms:created>
  <dcterms:modified xsi:type="dcterms:W3CDTF">2012-10-09T10:27:26Z</dcterms:modified>
</cp:coreProperties>
</file>