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Override5.xml" ContentType="application/vnd.openxmlformats-officedocument.themeOverride+xml"/>
  <Override PartName="/ppt/theme/themeOverride6.xml" ContentType="application/vnd.openxmlformats-officedocument.themeOverrid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272" r:id="rId3"/>
    <p:sldId id="297" r:id="rId4"/>
    <p:sldId id="294" r:id="rId5"/>
    <p:sldId id="295" r:id="rId6"/>
    <p:sldId id="280" r:id="rId7"/>
    <p:sldId id="281" r:id="rId8"/>
    <p:sldId id="291" r:id="rId9"/>
    <p:sldId id="293" r:id="rId10"/>
    <p:sldId id="289" r:id="rId11"/>
    <p:sldId id="290" r:id="rId12"/>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Arial" charset="0"/>
        <a:ea typeface="ＭＳ Ｐゴシック" pitchFamily="50" charset="-128"/>
        <a:cs typeface="+mn-cs"/>
      </a:defRPr>
    </a:lvl5pPr>
    <a:lvl6pPr marL="2286000" algn="l" defTabSz="914400" rtl="0" eaLnBrk="1" latinLnBrk="0" hangingPunct="1">
      <a:defRPr kumimoji="1" sz="2400" kern="1200">
        <a:solidFill>
          <a:schemeClr val="tx1"/>
        </a:solidFill>
        <a:latin typeface="Arial" charset="0"/>
        <a:ea typeface="ＭＳ Ｐゴシック" pitchFamily="50" charset="-128"/>
        <a:cs typeface="+mn-cs"/>
      </a:defRPr>
    </a:lvl6pPr>
    <a:lvl7pPr marL="2743200" algn="l" defTabSz="914400" rtl="0" eaLnBrk="1" latinLnBrk="0" hangingPunct="1">
      <a:defRPr kumimoji="1" sz="2400" kern="1200">
        <a:solidFill>
          <a:schemeClr val="tx1"/>
        </a:solidFill>
        <a:latin typeface="Arial" charset="0"/>
        <a:ea typeface="ＭＳ Ｐゴシック" pitchFamily="50" charset="-128"/>
        <a:cs typeface="+mn-cs"/>
      </a:defRPr>
    </a:lvl7pPr>
    <a:lvl8pPr marL="3200400" algn="l" defTabSz="914400" rtl="0" eaLnBrk="1" latinLnBrk="0" hangingPunct="1">
      <a:defRPr kumimoji="1" sz="2400" kern="1200">
        <a:solidFill>
          <a:schemeClr val="tx1"/>
        </a:solidFill>
        <a:latin typeface="Arial" charset="0"/>
        <a:ea typeface="ＭＳ Ｐゴシック" pitchFamily="50" charset="-128"/>
        <a:cs typeface="+mn-cs"/>
      </a:defRPr>
    </a:lvl8pPr>
    <a:lvl9pPr marL="3657600" algn="l" defTabSz="914400" rtl="0" eaLnBrk="1" latinLnBrk="0" hangingPunct="1">
      <a:defRPr kumimoji="1" sz="2400"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0000"/>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hiko\Documents\HikoDocument\&#35611;&#32681;&#38306;&#20418;\&#35611;&#32681;2012\&#12503;&#12525;&#12464;&#12521;&#12511;&#12531;&#12464;\&#12486;&#12473;&#12488;\Test11_6\&#12486;&#12473;&#12488;&#25104;&#32318;11.6_2012.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hiko\Documents\HikoDocument\&#35611;&#32681;&#38306;&#20418;\&#35611;&#32681;2012\&#12503;&#12525;&#12464;&#12521;&#12511;&#12531;&#12464;\&#12486;&#12473;&#12488;\Test11_6\&#12486;&#12473;&#12488;&#25104;&#32318;11.6_2012.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hiko\Documents\HikoDocument\&#35611;&#32681;&#38306;&#20418;\&#35611;&#32681;2012\&#12503;&#12525;&#12464;&#12521;&#12511;&#12531;&#12464;\&#12486;&#12473;&#12488;\Test11_6\&#12486;&#12473;&#12488;&#25104;&#32318;11.6_2012.xls"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C:\Users\hiko\Documents\HikoDocument\&#35611;&#32681;&#38306;&#20418;\&#35611;&#32681;2012\&#12503;&#12525;&#12464;&#12521;&#12511;&#12531;&#12464;\&#12486;&#12473;&#12488;\Test11_6\&#12486;&#12473;&#12488;&#25104;&#32318;11.6_2012.xls"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C:\Users\hiko\Documents\HikoDocument\&#35611;&#32681;&#38306;&#20418;\&#35611;&#32681;2012\&#12503;&#12525;&#12464;&#12521;&#12511;&#12531;&#12464;\&#35506;&#38988;&#25552;&#20986;&#29366;&#27841;\&#25552;&#20986;&#29366;&#27841;&#35352;&#37682;\&#35506;&#38988;master11.6.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file:///C:\Users\hiko\Documents\HikoDocument\&#35611;&#32681;&#38306;&#20418;\&#35611;&#32681;2012\&#12503;&#12525;&#12464;&#12521;&#12511;&#12531;&#12464;\&#35506;&#38988;&#25552;&#20986;&#29366;&#27841;\&#25552;&#20986;&#29366;&#27841;&#35352;&#37682;\&#35506;&#38988;master11.6.xlsx" TargetMode="External"/><Relationship Id="rId1" Type="http://schemas.openxmlformats.org/officeDocument/2006/relationships/themeOverride" Target="../theme/themeOverride6.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b="1" i="0" u="none" strike="noStrike" baseline="0">
                <a:solidFill>
                  <a:srgbClr val="000000"/>
                </a:solidFill>
                <a:latin typeface="ＭＳ Ｐゴシック"/>
                <a:ea typeface="ＭＳ Ｐゴシック"/>
              </a:rPr>
              <a:t>第１回テスト成績　　平均点</a:t>
            </a:r>
            <a:r>
              <a:rPr lang="en-US" altLang="ja-JP" sz="2000" b="1" i="0" u="none" strike="noStrike" baseline="0">
                <a:solidFill>
                  <a:srgbClr val="000000"/>
                </a:solidFill>
                <a:latin typeface="ＭＳ Ｐゴシック"/>
                <a:ea typeface="ＭＳ Ｐゴシック"/>
              </a:rPr>
              <a:t>=62.5</a:t>
            </a:r>
            <a:r>
              <a:rPr lang="ja-JP" altLang="en-US" sz="2000" b="1" i="0" u="none" strike="noStrike" baseline="0">
                <a:solidFill>
                  <a:srgbClr val="000000"/>
                </a:solidFill>
                <a:latin typeface="ＭＳ Ｐゴシック"/>
                <a:ea typeface="ＭＳ Ｐゴシック"/>
              </a:rPr>
              <a:t>　　</a:t>
            </a:r>
          </a:p>
          <a:p>
            <a:pPr>
              <a:defRPr sz="2000" b="0" i="0" u="none" strike="noStrike" baseline="0">
                <a:solidFill>
                  <a:srgbClr val="000000"/>
                </a:solidFill>
                <a:latin typeface="ＭＳ Ｐゴシック"/>
                <a:ea typeface="ＭＳ Ｐゴシック"/>
                <a:cs typeface="ＭＳ Ｐゴシック"/>
              </a:defRPr>
            </a:pPr>
            <a:r>
              <a:rPr lang="ja-JP" altLang="en-US" sz="2000" b="1" i="0" u="none" strike="noStrike" baseline="0">
                <a:solidFill>
                  <a:srgbClr val="000000"/>
                </a:solidFill>
                <a:latin typeface="ＭＳ Ｐゴシック"/>
                <a:ea typeface="ＭＳ Ｐゴシック"/>
              </a:rPr>
              <a:t>最高点＝</a:t>
            </a:r>
            <a:r>
              <a:rPr lang="en-US" altLang="ja-JP" sz="2000" b="1" i="0" u="none" strike="noStrike" baseline="0">
                <a:solidFill>
                  <a:srgbClr val="000000"/>
                </a:solidFill>
                <a:latin typeface="ＭＳ Ｐゴシック"/>
                <a:ea typeface="ＭＳ Ｐゴシック"/>
              </a:rPr>
              <a:t>98</a:t>
            </a:r>
            <a:r>
              <a:rPr lang="ja-JP" altLang="en-US" sz="2000" b="1" i="0" u="none" strike="noStrike" baseline="0">
                <a:solidFill>
                  <a:srgbClr val="000000"/>
                </a:solidFill>
                <a:latin typeface="ＭＳ Ｐゴシック"/>
                <a:ea typeface="ＭＳ Ｐゴシック"/>
              </a:rPr>
              <a:t>　最低点＝</a:t>
            </a:r>
            <a:r>
              <a:rPr lang="en-US" altLang="ja-JP" sz="2000" b="1" i="0" u="none" strike="noStrike" baseline="0">
                <a:solidFill>
                  <a:srgbClr val="000000"/>
                </a:solidFill>
                <a:latin typeface="ＭＳ Ｐゴシック"/>
                <a:ea typeface="ＭＳ Ｐゴシック"/>
              </a:rPr>
              <a:t>11</a:t>
            </a:r>
            <a:r>
              <a:rPr lang="ja-JP" altLang="en-US" sz="2000" b="1" i="0" u="none" strike="noStrike" baseline="0">
                <a:solidFill>
                  <a:srgbClr val="000000"/>
                </a:solidFill>
                <a:latin typeface="ＭＳ Ｐゴシック"/>
                <a:ea typeface="ＭＳ Ｐゴシック"/>
              </a:rPr>
              <a:t>　受験者数：</a:t>
            </a:r>
            <a:r>
              <a:rPr lang="en-US" altLang="ja-JP" sz="2000" b="1" i="0" u="none" strike="noStrike" baseline="0">
                <a:solidFill>
                  <a:srgbClr val="000000"/>
                </a:solidFill>
                <a:latin typeface="ＭＳ Ｐゴシック"/>
                <a:ea typeface="ＭＳ Ｐゴシック"/>
              </a:rPr>
              <a:t>46</a:t>
            </a:r>
            <a:r>
              <a:rPr lang="ja-JP" altLang="en-US" sz="2000" b="1" i="0" u="none" strike="noStrike" baseline="0">
                <a:solidFill>
                  <a:srgbClr val="000000"/>
                </a:solidFill>
                <a:latin typeface="ＭＳ Ｐゴシック"/>
                <a:ea typeface="ＭＳ Ｐゴシック"/>
              </a:rPr>
              <a:t>名</a:t>
            </a:r>
          </a:p>
        </c:rich>
      </c:tx>
      <c:layout>
        <c:manualLayout>
          <c:xMode val="edge"/>
          <c:yMode val="edge"/>
          <c:x val="0.13903762029746294"/>
          <c:y val="3.3766233766233791E-2"/>
        </c:manualLayout>
      </c:layout>
      <c:spPr>
        <a:noFill/>
        <a:ln w="25400">
          <a:noFill/>
        </a:ln>
      </c:spPr>
    </c:title>
    <c:plotArea>
      <c:layout>
        <c:manualLayout>
          <c:layoutTarget val="inner"/>
          <c:xMode val="edge"/>
          <c:yMode val="edge"/>
          <c:x val="0.13369007229360272"/>
          <c:y val="0.22597431256888276"/>
          <c:w val="0.84135618830107417"/>
          <c:h val="0.65454628468228071"/>
        </c:manualLayout>
      </c:layout>
      <c:barChart>
        <c:barDir val="col"/>
        <c:grouping val="clustered"/>
        <c:ser>
          <c:idx val="0"/>
          <c:order val="0"/>
          <c:spPr>
            <a:solidFill>
              <a:srgbClr val="9999FF"/>
            </a:solidFill>
            <a:ln w="12700">
              <a:solidFill>
                <a:srgbClr val="000000"/>
              </a:solidFill>
              <a:prstDash val="solid"/>
            </a:ln>
          </c:spPr>
          <c:cat>
            <c:strRef>
              <c:f>成績分布等!$D$62:$D$70</c:f>
              <c:strCache>
                <c:ptCount val="9"/>
                <c:pt idx="0">
                  <c:v>～19</c:v>
                </c:pt>
                <c:pt idx="1">
                  <c:v>～29</c:v>
                </c:pt>
                <c:pt idx="2">
                  <c:v>30～39</c:v>
                </c:pt>
                <c:pt idx="3">
                  <c:v>40～49</c:v>
                </c:pt>
                <c:pt idx="4">
                  <c:v>50～59</c:v>
                </c:pt>
                <c:pt idx="5">
                  <c:v>60～69</c:v>
                </c:pt>
                <c:pt idx="6">
                  <c:v>70～79</c:v>
                </c:pt>
                <c:pt idx="7">
                  <c:v>80～89</c:v>
                </c:pt>
                <c:pt idx="8">
                  <c:v>90～100</c:v>
                </c:pt>
              </c:strCache>
            </c:strRef>
          </c:cat>
          <c:val>
            <c:numRef>
              <c:f>成績分布等!$E$62:$E$70</c:f>
              <c:numCache>
                <c:formatCode>General</c:formatCode>
                <c:ptCount val="9"/>
                <c:pt idx="0">
                  <c:v>1</c:v>
                </c:pt>
                <c:pt idx="1">
                  <c:v>4</c:v>
                </c:pt>
                <c:pt idx="2">
                  <c:v>5</c:v>
                </c:pt>
                <c:pt idx="3">
                  <c:v>3</c:v>
                </c:pt>
                <c:pt idx="4">
                  <c:v>5</c:v>
                </c:pt>
                <c:pt idx="5">
                  <c:v>9</c:v>
                </c:pt>
                <c:pt idx="6">
                  <c:v>7</c:v>
                </c:pt>
                <c:pt idx="7">
                  <c:v>7</c:v>
                </c:pt>
                <c:pt idx="8">
                  <c:v>5</c:v>
                </c:pt>
              </c:numCache>
            </c:numRef>
          </c:val>
        </c:ser>
        <c:axId val="160718208"/>
        <c:axId val="155092096"/>
      </c:barChart>
      <c:catAx>
        <c:axId val="160718208"/>
        <c:scaling>
          <c:orientation val="minMax"/>
        </c:scaling>
        <c:axPos val="b"/>
        <c:numFmt formatCode="General" sourceLinked="1"/>
        <c:majorTickMark val="in"/>
        <c:tickLblPos val="nextTo"/>
        <c:spPr>
          <a:ln w="3175">
            <a:solidFill>
              <a:srgbClr val="000000"/>
            </a:solidFill>
            <a:prstDash val="solid"/>
          </a:ln>
        </c:spPr>
        <c:txPr>
          <a:bodyPr rot="0" vert="horz"/>
          <a:lstStyle/>
          <a:p>
            <a:pPr>
              <a:defRPr sz="1400" b="0" i="0" u="none" strike="noStrike" baseline="0">
                <a:solidFill>
                  <a:srgbClr val="000000"/>
                </a:solidFill>
                <a:latin typeface="ＭＳ Ｐゴシック"/>
                <a:ea typeface="ＭＳ Ｐゴシック"/>
                <a:cs typeface="ＭＳ Ｐゴシック"/>
              </a:defRPr>
            </a:pPr>
            <a:endParaRPr lang="ja-JP"/>
          </a:p>
        </c:txPr>
        <c:crossAx val="155092096"/>
        <c:crosses val="autoZero"/>
        <c:auto val="1"/>
        <c:lblAlgn val="ctr"/>
        <c:lblOffset val="100"/>
        <c:tickLblSkip val="1"/>
        <c:tickMarkSkip val="1"/>
      </c:catAx>
      <c:valAx>
        <c:axId val="155092096"/>
        <c:scaling>
          <c:orientation val="minMax"/>
        </c:scaling>
        <c:axPos val="l"/>
        <c:majorGridlines>
          <c:spPr>
            <a:ln w="3175">
              <a:solidFill>
                <a:srgbClr val="000000"/>
              </a:solidFill>
              <a:prstDash val="solid"/>
            </a:ln>
          </c:spPr>
        </c:majorGridlines>
        <c:title>
          <c:tx>
            <c:rich>
              <a:bodyPr/>
              <a:lstStyle/>
              <a:p>
                <a:pPr>
                  <a:defRPr sz="2000" b="1" i="0" u="none" strike="noStrike" baseline="0">
                    <a:solidFill>
                      <a:srgbClr val="000000"/>
                    </a:solidFill>
                    <a:latin typeface="ＭＳ Ｐゴシック"/>
                    <a:ea typeface="ＭＳ Ｐゴシック"/>
                    <a:cs typeface="ＭＳ Ｐゴシック"/>
                  </a:defRPr>
                </a:pPr>
                <a:r>
                  <a:rPr lang="ja-JP" altLang="en-US" sz="2000"/>
                  <a:t>度数（人数）</a:t>
                </a:r>
              </a:p>
            </c:rich>
          </c:tx>
          <c:layout>
            <c:manualLayout>
              <c:xMode val="edge"/>
              <c:yMode val="edge"/>
              <c:x val="2.8520499108734373E-2"/>
              <c:y val="0.4129875583733853"/>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1200" b="0" i="0" u="none" strike="noStrike" baseline="0">
                <a:solidFill>
                  <a:srgbClr val="000000"/>
                </a:solidFill>
                <a:latin typeface="ＭＳ Ｐゴシック"/>
                <a:ea typeface="ＭＳ Ｐゴシック"/>
                <a:cs typeface="ＭＳ Ｐゴシック"/>
              </a:defRPr>
            </a:pPr>
            <a:endParaRPr lang="ja-JP"/>
          </a:p>
        </c:txPr>
        <c:crossAx val="160718208"/>
        <c:crosses val="autoZero"/>
        <c:crossBetween val="between"/>
      </c:valAx>
      <c:spPr>
        <a:solidFill>
          <a:srgbClr val="FFFFFF"/>
        </a:solidFill>
        <a:ln w="12700">
          <a:solidFill>
            <a:srgbClr val="80808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b="1" i="0" u="none" strike="noStrike" baseline="0">
                <a:solidFill>
                  <a:srgbClr val="000000"/>
                </a:solidFill>
                <a:latin typeface="ＭＳ Ｐゴシック"/>
                <a:ea typeface="ＭＳ Ｐゴシック"/>
              </a:rPr>
              <a:t>第１回テスト成績　　平均点</a:t>
            </a:r>
            <a:r>
              <a:rPr lang="en-US" altLang="ja-JP" sz="2000" b="1" i="0" u="none" strike="noStrike" baseline="0">
                <a:solidFill>
                  <a:srgbClr val="000000"/>
                </a:solidFill>
                <a:latin typeface="ＭＳ Ｐゴシック"/>
                <a:ea typeface="ＭＳ Ｐゴシック"/>
              </a:rPr>
              <a:t>=62.5</a:t>
            </a:r>
            <a:r>
              <a:rPr lang="ja-JP" altLang="en-US" sz="2000" b="1" i="0" u="none" strike="noStrike" baseline="0">
                <a:solidFill>
                  <a:srgbClr val="000000"/>
                </a:solidFill>
                <a:latin typeface="ＭＳ Ｐゴシック"/>
                <a:ea typeface="ＭＳ Ｐゴシック"/>
              </a:rPr>
              <a:t>　　</a:t>
            </a:r>
          </a:p>
          <a:p>
            <a:pPr>
              <a:defRPr sz="2000" b="0" i="0" u="none" strike="noStrike" baseline="0">
                <a:solidFill>
                  <a:srgbClr val="000000"/>
                </a:solidFill>
                <a:latin typeface="ＭＳ Ｐゴシック"/>
                <a:ea typeface="ＭＳ Ｐゴシック"/>
                <a:cs typeface="ＭＳ Ｐゴシック"/>
              </a:defRPr>
            </a:pPr>
            <a:r>
              <a:rPr lang="ja-JP" altLang="en-US" sz="2000" b="1" i="0" u="none" strike="noStrike" baseline="0">
                <a:solidFill>
                  <a:srgbClr val="000000"/>
                </a:solidFill>
                <a:latin typeface="ＭＳ Ｐゴシック"/>
                <a:ea typeface="ＭＳ Ｐゴシック"/>
              </a:rPr>
              <a:t>最高点＝</a:t>
            </a:r>
            <a:r>
              <a:rPr lang="en-US" altLang="ja-JP" sz="2000" b="1" i="0" u="none" strike="noStrike" baseline="0">
                <a:solidFill>
                  <a:srgbClr val="000000"/>
                </a:solidFill>
                <a:latin typeface="ＭＳ Ｐゴシック"/>
                <a:ea typeface="ＭＳ Ｐゴシック"/>
              </a:rPr>
              <a:t>98</a:t>
            </a:r>
            <a:r>
              <a:rPr lang="ja-JP" altLang="en-US" sz="2000" b="1" i="0" u="none" strike="noStrike" baseline="0">
                <a:solidFill>
                  <a:srgbClr val="000000"/>
                </a:solidFill>
                <a:latin typeface="ＭＳ Ｐゴシック"/>
                <a:ea typeface="ＭＳ Ｐゴシック"/>
              </a:rPr>
              <a:t>　最低点＝</a:t>
            </a:r>
            <a:r>
              <a:rPr lang="en-US" altLang="ja-JP" sz="2000" b="1" i="0" u="none" strike="noStrike" baseline="0">
                <a:solidFill>
                  <a:srgbClr val="000000"/>
                </a:solidFill>
                <a:latin typeface="ＭＳ Ｐゴシック"/>
                <a:ea typeface="ＭＳ Ｐゴシック"/>
              </a:rPr>
              <a:t>11</a:t>
            </a:r>
            <a:r>
              <a:rPr lang="ja-JP" altLang="en-US" sz="2000" b="1" i="0" u="none" strike="noStrike" baseline="0">
                <a:solidFill>
                  <a:srgbClr val="000000"/>
                </a:solidFill>
                <a:latin typeface="ＭＳ Ｐゴシック"/>
                <a:ea typeface="ＭＳ Ｐゴシック"/>
              </a:rPr>
              <a:t>　受験者数：</a:t>
            </a:r>
            <a:r>
              <a:rPr lang="en-US" altLang="ja-JP" sz="2000" b="1" i="0" u="none" strike="noStrike" baseline="0">
                <a:solidFill>
                  <a:srgbClr val="000000"/>
                </a:solidFill>
                <a:latin typeface="ＭＳ Ｐゴシック"/>
                <a:ea typeface="ＭＳ Ｐゴシック"/>
              </a:rPr>
              <a:t>46</a:t>
            </a:r>
            <a:r>
              <a:rPr lang="ja-JP" altLang="en-US" sz="2000" b="1" i="0" u="none" strike="noStrike" baseline="0">
                <a:solidFill>
                  <a:srgbClr val="000000"/>
                </a:solidFill>
                <a:latin typeface="ＭＳ Ｐゴシック"/>
                <a:ea typeface="ＭＳ Ｐゴシック"/>
              </a:rPr>
              <a:t>名</a:t>
            </a:r>
          </a:p>
        </c:rich>
      </c:tx>
      <c:layout>
        <c:manualLayout>
          <c:xMode val="edge"/>
          <c:yMode val="edge"/>
          <c:x val="0.13903762029746294"/>
          <c:y val="3.3766233766233771E-2"/>
        </c:manualLayout>
      </c:layout>
      <c:spPr>
        <a:noFill/>
        <a:ln w="25400">
          <a:noFill/>
        </a:ln>
      </c:spPr>
    </c:title>
    <c:plotArea>
      <c:layout>
        <c:manualLayout>
          <c:layoutTarget val="inner"/>
          <c:xMode val="edge"/>
          <c:yMode val="edge"/>
          <c:x val="0.13369007229360269"/>
          <c:y val="0.2259743125688827"/>
          <c:w val="0.84135618830107417"/>
          <c:h val="0.65454628468228071"/>
        </c:manualLayout>
      </c:layout>
      <c:barChart>
        <c:barDir val="col"/>
        <c:grouping val="clustered"/>
        <c:ser>
          <c:idx val="0"/>
          <c:order val="0"/>
          <c:spPr>
            <a:solidFill>
              <a:srgbClr val="9999FF"/>
            </a:solidFill>
            <a:ln w="12700">
              <a:solidFill>
                <a:srgbClr val="000000"/>
              </a:solidFill>
              <a:prstDash val="solid"/>
            </a:ln>
          </c:spPr>
          <c:cat>
            <c:strRef>
              <c:f>成績分布等!$D$62:$D$70</c:f>
              <c:strCache>
                <c:ptCount val="9"/>
                <c:pt idx="0">
                  <c:v>～19</c:v>
                </c:pt>
                <c:pt idx="1">
                  <c:v>～29</c:v>
                </c:pt>
                <c:pt idx="2">
                  <c:v>30～39</c:v>
                </c:pt>
                <c:pt idx="3">
                  <c:v>40～49</c:v>
                </c:pt>
                <c:pt idx="4">
                  <c:v>50～59</c:v>
                </c:pt>
                <c:pt idx="5">
                  <c:v>60～69</c:v>
                </c:pt>
                <c:pt idx="6">
                  <c:v>70～79</c:v>
                </c:pt>
                <c:pt idx="7">
                  <c:v>80～89</c:v>
                </c:pt>
                <c:pt idx="8">
                  <c:v>90～100</c:v>
                </c:pt>
              </c:strCache>
            </c:strRef>
          </c:cat>
          <c:val>
            <c:numRef>
              <c:f>成績分布等!$E$62:$E$70</c:f>
              <c:numCache>
                <c:formatCode>General</c:formatCode>
                <c:ptCount val="9"/>
                <c:pt idx="0">
                  <c:v>1</c:v>
                </c:pt>
                <c:pt idx="1">
                  <c:v>4</c:v>
                </c:pt>
                <c:pt idx="2">
                  <c:v>5</c:v>
                </c:pt>
                <c:pt idx="3">
                  <c:v>3</c:v>
                </c:pt>
                <c:pt idx="4">
                  <c:v>5</c:v>
                </c:pt>
                <c:pt idx="5">
                  <c:v>9</c:v>
                </c:pt>
                <c:pt idx="6">
                  <c:v>7</c:v>
                </c:pt>
                <c:pt idx="7">
                  <c:v>7</c:v>
                </c:pt>
                <c:pt idx="8">
                  <c:v>5</c:v>
                </c:pt>
              </c:numCache>
            </c:numRef>
          </c:val>
        </c:ser>
        <c:axId val="155531136"/>
        <c:axId val="155532672"/>
      </c:barChart>
      <c:catAx>
        <c:axId val="155531136"/>
        <c:scaling>
          <c:orientation val="minMax"/>
        </c:scaling>
        <c:axPos val="b"/>
        <c:numFmt formatCode="General" sourceLinked="1"/>
        <c:majorTickMark val="in"/>
        <c:tickLblPos val="nextTo"/>
        <c:spPr>
          <a:ln w="3175">
            <a:solidFill>
              <a:srgbClr val="000000"/>
            </a:solidFill>
            <a:prstDash val="solid"/>
          </a:ln>
        </c:spPr>
        <c:txPr>
          <a:bodyPr rot="0" vert="horz"/>
          <a:lstStyle/>
          <a:p>
            <a:pPr>
              <a:defRPr sz="1400" b="0" i="0" u="none" strike="noStrike" baseline="0">
                <a:solidFill>
                  <a:srgbClr val="000000"/>
                </a:solidFill>
                <a:latin typeface="ＭＳ Ｐゴシック"/>
                <a:ea typeface="ＭＳ Ｐゴシック"/>
                <a:cs typeface="ＭＳ Ｐゴシック"/>
              </a:defRPr>
            </a:pPr>
            <a:endParaRPr lang="ja-JP"/>
          </a:p>
        </c:txPr>
        <c:crossAx val="155532672"/>
        <c:crosses val="autoZero"/>
        <c:auto val="1"/>
        <c:lblAlgn val="ctr"/>
        <c:lblOffset val="100"/>
        <c:tickLblSkip val="1"/>
        <c:tickMarkSkip val="1"/>
      </c:catAx>
      <c:valAx>
        <c:axId val="155532672"/>
        <c:scaling>
          <c:orientation val="minMax"/>
        </c:scaling>
        <c:axPos val="l"/>
        <c:majorGridlines>
          <c:spPr>
            <a:ln w="3175">
              <a:solidFill>
                <a:srgbClr val="000000"/>
              </a:solidFill>
              <a:prstDash val="solid"/>
            </a:ln>
          </c:spPr>
        </c:majorGridlines>
        <c:title>
          <c:tx>
            <c:rich>
              <a:bodyPr/>
              <a:lstStyle/>
              <a:p>
                <a:pPr>
                  <a:defRPr sz="2000" b="1" i="0" u="none" strike="noStrike" baseline="0">
                    <a:solidFill>
                      <a:srgbClr val="000000"/>
                    </a:solidFill>
                    <a:latin typeface="ＭＳ Ｐゴシック"/>
                    <a:ea typeface="ＭＳ Ｐゴシック"/>
                    <a:cs typeface="ＭＳ Ｐゴシック"/>
                  </a:defRPr>
                </a:pPr>
                <a:r>
                  <a:rPr lang="ja-JP" altLang="en-US" sz="2000"/>
                  <a:t>度数（人数）</a:t>
                </a:r>
              </a:p>
            </c:rich>
          </c:tx>
          <c:layout>
            <c:manualLayout>
              <c:xMode val="edge"/>
              <c:yMode val="edge"/>
              <c:x val="2.8520499108734367E-2"/>
              <c:y val="0.4129875583733853"/>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1800" b="0" i="0" u="none" strike="noStrike" baseline="0">
                <a:solidFill>
                  <a:srgbClr val="000000"/>
                </a:solidFill>
                <a:latin typeface="ＭＳ Ｐゴシック"/>
                <a:ea typeface="ＭＳ Ｐゴシック"/>
                <a:cs typeface="ＭＳ Ｐゴシック"/>
              </a:defRPr>
            </a:pPr>
            <a:endParaRPr lang="ja-JP"/>
          </a:p>
        </c:txPr>
        <c:crossAx val="155531136"/>
        <c:crosses val="autoZero"/>
        <c:crossBetween val="between"/>
      </c:valAx>
      <c:spPr>
        <a:solidFill>
          <a:srgbClr val="FFFFFF"/>
        </a:solidFill>
        <a:ln w="12700">
          <a:solidFill>
            <a:srgbClr val="80808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title>
      <c:tx>
        <c:rich>
          <a:bodyPr/>
          <a:lstStyle/>
          <a:p>
            <a:pPr>
              <a:defRPr sz="2000"/>
            </a:pPr>
            <a:r>
              <a:rPr lang="ja-JP" altLang="en-US" sz="2000"/>
              <a:t>応用課題数とテスト成績の関係</a:t>
            </a:r>
          </a:p>
        </c:rich>
      </c:tx>
      <c:layout>
        <c:manualLayout>
          <c:xMode val="edge"/>
          <c:yMode val="edge"/>
          <c:x val="0.24463139968466521"/>
          <c:y val="3.2000000000000042E-2"/>
        </c:manualLayout>
      </c:layout>
    </c:title>
    <c:plotArea>
      <c:layout>
        <c:manualLayout>
          <c:layoutTarget val="inner"/>
          <c:xMode val="edge"/>
          <c:yMode val="edge"/>
          <c:x val="0.15760276657289318"/>
          <c:y val="0.16112044327792371"/>
          <c:w val="0.76871450614987025"/>
          <c:h val="0.63068802540458557"/>
        </c:manualLayout>
      </c:layout>
      <c:barChart>
        <c:barDir val="col"/>
        <c:grouping val="clustered"/>
        <c:ser>
          <c:idx val="0"/>
          <c:order val="0"/>
          <c:tx>
            <c:strRef>
              <c:f>成績分析!$I$85</c:f>
              <c:strCache>
                <c:ptCount val="1"/>
                <c:pt idx="0">
                  <c:v>平均点</c:v>
                </c:pt>
              </c:strCache>
            </c:strRef>
          </c:tx>
          <c:spPr>
            <a:solidFill>
              <a:srgbClr val="0070C0"/>
            </a:solidFill>
            <a:ln>
              <a:solidFill>
                <a:sysClr val="windowText" lastClr="000000"/>
              </a:solidFill>
            </a:ln>
          </c:spPr>
          <c:cat>
            <c:strRef>
              <c:f>成績分析!$H$86:$H$90</c:f>
              <c:strCache>
                <c:ptCount val="5"/>
                <c:pt idx="0">
                  <c:v>0</c:v>
                </c:pt>
                <c:pt idx="1">
                  <c:v>1</c:v>
                </c:pt>
                <c:pt idx="2">
                  <c:v>2</c:v>
                </c:pt>
                <c:pt idx="3">
                  <c:v>3</c:v>
                </c:pt>
                <c:pt idx="4">
                  <c:v>4以上</c:v>
                </c:pt>
              </c:strCache>
            </c:strRef>
          </c:cat>
          <c:val>
            <c:numRef>
              <c:f>成績分析!$I$86:$I$90</c:f>
              <c:numCache>
                <c:formatCode>General</c:formatCode>
                <c:ptCount val="5"/>
                <c:pt idx="0">
                  <c:v>47.111111111111114</c:v>
                </c:pt>
                <c:pt idx="1">
                  <c:v>57.8</c:v>
                </c:pt>
                <c:pt idx="2">
                  <c:v>58</c:v>
                </c:pt>
                <c:pt idx="3">
                  <c:v>66.318181818181699</c:v>
                </c:pt>
                <c:pt idx="4">
                  <c:v>83</c:v>
                </c:pt>
              </c:numCache>
            </c:numRef>
          </c:val>
        </c:ser>
        <c:axId val="152847488"/>
        <c:axId val="152849408"/>
      </c:barChart>
      <c:catAx>
        <c:axId val="152847488"/>
        <c:scaling>
          <c:orientation val="minMax"/>
        </c:scaling>
        <c:axPos val="b"/>
        <c:title>
          <c:tx>
            <c:rich>
              <a:bodyPr/>
              <a:lstStyle/>
              <a:p>
                <a:pPr>
                  <a:defRPr sz="2000"/>
                </a:pPr>
                <a:r>
                  <a:rPr lang="ja-JP" altLang="en-US" sz="2000"/>
                  <a:t>応用課題提出数</a:t>
                </a:r>
              </a:p>
            </c:rich>
          </c:tx>
          <c:layout>
            <c:manualLayout>
              <c:xMode val="edge"/>
              <c:yMode val="edge"/>
              <c:x val="0.41131445634580943"/>
              <c:y val="0.88887114394696831"/>
            </c:manualLayout>
          </c:layout>
        </c:title>
        <c:numFmt formatCode="General" sourceLinked="1"/>
        <c:majorTickMark val="none"/>
        <c:tickLblPos val="nextTo"/>
        <c:spPr>
          <a:ln>
            <a:solidFill>
              <a:sysClr val="windowText" lastClr="000000"/>
            </a:solidFill>
          </a:ln>
        </c:spPr>
        <c:txPr>
          <a:bodyPr/>
          <a:lstStyle/>
          <a:p>
            <a:pPr>
              <a:defRPr sz="2000"/>
            </a:pPr>
            <a:endParaRPr lang="ja-JP"/>
          </a:p>
        </c:txPr>
        <c:crossAx val="152849408"/>
        <c:crosses val="autoZero"/>
        <c:auto val="1"/>
        <c:lblAlgn val="ctr"/>
        <c:lblOffset val="100"/>
      </c:catAx>
      <c:valAx>
        <c:axId val="152849408"/>
        <c:scaling>
          <c:orientation val="minMax"/>
          <c:min val="40"/>
        </c:scaling>
        <c:axPos val="l"/>
        <c:majorGridlines/>
        <c:title>
          <c:tx>
            <c:rich>
              <a:bodyPr/>
              <a:lstStyle/>
              <a:p>
                <a:pPr>
                  <a:defRPr sz="2000"/>
                </a:pPr>
                <a:r>
                  <a:rPr lang="ja-JP" altLang="en-US" sz="2000" dirty="0"/>
                  <a:t>テスト平均点</a:t>
                </a:r>
              </a:p>
            </c:rich>
          </c:tx>
          <c:layout>
            <c:manualLayout>
              <c:xMode val="edge"/>
              <c:yMode val="edge"/>
              <c:x val="2.6255116533892765E-2"/>
              <c:y val="0.30961779709661913"/>
            </c:manualLayout>
          </c:layout>
        </c:title>
        <c:numFmt formatCode="General" sourceLinked="1"/>
        <c:majorTickMark val="in"/>
        <c:tickLblPos val="nextTo"/>
        <c:spPr>
          <a:ln>
            <a:solidFill>
              <a:sysClr val="windowText" lastClr="000000"/>
            </a:solidFill>
          </a:ln>
        </c:spPr>
        <c:txPr>
          <a:bodyPr/>
          <a:lstStyle/>
          <a:p>
            <a:pPr>
              <a:defRPr sz="2000"/>
            </a:pPr>
            <a:endParaRPr lang="ja-JP"/>
          </a:p>
        </c:txPr>
        <c:crossAx val="152847488"/>
        <c:crosses val="autoZero"/>
        <c:crossBetween val="between"/>
      </c:valAx>
      <c:spPr>
        <a:ln>
          <a:solidFill>
            <a:schemeClr val="tx1"/>
          </a:solidFill>
        </a:ln>
      </c:spPr>
    </c:plotArea>
    <c:plotVisOnly val="1"/>
    <c:dispBlanksAs val="gap"/>
  </c:chart>
  <c:spPr>
    <a:ln>
      <a:solidFill>
        <a:sysClr val="windowText" lastClr="000000"/>
      </a:solidFill>
    </a:ln>
  </c:spPr>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title>
      <c:tx>
        <c:rich>
          <a:bodyPr/>
          <a:lstStyle/>
          <a:p>
            <a:pPr>
              <a:defRPr sz="2000" b="1" i="0" u="none" strike="noStrike" baseline="0">
                <a:solidFill>
                  <a:srgbClr val="000000"/>
                </a:solidFill>
                <a:latin typeface="ＭＳ Ｐゴシック"/>
                <a:ea typeface="ＭＳ Ｐゴシック"/>
                <a:cs typeface="ＭＳ Ｐゴシック"/>
              </a:defRPr>
            </a:pPr>
            <a:r>
              <a:rPr lang="ja-JP" altLang="en-US" sz="2000"/>
              <a:t>理解度確認テストと成績の相関</a:t>
            </a:r>
          </a:p>
        </c:rich>
      </c:tx>
      <c:layout>
        <c:manualLayout>
          <c:xMode val="edge"/>
          <c:yMode val="edge"/>
          <c:x val="0.18567013996229706"/>
          <c:y val="2.0100444175247326E-2"/>
        </c:manualLayout>
      </c:layout>
      <c:spPr>
        <a:noFill/>
        <a:ln w="25400">
          <a:noFill/>
        </a:ln>
      </c:spPr>
    </c:title>
    <c:plotArea>
      <c:layout>
        <c:manualLayout>
          <c:layoutTarget val="inner"/>
          <c:xMode val="edge"/>
          <c:yMode val="edge"/>
          <c:x val="0.1899534311002484"/>
          <c:y val="0.14053601340033517"/>
          <c:w val="0.77124582057020186"/>
          <c:h val="0.6751758793969862"/>
        </c:manualLayout>
      </c:layout>
      <c:barChart>
        <c:barDir val="col"/>
        <c:grouping val="clustered"/>
        <c:ser>
          <c:idx val="0"/>
          <c:order val="0"/>
          <c:spPr>
            <a:solidFill>
              <a:srgbClr val="9999FF"/>
            </a:solidFill>
            <a:ln w="12700">
              <a:solidFill>
                <a:srgbClr val="000000"/>
              </a:solidFill>
              <a:prstDash val="solid"/>
            </a:ln>
          </c:spPr>
          <c:dLbls>
            <c:numFmt formatCode="#,##0.0_);[Red]\(#,##0.0\)" sourceLinked="0"/>
            <c:txPr>
              <a:bodyPr/>
              <a:lstStyle/>
              <a:p>
                <a:pPr>
                  <a:defRPr sz="2800" b="1">
                    <a:solidFill>
                      <a:srgbClr val="FF0000"/>
                    </a:solidFill>
                  </a:defRPr>
                </a:pPr>
                <a:endParaRPr lang="ja-JP"/>
              </a:p>
            </c:txPr>
            <c:showVal val="1"/>
          </c:dLbls>
          <c:cat>
            <c:strRef>
              <c:f>成績分析!$B$68:$B$70</c:f>
              <c:strCache>
                <c:ptCount val="3"/>
                <c:pt idx="0">
                  <c:v>0</c:v>
                </c:pt>
                <c:pt idx="1">
                  <c:v>1～3</c:v>
                </c:pt>
                <c:pt idx="2">
                  <c:v>4</c:v>
                </c:pt>
              </c:strCache>
            </c:strRef>
          </c:cat>
          <c:val>
            <c:numRef>
              <c:f>成績分析!$D$68:$D$70</c:f>
              <c:numCache>
                <c:formatCode>General</c:formatCode>
                <c:ptCount val="3"/>
                <c:pt idx="0">
                  <c:v>33</c:v>
                </c:pt>
                <c:pt idx="1">
                  <c:v>44.111111111111114</c:v>
                </c:pt>
                <c:pt idx="2">
                  <c:v>72.34375</c:v>
                </c:pt>
              </c:numCache>
            </c:numRef>
          </c:val>
        </c:ser>
        <c:axId val="155674112"/>
        <c:axId val="155676032"/>
      </c:barChart>
      <c:catAx>
        <c:axId val="155674112"/>
        <c:scaling>
          <c:orientation val="minMax"/>
        </c:scaling>
        <c:axPos val="b"/>
        <c:title>
          <c:tx>
            <c:rich>
              <a:bodyPr/>
              <a:lstStyle/>
              <a:p>
                <a:pPr>
                  <a:defRPr sz="2000"/>
                </a:pPr>
                <a:r>
                  <a:rPr lang="ja-JP" altLang="en-US" sz="2000"/>
                  <a:t>実施単元数</a:t>
                </a:r>
              </a:p>
            </c:rich>
          </c:tx>
          <c:layout/>
        </c:title>
        <c:numFmt formatCode="General" sourceLinked="1"/>
        <c:majorTickMark val="none"/>
        <c:tickLblPos val="nextTo"/>
        <c:spPr>
          <a:ln w="3175">
            <a:solidFill>
              <a:srgbClr val="000000"/>
            </a:solidFill>
            <a:prstDash val="solid"/>
          </a:ln>
        </c:spPr>
        <c:txPr>
          <a:bodyPr rot="0" vert="horz"/>
          <a:lstStyle/>
          <a:p>
            <a:pPr>
              <a:defRPr sz="2000" b="1" i="0" u="none" strike="noStrike" baseline="0">
                <a:solidFill>
                  <a:srgbClr val="000000"/>
                </a:solidFill>
                <a:latin typeface="ＭＳ Ｐゴシック"/>
                <a:ea typeface="ＭＳ Ｐゴシック"/>
                <a:cs typeface="ＭＳ Ｐゴシック"/>
              </a:defRPr>
            </a:pPr>
            <a:endParaRPr lang="ja-JP"/>
          </a:p>
        </c:txPr>
        <c:crossAx val="155676032"/>
        <c:crosses val="autoZero"/>
        <c:auto val="1"/>
        <c:lblAlgn val="ctr"/>
        <c:lblOffset val="100"/>
        <c:tickLblSkip val="1"/>
        <c:tickMarkSkip val="1"/>
      </c:catAx>
      <c:valAx>
        <c:axId val="155676032"/>
        <c:scaling>
          <c:orientation val="minMax"/>
          <c:max val="75"/>
          <c:min val="30"/>
        </c:scaling>
        <c:axPos val="l"/>
        <c:majorGridlines>
          <c:spPr>
            <a:ln w="3175">
              <a:solidFill>
                <a:srgbClr val="000000"/>
              </a:solidFill>
              <a:prstDash val="solid"/>
            </a:ln>
          </c:spPr>
        </c:majorGridlines>
        <c:title>
          <c:tx>
            <c:rich>
              <a:bodyPr/>
              <a:lstStyle/>
              <a:p>
                <a:pPr>
                  <a:defRPr sz="2000" b="1" i="0" u="none" strike="noStrike" baseline="0">
                    <a:solidFill>
                      <a:srgbClr val="000000"/>
                    </a:solidFill>
                    <a:latin typeface="ＭＳ Ｐゴシック"/>
                    <a:ea typeface="ＭＳ Ｐゴシック"/>
                    <a:cs typeface="ＭＳ Ｐゴシック"/>
                  </a:defRPr>
                </a:pPr>
                <a:r>
                  <a:rPr lang="ja-JP" altLang="en-US" sz="2000"/>
                  <a:t>テスト平均点</a:t>
                </a:r>
              </a:p>
            </c:rich>
          </c:tx>
          <c:layout>
            <c:manualLayout>
              <c:xMode val="edge"/>
              <c:yMode val="edge"/>
              <c:x val="4.4579868109892513E-2"/>
              <c:y val="0.31250212167783853"/>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55674112"/>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875" b="0" i="0" u="none" strike="noStrike" baseline="0">
          <a:solidFill>
            <a:srgbClr val="000000"/>
          </a:solidFill>
          <a:latin typeface="ＭＳ Ｐゴシック"/>
          <a:ea typeface="ＭＳ Ｐゴシック"/>
          <a:cs typeface="ＭＳ Ｐゴシック"/>
        </a:defRPr>
      </a:pPr>
      <a:endParaRPr lang="ja-JP"/>
    </a:p>
  </c:tx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基礎課題提出状況（</a:t>
            </a:r>
            <a:r>
              <a:rPr lang="en-US" altLang="ja-JP" sz="2000" b="0" i="0" u="none" strike="noStrike" baseline="0">
                <a:solidFill>
                  <a:srgbClr val="000000"/>
                </a:solidFill>
                <a:latin typeface="ＭＳ Ｐゴシック"/>
                <a:ea typeface="ＭＳ Ｐゴシック"/>
              </a:rPr>
              <a:t>11/6</a:t>
            </a:r>
            <a:r>
              <a:rPr lang="ja-JP" altLang="en-US" sz="2000" b="0" i="0" u="none" strike="noStrike" baseline="0">
                <a:solidFill>
                  <a:srgbClr val="000000"/>
                </a:solidFill>
                <a:latin typeface="ＭＳ Ｐゴシック"/>
                <a:ea typeface="ＭＳ Ｐゴシック"/>
              </a:rPr>
              <a:t>演習終了時点）</a:t>
            </a:r>
          </a:p>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全体平均　</a:t>
            </a:r>
            <a:r>
              <a:rPr lang="en-US" altLang="ja-JP" sz="2000" b="0" i="0" u="none" strike="noStrike" baseline="0">
                <a:solidFill>
                  <a:srgbClr val="000000"/>
                </a:solidFill>
                <a:latin typeface="ＭＳ Ｐゴシック"/>
                <a:ea typeface="ＭＳ Ｐゴシック"/>
              </a:rPr>
              <a:t>45.0  →</a:t>
            </a:r>
            <a:r>
              <a:rPr lang="ja-JP" altLang="en-US" sz="2000" b="0" i="0" u="none" strike="noStrike" baseline="0">
                <a:solidFill>
                  <a:srgbClr val="000000"/>
                </a:solidFill>
                <a:latin typeface="ＭＳ Ｐゴシック"/>
                <a:ea typeface="ＭＳ Ｐゴシック"/>
              </a:rPr>
              <a:t>　</a:t>
            </a:r>
            <a:r>
              <a:rPr lang="en-US" altLang="ja-JP" sz="2000" b="0" i="0" u="none" strike="noStrike" baseline="0">
                <a:solidFill>
                  <a:srgbClr val="000000"/>
                </a:solidFill>
                <a:latin typeface="ＭＳ Ｐゴシック"/>
                <a:ea typeface="ＭＳ Ｐゴシック"/>
              </a:rPr>
              <a:t>【</a:t>
            </a:r>
            <a:r>
              <a:rPr lang="ja-JP" altLang="en-US" sz="2000" b="0" i="0" u="none" strike="noStrike" baseline="0">
                <a:solidFill>
                  <a:srgbClr val="000000"/>
                </a:solidFill>
                <a:latin typeface="ＭＳ Ｐゴシック"/>
                <a:ea typeface="ＭＳ Ｐゴシック"/>
              </a:rPr>
              <a:t>基礎課題</a:t>
            </a:r>
            <a:r>
              <a:rPr lang="en-US" altLang="ja-JP" sz="2000" b="0" i="0" u="none" strike="noStrike" baseline="0">
                <a:solidFill>
                  <a:srgbClr val="000000"/>
                </a:solidFill>
                <a:latin typeface="ＭＳ Ｐゴシック"/>
                <a:ea typeface="ＭＳ Ｐゴシック"/>
              </a:rPr>
              <a:t>5-4-2】</a:t>
            </a:r>
            <a:r>
              <a:rPr lang="ja-JP" altLang="en-US" sz="2000" b="0" i="0" u="none" strike="noStrike" baseline="0">
                <a:solidFill>
                  <a:srgbClr val="000000"/>
                </a:solidFill>
                <a:latin typeface="ＭＳ Ｐゴシック"/>
                <a:ea typeface="ＭＳ Ｐゴシック"/>
              </a:rPr>
              <a:t>に対応</a:t>
            </a:r>
          </a:p>
        </c:rich>
      </c:tx>
      <c:layout>
        <c:manualLayout>
          <c:xMode val="edge"/>
          <c:yMode val="edge"/>
          <c:x val="0.21550114364248943"/>
          <c:y val="3.693181818181835E-2"/>
        </c:manualLayout>
      </c:layout>
      <c:spPr>
        <a:noFill/>
        <a:ln w="25400">
          <a:noFill/>
        </a:ln>
      </c:spPr>
    </c:title>
    <c:plotArea>
      <c:layout>
        <c:manualLayout>
          <c:layoutTarget val="inner"/>
          <c:xMode val="edge"/>
          <c:yMode val="edge"/>
          <c:x val="0.13043490300362473"/>
          <c:y val="0.18508320504070988"/>
          <c:w val="0.84310096724082073"/>
          <c:h val="0.69559989366260944"/>
        </c:manualLayout>
      </c:layout>
      <c:barChart>
        <c:barDir val="col"/>
        <c:grouping val="clustered"/>
        <c:ser>
          <c:idx val="0"/>
          <c:order val="0"/>
          <c:spPr>
            <a:solidFill>
              <a:srgbClr val="9999FF"/>
            </a:solidFill>
            <a:ln w="12700">
              <a:solidFill>
                <a:srgbClr val="000000"/>
              </a:solidFill>
              <a:prstDash val="solid"/>
            </a:ln>
          </c:spPr>
          <c:cat>
            <c:strRef>
              <c:f>補助員G!$D$34:$D$40</c:f>
              <c:strCache>
                <c:ptCount val="7"/>
                <c:pt idx="0">
                  <c:v>～4_12節</c:v>
                </c:pt>
                <c:pt idx="1">
                  <c:v>5_1_6</c:v>
                </c:pt>
                <c:pt idx="2">
                  <c:v>～5_4_1</c:v>
                </c:pt>
                <c:pt idx="3">
                  <c:v>5_4_2</c:v>
                </c:pt>
                <c:pt idx="4">
                  <c:v>～5_10節</c:v>
                </c:pt>
                <c:pt idx="5">
                  <c:v>6章</c:v>
                </c:pt>
                <c:pt idx="6">
                  <c:v>7章</c:v>
                </c:pt>
              </c:strCache>
            </c:strRef>
          </c:cat>
          <c:val>
            <c:numRef>
              <c:f>補助員G!$E$34:$E$40</c:f>
              <c:numCache>
                <c:formatCode>General</c:formatCode>
                <c:ptCount val="7"/>
                <c:pt idx="0">
                  <c:v>2</c:v>
                </c:pt>
                <c:pt idx="1">
                  <c:v>2</c:v>
                </c:pt>
                <c:pt idx="2">
                  <c:v>11</c:v>
                </c:pt>
                <c:pt idx="3">
                  <c:v>20</c:v>
                </c:pt>
                <c:pt idx="4">
                  <c:v>9</c:v>
                </c:pt>
                <c:pt idx="5">
                  <c:v>1</c:v>
                </c:pt>
                <c:pt idx="6">
                  <c:v>1</c:v>
                </c:pt>
              </c:numCache>
            </c:numRef>
          </c:val>
        </c:ser>
        <c:axId val="155131264"/>
        <c:axId val="155825280"/>
      </c:barChart>
      <c:catAx>
        <c:axId val="155131264"/>
        <c:scaling>
          <c:orientation val="minMax"/>
        </c:scaling>
        <c:axPos val="b"/>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55825280"/>
        <c:crosses val="autoZero"/>
        <c:auto val="1"/>
        <c:lblAlgn val="ctr"/>
        <c:lblOffset val="100"/>
        <c:tickLblSkip val="1"/>
        <c:tickMarkSkip val="1"/>
      </c:catAx>
      <c:valAx>
        <c:axId val="155825280"/>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1.4982977318759465E-2"/>
              <c:y val="0.48048689034551761"/>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55131264"/>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title>
      <c:tx>
        <c:rich>
          <a:bodyPr/>
          <a:lstStyle/>
          <a:p>
            <a:pPr>
              <a:defRPr sz="1800" b="0" i="0" u="none" strike="noStrike" baseline="0">
                <a:solidFill>
                  <a:srgbClr val="000000"/>
                </a:solidFill>
                <a:latin typeface="ＭＳ Ｐゴシック"/>
                <a:ea typeface="ＭＳ Ｐゴシック"/>
                <a:cs typeface="ＭＳ Ｐゴシック"/>
              </a:defRPr>
            </a:pPr>
            <a:r>
              <a:rPr lang="ja-JP" altLang="en-US" sz="1800" b="0" i="0" u="none" strike="noStrike" baseline="0">
                <a:solidFill>
                  <a:srgbClr val="000000"/>
                </a:solidFill>
                <a:latin typeface="ＭＳ Ｐゴシック"/>
                <a:ea typeface="ＭＳ Ｐゴシック"/>
              </a:rPr>
              <a:t>応用課題提出状況（</a:t>
            </a:r>
            <a:r>
              <a:rPr lang="en-US" altLang="ja-JP" sz="1800" b="0" i="0" u="none" strike="noStrike" baseline="0">
                <a:solidFill>
                  <a:srgbClr val="000000"/>
                </a:solidFill>
                <a:latin typeface="ＭＳ Ｐゴシック"/>
                <a:ea typeface="ＭＳ Ｐゴシック"/>
              </a:rPr>
              <a:t>11/6</a:t>
            </a:r>
            <a:r>
              <a:rPr lang="ja-JP" altLang="en-US" sz="1800" b="0" i="0" u="none" strike="noStrike" baseline="0">
                <a:solidFill>
                  <a:srgbClr val="000000"/>
                </a:solidFill>
                <a:latin typeface="ＭＳ Ｐゴシック"/>
                <a:ea typeface="ＭＳ Ｐゴシック"/>
              </a:rPr>
              <a:t>演習終了時点）　  全体平均</a:t>
            </a:r>
            <a:r>
              <a:rPr lang="en-US" altLang="ja-JP" sz="1800" b="0" i="0" u="none" strike="noStrike" baseline="0">
                <a:solidFill>
                  <a:srgbClr val="000000"/>
                </a:solidFill>
                <a:latin typeface="ＭＳ Ｐゴシック"/>
                <a:ea typeface="ＭＳ Ｐゴシック"/>
              </a:rPr>
              <a:t>=3.6</a:t>
            </a:r>
          </a:p>
        </c:rich>
      </c:tx>
      <c:layout>
        <c:manualLayout>
          <c:xMode val="edge"/>
          <c:yMode val="edge"/>
          <c:x val="0.15161839863713875"/>
          <c:y val="3.2828282828282838E-2"/>
        </c:manualLayout>
      </c:layout>
      <c:spPr>
        <a:noFill/>
        <a:ln w="25400">
          <a:noFill/>
        </a:ln>
      </c:spPr>
    </c:title>
    <c:plotArea>
      <c:layout>
        <c:manualLayout>
          <c:layoutTarget val="inner"/>
          <c:xMode val="edge"/>
          <c:yMode val="edge"/>
          <c:x val="0.1175468483816017"/>
          <c:y val="0.16161656017341428"/>
          <c:w val="0.85860306643952611"/>
          <c:h val="0.73232503828578643"/>
        </c:manualLayout>
      </c:layout>
      <c:barChart>
        <c:barDir val="col"/>
        <c:grouping val="clustered"/>
        <c:ser>
          <c:idx val="0"/>
          <c:order val="0"/>
          <c:spPr>
            <a:solidFill>
              <a:srgbClr val="9999FF"/>
            </a:solidFill>
            <a:ln w="12700">
              <a:solidFill>
                <a:srgbClr val="000000"/>
              </a:solidFill>
              <a:prstDash val="solid"/>
            </a:ln>
          </c:spPr>
          <c:cat>
            <c:strRef>
              <c:f>補助員G!$D$76:$D$82</c:f>
              <c:strCache>
                <c:ptCount val="7"/>
                <c:pt idx="0">
                  <c:v>0</c:v>
                </c:pt>
                <c:pt idx="1">
                  <c:v>1～2</c:v>
                </c:pt>
                <c:pt idx="2">
                  <c:v>3～4</c:v>
                </c:pt>
                <c:pt idx="3">
                  <c:v>5～6</c:v>
                </c:pt>
                <c:pt idx="4">
                  <c:v>7～8</c:v>
                </c:pt>
                <c:pt idx="5">
                  <c:v>9～20</c:v>
                </c:pt>
                <c:pt idx="6">
                  <c:v>21</c:v>
                </c:pt>
              </c:strCache>
            </c:strRef>
          </c:cat>
          <c:val>
            <c:numRef>
              <c:f>補助員G!$E$76:$E$82</c:f>
              <c:numCache>
                <c:formatCode>General</c:formatCode>
                <c:ptCount val="7"/>
                <c:pt idx="0">
                  <c:v>6</c:v>
                </c:pt>
                <c:pt idx="1">
                  <c:v>11</c:v>
                </c:pt>
                <c:pt idx="2">
                  <c:v>9</c:v>
                </c:pt>
                <c:pt idx="3">
                  <c:v>19</c:v>
                </c:pt>
                <c:pt idx="4">
                  <c:v>0</c:v>
                </c:pt>
                <c:pt idx="5">
                  <c:v>0</c:v>
                </c:pt>
                <c:pt idx="6">
                  <c:v>1</c:v>
                </c:pt>
              </c:numCache>
            </c:numRef>
          </c:val>
        </c:ser>
        <c:axId val="152767104"/>
        <c:axId val="154546560"/>
      </c:barChart>
      <c:catAx>
        <c:axId val="152767104"/>
        <c:scaling>
          <c:orientation val="minMax"/>
        </c:scaling>
        <c:axPos val="b"/>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54546560"/>
        <c:crosses val="autoZero"/>
        <c:auto val="1"/>
        <c:lblAlgn val="ctr"/>
        <c:lblOffset val="100"/>
        <c:tickLblSkip val="1"/>
        <c:tickMarkSkip val="1"/>
      </c:catAx>
      <c:valAx>
        <c:axId val="154546560"/>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1.5499336052607912E-2"/>
              <c:y val="0.47209991965466036"/>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52767104"/>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2"/>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ja-JP" alt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ja-JP" altLang="en-US"/>
          </a:p>
        </p:txBody>
      </p:sp>
      <p:sp>
        <p:nvSpPr>
          <p:cNvPr id="7171" name="Rectangle 3"/>
          <p:cNvSpPr>
            <a:spLocks noGrp="1" noChangeArrowheads="1"/>
          </p:cNvSpPr>
          <p:nvPr>
            <p:ph type="ctrTitle"/>
          </p:nvPr>
        </p:nvSpPr>
        <p:spPr>
          <a:xfrm>
            <a:off x="315913" y="466725"/>
            <a:ext cx="6781800" cy="2133600"/>
          </a:xfrm>
        </p:spPr>
        <p:txBody>
          <a:bodyPr/>
          <a:lstStyle>
            <a:lvl1pPr algn="r">
              <a:defRPr sz="4800"/>
            </a:lvl1pPr>
          </a:lstStyle>
          <a:p>
            <a:r>
              <a:rPr lang="ja-JP" altLang="en-US"/>
              <a:t>マスタ タイトルの書式設定</a:t>
            </a:r>
          </a:p>
        </p:txBody>
      </p:sp>
      <p:sp>
        <p:nvSpPr>
          <p:cNvPr id="717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ja-JP" altLang="en-US"/>
              <a:t>マスタ サブタイトルの書式設定</a:t>
            </a:r>
          </a:p>
        </p:txBody>
      </p:sp>
      <p:sp>
        <p:nvSpPr>
          <p:cNvPr id="38" name="Rectangle 5"/>
          <p:cNvSpPr>
            <a:spLocks noGrp="1" noChangeArrowheads="1"/>
          </p:cNvSpPr>
          <p:nvPr>
            <p:ph type="dt" sz="half" idx="10"/>
          </p:nvPr>
        </p:nvSpPr>
        <p:spPr/>
        <p:txBody>
          <a:bodyPr/>
          <a:lstStyle>
            <a:lvl1pPr>
              <a:defRPr/>
            </a:lvl1pPr>
          </a:lstStyle>
          <a:p>
            <a:pPr>
              <a:defRPr/>
            </a:pPr>
            <a:endParaRPr lang="en-US" altLang="ja-JP"/>
          </a:p>
        </p:txBody>
      </p:sp>
      <p:sp>
        <p:nvSpPr>
          <p:cNvPr id="39" name="Rectangle 6"/>
          <p:cNvSpPr>
            <a:spLocks noGrp="1" noChangeArrowheads="1"/>
          </p:cNvSpPr>
          <p:nvPr>
            <p:ph type="ftr" sz="quarter" idx="11"/>
          </p:nvPr>
        </p:nvSpPr>
        <p:spPr/>
        <p:txBody>
          <a:bodyPr/>
          <a:lstStyle>
            <a:lvl1pPr>
              <a:defRPr/>
            </a:lvl1pPr>
          </a:lstStyle>
          <a:p>
            <a:pPr>
              <a:defRPr/>
            </a:pPr>
            <a:endParaRPr lang="en-US" altLang="ja-JP"/>
          </a:p>
        </p:txBody>
      </p:sp>
      <p:sp>
        <p:nvSpPr>
          <p:cNvPr id="40" name="Rectangle 7"/>
          <p:cNvSpPr>
            <a:spLocks noGrp="1" noChangeArrowheads="1"/>
          </p:cNvSpPr>
          <p:nvPr>
            <p:ph type="sldNum" sz="quarter" idx="12"/>
          </p:nvPr>
        </p:nvSpPr>
        <p:spPr/>
        <p:txBody>
          <a:bodyPr/>
          <a:lstStyle>
            <a:lvl1pPr>
              <a:defRPr/>
            </a:lvl1pPr>
          </a:lstStyle>
          <a:p>
            <a:pPr>
              <a:defRPr/>
            </a:pPr>
            <a:fld id="{159AE164-D960-4EA1-BB12-EB68C6B66DCA}"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9061A0EB-66EA-4C0A-81EF-E975373374E5}"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22238"/>
            <a:ext cx="2057400" cy="60086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22238"/>
            <a:ext cx="6019800" cy="60086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CA51246F-E0CF-4E7A-89AD-37E37A1D73FB}" type="slidenum">
              <a:rPr lang="en-US" altLang="ja-JP"/>
              <a:pPr>
                <a:defRPr/>
              </a:pPr>
              <a:t>&lt;#&gt;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2238"/>
            <a:ext cx="7543800" cy="12954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719263"/>
            <a:ext cx="4038600" cy="441166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719263"/>
            <a:ext cx="4038600" cy="441166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0FB9B540-2412-45A4-ACF4-6DBBE1794B03}"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16DB1F94-3D62-400E-A9D5-6A6AEC5B6F72}"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8B04C1CC-F728-4979-A9F0-9C5CCB12B7FB}"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EEB2F864-16DC-4BA1-8ABD-D2FA64B89A38}"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7"/>
          <p:cNvSpPr>
            <a:spLocks noGrp="1" noChangeArrowheads="1"/>
          </p:cNvSpPr>
          <p:nvPr>
            <p:ph type="sldNum" sz="quarter" idx="12"/>
          </p:nvPr>
        </p:nvSpPr>
        <p:spPr>
          <a:ln/>
        </p:spPr>
        <p:txBody>
          <a:bodyPr/>
          <a:lstStyle>
            <a:lvl1pPr>
              <a:defRPr/>
            </a:lvl1pPr>
          </a:lstStyle>
          <a:p>
            <a:pPr>
              <a:defRPr/>
            </a:pPr>
            <a:fld id="{C3E7B779-E6BE-45B4-AD63-C4C6460478C3}"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2"/>
          </p:nvPr>
        </p:nvSpPr>
        <p:spPr>
          <a:ln/>
        </p:spPr>
        <p:txBody>
          <a:bodyPr/>
          <a:lstStyle>
            <a:lvl1pPr>
              <a:defRPr/>
            </a:lvl1pPr>
          </a:lstStyle>
          <a:p>
            <a:pPr>
              <a:defRPr/>
            </a:pPr>
            <a:fld id="{855FBE31-2C77-483C-9A49-D2213B5C3603}"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7"/>
          <p:cNvSpPr>
            <a:spLocks noGrp="1" noChangeArrowheads="1"/>
          </p:cNvSpPr>
          <p:nvPr>
            <p:ph type="sldNum" sz="quarter" idx="12"/>
          </p:nvPr>
        </p:nvSpPr>
        <p:spPr>
          <a:ln/>
        </p:spPr>
        <p:txBody>
          <a:bodyPr/>
          <a:lstStyle>
            <a:lvl1pPr>
              <a:defRPr/>
            </a:lvl1pPr>
          </a:lstStyle>
          <a:p>
            <a:pPr>
              <a:defRPr/>
            </a:pPr>
            <a:fld id="{16C0CDCF-5371-4613-AF83-1889673BD89B}"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B193E75B-B095-44F8-9DCE-30DE7E40E6D7}"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B7B5E9A2-401E-49F8-9B73-BE5DB4B78735}"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ja-JP" altLang="en-US"/>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14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lvl1pPr>
          </a:lstStyle>
          <a:p>
            <a:pPr>
              <a:defRPr/>
            </a:pPr>
            <a:endParaRPr lang="en-US" altLang="ja-JP"/>
          </a:p>
        </p:txBody>
      </p:sp>
      <p:sp>
        <p:nvSpPr>
          <p:cNvPr id="615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lvl1pPr>
          </a:lstStyle>
          <a:p>
            <a:pPr>
              <a:defRPr/>
            </a:pPr>
            <a:endParaRPr lang="en-US" altLang="ja-JP"/>
          </a:p>
        </p:txBody>
      </p:sp>
      <p:sp>
        <p:nvSpPr>
          <p:cNvPr id="615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lvl1pPr>
          </a:lstStyle>
          <a:p>
            <a:pPr>
              <a:defRPr/>
            </a:pPr>
            <a:fld id="{6A539E0D-5FF9-4420-90F6-7CDE3B74E892}" type="slidenum">
              <a:rPr lang="en-US" altLang="ja-JP"/>
              <a:pPr>
                <a:defRPr/>
              </a:pPr>
              <a:t>&lt;#&gt;</a:t>
            </a:fld>
            <a:endParaRPr lang="en-US" altLang="ja-JP"/>
          </a:p>
        </p:txBody>
      </p:sp>
      <p:grpSp>
        <p:nvGrpSpPr>
          <p:cNvPr id="1032" name="Group 8"/>
          <p:cNvGrpSpPr>
            <a:grpSpLocks/>
          </p:cNvGrpSpPr>
          <p:nvPr/>
        </p:nvGrpSpPr>
        <p:grpSpPr bwMode="auto">
          <a:xfrm>
            <a:off x="8153400" y="152400"/>
            <a:ext cx="792163" cy="1295400"/>
            <a:chOff x="5136" y="960"/>
            <a:chExt cx="528" cy="864"/>
          </a:xfrm>
        </p:grpSpPr>
        <p:sp>
          <p:nvSpPr>
            <p:cNvPr id="615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4"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5"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6"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7"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8"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9"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0"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61"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62"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3"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4"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6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66"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7"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8"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6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70"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71"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2"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74"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75"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6"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7"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78"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9"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80"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81"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82"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83"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ja-JP" altLang="en-US"/>
            </a:p>
          </p:txBody>
        </p:sp>
      </p:grpSp>
    </p:spTree>
  </p:cSld>
  <p:clrMap bg1="lt1" tx1="dk1" bg2="lt2" tx2="dk2" accent1="accent1" accent2="accent2" accent3="accent3" accent4="accent4" accent5="accent5" accent6="accent6" hlink="hlink" folHlink="folHlink"/>
  <p:sldLayoutIdLst>
    <p:sldLayoutId id="2147483767"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Lst>
  <p:timing>
    <p:tnLst>
      <p:par>
        <p:cTn id="1" dur="indefinite" restart="never" nodeType="tmRoot"/>
      </p:par>
    </p:tnLst>
  </p:timing>
  <p:txStyles>
    <p:title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ext-web.edu.sgu.ac.jp/HIKO/Pro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ja-JP" altLang="en-US" smtClean="0"/>
              <a:t>プログラミング</a:t>
            </a:r>
          </a:p>
        </p:txBody>
      </p:sp>
      <p:sp>
        <p:nvSpPr>
          <p:cNvPr id="3075" name="Rectangle 3"/>
          <p:cNvSpPr>
            <a:spLocks noGrp="1" noChangeArrowheads="1"/>
          </p:cNvSpPr>
          <p:nvPr>
            <p:ph type="subTitle" idx="1"/>
          </p:nvPr>
        </p:nvSpPr>
        <p:spPr/>
        <p:txBody>
          <a:bodyPr/>
          <a:lstStyle/>
          <a:p>
            <a:pPr eaLnBrk="1" hangingPunct="1"/>
            <a:r>
              <a:rPr lang="ja-JP" altLang="en-US" smtClean="0"/>
              <a:t>平成２４年１１月１３日</a:t>
            </a:r>
          </a:p>
          <a:p>
            <a:pPr eaLnBrk="1" hangingPunct="1"/>
            <a:r>
              <a:rPr lang="ja-JP" altLang="en-US" smtClean="0"/>
              <a:t>森田　彦</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ja-JP" altLang="en-US" smtClean="0"/>
              <a:t>進度について</a:t>
            </a:r>
          </a:p>
        </p:txBody>
      </p:sp>
      <p:sp>
        <p:nvSpPr>
          <p:cNvPr id="12291" name="Rectangle 3"/>
          <p:cNvSpPr>
            <a:spLocks noGrp="1" noChangeArrowheads="1"/>
          </p:cNvSpPr>
          <p:nvPr>
            <p:ph type="body" idx="1"/>
          </p:nvPr>
        </p:nvSpPr>
        <p:spPr/>
        <p:txBody>
          <a:bodyPr/>
          <a:lstStyle/>
          <a:p>
            <a:pPr eaLnBrk="1" hangingPunct="1"/>
            <a:r>
              <a:rPr lang="ja-JP" altLang="en-US" smtClean="0"/>
              <a:t>本日の演習終了時点で</a:t>
            </a:r>
            <a:r>
              <a:rPr lang="en-US" altLang="ja-JP" smtClean="0"/>
              <a:t>5-4</a:t>
            </a:r>
            <a:r>
              <a:rPr lang="ja-JP" altLang="en-US" smtClean="0"/>
              <a:t>節までの課題を終了できなかった人は、次週までに必ず残りの課題をやっておいて下さい。</a:t>
            </a:r>
          </a:p>
          <a:p>
            <a:pPr eaLnBrk="1" hangingPunct="1"/>
            <a:r>
              <a:rPr lang="ja-JP" altLang="en-US" smtClean="0"/>
              <a:t>本日は、</a:t>
            </a:r>
            <a:r>
              <a:rPr lang="en-US" altLang="ja-JP" smtClean="0"/>
              <a:t>5-7</a:t>
            </a:r>
            <a:r>
              <a:rPr lang="ja-JP" altLang="en-US" smtClean="0"/>
              <a:t>節（</a:t>
            </a:r>
            <a:r>
              <a:rPr lang="en-US" altLang="ja-JP" smtClean="0"/>
              <a:t>p.137</a:t>
            </a:r>
            <a:r>
              <a:rPr lang="ja-JP" altLang="en-US" smtClean="0"/>
              <a:t>）まで課題チェックを終えた人は演習を終えて結構です。ただし、その際は補助員にきちんとその旨断って下さい。</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260350"/>
            <a:ext cx="7543800" cy="652463"/>
          </a:xfrm>
        </p:spPr>
        <p:txBody>
          <a:bodyPr/>
          <a:lstStyle/>
          <a:p>
            <a:pPr eaLnBrk="1" hangingPunct="1"/>
            <a:r>
              <a:rPr lang="ja-JP" altLang="en-US" sz="3500" smtClean="0"/>
              <a:t>注意</a:t>
            </a:r>
          </a:p>
        </p:txBody>
      </p:sp>
      <p:sp>
        <p:nvSpPr>
          <p:cNvPr id="13315" name="Rectangle 3"/>
          <p:cNvSpPr>
            <a:spLocks noGrp="1" noChangeArrowheads="1"/>
          </p:cNvSpPr>
          <p:nvPr>
            <p:ph type="body" idx="1"/>
          </p:nvPr>
        </p:nvSpPr>
        <p:spPr>
          <a:xfrm>
            <a:off x="395288" y="981075"/>
            <a:ext cx="8229600" cy="5256213"/>
          </a:xfrm>
        </p:spPr>
        <p:txBody>
          <a:bodyPr/>
          <a:lstStyle/>
          <a:p>
            <a:pPr eaLnBrk="1" hangingPunct="1"/>
            <a:r>
              <a:rPr lang="ja-JP" altLang="en-US" sz="2600" smtClean="0"/>
              <a:t>講義室での飲食は厳禁です。</a:t>
            </a:r>
          </a:p>
          <a:p>
            <a:pPr eaLnBrk="1" hangingPunct="1"/>
            <a:r>
              <a:rPr lang="ja-JP" altLang="en-US" sz="2600" smtClean="0"/>
              <a:t>演習時間中に具合が悪くなったなどの理由で、席を外したい場合は、補助員あるいは指導員に断った上で廊下のベンチ等で休憩をとって結構です。リフレッシュして戻って来て下さい。</a:t>
            </a:r>
          </a:p>
          <a:p>
            <a:pPr eaLnBrk="1" hangingPunct="1"/>
            <a:r>
              <a:rPr lang="ja-JP" altLang="en-US" sz="2600" b="1" smtClean="0">
                <a:solidFill>
                  <a:srgbClr val="FF0000"/>
                </a:solidFill>
              </a:rPr>
              <a:t>課題チェックを受けるときは、必ず自分の席でチェックを受けて下さい。</a:t>
            </a:r>
          </a:p>
          <a:p>
            <a:pPr eaLnBrk="1" hangingPunct="1"/>
            <a:r>
              <a:rPr lang="ja-JP" altLang="en-US" sz="2600" smtClean="0"/>
              <a:t>本日は、</a:t>
            </a:r>
            <a:r>
              <a:rPr lang="en-US" altLang="ja-JP" sz="2600" smtClean="0"/>
              <a:t>5-7</a:t>
            </a:r>
            <a:r>
              <a:rPr lang="ja-JP" altLang="en-US" sz="2600" smtClean="0"/>
              <a:t>節（</a:t>
            </a:r>
            <a:r>
              <a:rPr lang="en-US" altLang="ja-JP" sz="2600" smtClean="0"/>
              <a:t>p.137</a:t>
            </a:r>
            <a:r>
              <a:rPr lang="ja-JP" altLang="en-US" sz="2600" smtClean="0"/>
              <a:t>）まで課題チェックを終えた人は演習を終えて結構です。ただし、その際は補助員にきちんとその旨断って下さい。</a:t>
            </a:r>
          </a:p>
          <a:p>
            <a:pPr eaLnBrk="1" hangingPunct="1"/>
            <a:r>
              <a:rPr lang="ja-JP" altLang="en-US" sz="2600" smtClean="0"/>
              <a:t>テストに関して質問があったら、遠慮無く森田まで尋ねて下さい。</a:t>
            </a:r>
          </a:p>
          <a:p>
            <a:pPr eaLnBrk="1" hangingPunct="1"/>
            <a:endParaRPr lang="en-US" altLang="ja-JP" sz="26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3"/>
          <p:cNvGraphicFramePr>
            <a:graphicFrameLocks/>
          </p:cNvGraphicFramePr>
          <p:nvPr/>
        </p:nvGraphicFramePr>
        <p:xfrm>
          <a:off x="683568" y="1484784"/>
          <a:ext cx="7416824" cy="4824536"/>
        </p:xfrm>
        <a:graphic>
          <a:graphicData uri="http://schemas.openxmlformats.org/drawingml/2006/chart">
            <c:chart xmlns:c="http://schemas.openxmlformats.org/drawingml/2006/chart" xmlns:r="http://schemas.openxmlformats.org/officeDocument/2006/relationships" r:id="rId2"/>
          </a:graphicData>
        </a:graphic>
      </p:graphicFrame>
      <p:sp>
        <p:nvSpPr>
          <p:cNvPr id="4099" name="Rectangle 2"/>
          <p:cNvSpPr>
            <a:spLocks noGrp="1" noChangeArrowheads="1"/>
          </p:cNvSpPr>
          <p:nvPr>
            <p:ph type="title"/>
          </p:nvPr>
        </p:nvSpPr>
        <p:spPr>
          <a:xfrm>
            <a:off x="323850" y="188913"/>
            <a:ext cx="7543800" cy="725487"/>
          </a:xfrm>
        </p:spPr>
        <p:txBody>
          <a:bodyPr/>
          <a:lstStyle/>
          <a:p>
            <a:pPr eaLnBrk="1" hangingPunct="1"/>
            <a:r>
              <a:rPr lang="ja-JP" altLang="en-US" smtClean="0"/>
              <a:t>第１回テストの結果</a:t>
            </a:r>
          </a:p>
        </p:txBody>
      </p:sp>
      <p:sp>
        <p:nvSpPr>
          <p:cNvPr id="4100" name="Rectangle 3"/>
          <p:cNvSpPr>
            <a:spLocks noGrp="1" noChangeArrowheads="1"/>
          </p:cNvSpPr>
          <p:nvPr>
            <p:ph type="body" sz="half" idx="1"/>
          </p:nvPr>
        </p:nvSpPr>
        <p:spPr>
          <a:xfrm>
            <a:off x="395288" y="908050"/>
            <a:ext cx="7715250" cy="557213"/>
          </a:xfrm>
        </p:spPr>
        <p:txBody>
          <a:bodyPr/>
          <a:lstStyle/>
          <a:p>
            <a:pPr eaLnBrk="1" hangingPunct="1"/>
            <a:r>
              <a:rPr lang="ja-JP" altLang="en-US" sz="2600" smtClean="0"/>
              <a:t>平均点</a:t>
            </a:r>
            <a:r>
              <a:rPr lang="en-US" altLang="ja-JP" sz="2600" smtClean="0"/>
              <a:t>=62.5</a:t>
            </a:r>
            <a:r>
              <a:rPr lang="ja-JP" altLang="en-US" sz="2600" smtClean="0"/>
              <a:t>　最高点＝</a:t>
            </a:r>
            <a:r>
              <a:rPr lang="en-US" altLang="ja-JP" sz="2600" smtClean="0"/>
              <a:t>98</a:t>
            </a:r>
            <a:r>
              <a:rPr lang="ja-JP" altLang="en-US" sz="2600" smtClean="0"/>
              <a:t>　　</a:t>
            </a:r>
          </a:p>
        </p:txBody>
      </p:sp>
      <p:sp>
        <p:nvSpPr>
          <p:cNvPr id="29705" name="Text Box 9"/>
          <p:cNvSpPr txBox="1">
            <a:spLocks noChangeArrowheads="1"/>
          </p:cNvSpPr>
          <p:nvPr/>
        </p:nvSpPr>
        <p:spPr bwMode="auto">
          <a:xfrm>
            <a:off x="6156325" y="2636838"/>
            <a:ext cx="2519363" cy="461962"/>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a:t>80</a:t>
            </a:r>
            <a:r>
              <a:rPr lang="ja-JP" altLang="en-US"/>
              <a:t>点以上：</a:t>
            </a:r>
            <a:r>
              <a:rPr lang="en-US" altLang="ja-JP"/>
              <a:t>26.1%</a:t>
            </a:r>
          </a:p>
        </p:txBody>
      </p:sp>
      <p:sp>
        <p:nvSpPr>
          <p:cNvPr id="29706" name="Text Box 10"/>
          <p:cNvSpPr txBox="1">
            <a:spLocks noChangeArrowheads="1"/>
          </p:cNvSpPr>
          <p:nvPr/>
        </p:nvSpPr>
        <p:spPr bwMode="auto">
          <a:xfrm>
            <a:off x="1763713" y="3573463"/>
            <a:ext cx="2520950" cy="461962"/>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a:t>50</a:t>
            </a:r>
            <a:r>
              <a:rPr lang="ja-JP" altLang="en-US"/>
              <a:t>点未満：</a:t>
            </a:r>
            <a:r>
              <a:rPr lang="en-US" altLang="ja-JP"/>
              <a:t>28.3%</a:t>
            </a:r>
          </a:p>
        </p:txBody>
      </p:sp>
      <p:sp>
        <p:nvSpPr>
          <p:cNvPr id="29707" name="Text Box 11"/>
          <p:cNvSpPr txBox="1">
            <a:spLocks noChangeArrowheads="1"/>
          </p:cNvSpPr>
          <p:nvPr/>
        </p:nvSpPr>
        <p:spPr bwMode="auto">
          <a:xfrm>
            <a:off x="1763713" y="2852738"/>
            <a:ext cx="2376487" cy="519112"/>
          </a:xfrm>
          <a:prstGeom prst="rect">
            <a:avLst/>
          </a:prstGeom>
          <a:noFill/>
          <a:ln w="9525">
            <a:noFill/>
            <a:miter lim="800000"/>
            <a:headEnd/>
            <a:tailEnd/>
          </a:ln>
        </p:spPr>
        <p:txBody>
          <a:bodyPr>
            <a:spAutoFit/>
          </a:bodyPr>
          <a:lstStyle/>
          <a:p>
            <a:pPr>
              <a:spcBef>
                <a:spcPct val="50000"/>
              </a:spcBef>
            </a:pPr>
            <a:r>
              <a:rPr lang="ja-JP" altLang="en-US" sz="2800" b="1">
                <a:solidFill>
                  <a:srgbClr val="FF0000"/>
                </a:solidFill>
              </a:rPr>
              <a:t>挽回は可能！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9705"/>
                                        </p:tgtEl>
                                        <p:attrNameLst>
                                          <p:attrName>style.visibility</p:attrName>
                                        </p:attrNameLst>
                                      </p:cBhvr>
                                      <p:to>
                                        <p:strVal val="visible"/>
                                      </p:to>
                                    </p:set>
                                    <p:animEffect transition="in" filter="dissolve">
                                      <p:cBhvr>
                                        <p:cTn id="7" dur="500"/>
                                        <p:tgtEl>
                                          <p:spTgt spid="2970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9706"/>
                                        </p:tgtEl>
                                        <p:attrNameLst>
                                          <p:attrName>style.visibility</p:attrName>
                                        </p:attrNameLst>
                                      </p:cBhvr>
                                      <p:to>
                                        <p:strVal val="visible"/>
                                      </p:to>
                                    </p:set>
                                    <p:animEffect transition="in" filter="dissolve">
                                      <p:cBhvr>
                                        <p:cTn id="12" dur="500"/>
                                        <p:tgtEl>
                                          <p:spTgt spid="29706"/>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29707"/>
                                        </p:tgtEl>
                                        <p:attrNameLst>
                                          <p:attrName>style.visibility</p:attrName>
                                        </p:attrNameLst>
                                      </p:cBhvr>
                                      <p:to>
                                        <p:strVal val="visible"/>
                                      </p:to>
                                    </p:set>
                                    <p:animEffect transition="in" filter="dissolve">
                                      <p:cBhvr>
                                        <p:cTn id="16" dur="500"/>
                                        <p:tgtEl>
                                          <p:spTgt spid="297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5" grpId="0" animBg="1"/>
      <p:bldP spid="29706" grpId="0" animBg="1"/>
      <p:bldP spid="2970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3"/>
          <p:cNvGraphicFramePr>
            <a:graphicFrameLocks/>
          </p:cNvGraphicFramePr>
          <p:nvPr/>
        </p:nvGraphicFramePr>
        <p:xfrm>
          <a:off x="683568" y="1484784"/>
          <a:ext cx="7416824" cy="4824536"/>
        </p:xfrm>
        <a:graphic>
          <a:graphicData uri="http://schemas.openxmlformats.org/drawingml/2006/chart">
            <c:chart xmlns:c="http://schemas.openxmlformats.org/drawingml/2006/chart" xmlns:r="http://schemas.openxmlformats.org/officeDocument/2006/relationships" r:id="rId2"/>
          </a:graphicData>
        </a:graphic>
      </p:graphicFrame>
      <p:sp>
        <p:nvSpPr>
          <p:cNvPr id="5123" name="Rectangle 2"/>
          <p:cNvSpPr>
            <a:spLocks noGrp="1" noChangeArrowheads="1"/>
          </p:cNvSpPr>
          <p:nvPr>
            <p:ph type="title"/>
          </p:nvPr>
        </p:nvSpPr>
        <p:spPr>
          <a:xfrm>
            <a:off x="323850" y="188913"/>
            <a:ext cx="7543800" cy="725487"/>
          </a:xfrm>
        </p:spPr>
        <p:txBody>
          <a:bodyPr/>
          <a:lstStyle/>
          <a:p>
            <a:pPr eaLnBrk="1" hangingPunct="1"/>
            <a:r>
              <a:rPr lang="ja-JP" altLang="en-US" smtClean="0"/>
              <a:t>第１回テストの結果</a:t>
            </a:r>
          </a:p>
        </p:txBody>
      </p:sp>
      <p:sp>
        <p:nvSpPr>
          <p:cNvPr id="5124" name="Rectangle 3"/>
          <p:cNvSpPr>
            <a:spLocks noGrp="1" noChangeArrowheads="1"/>
          </p:cNvSpPr>
          <p:nvPr>
            <p:ph type="body" sz="half" idx="1"/>
          </p:nvPr>
        </p:nvSpPr>
        <p:spPr>
          <a:xfrm>
            <a:off x="395288" y="908050"/>
            <a:ext cx="7715250" cy="557213"/>
          </a:xfrm>
        </p:spPr>
        <p:txBody>
          <a:bodyPr/>
          <a:lstStyle/>
          <a:p>
            <a:pPr eaLnBrk="1" hangingPunct="1"/>
            <a:r>
              <a:rPr lang="ja-JP" altLang="en-US" sz="2600" smtClean="0"/>
              <a:t>平均点</a:t>
            </a:r>
            <a:r>
              <a:rPr lang="en-US" altLang="ja-JP" sz="2600" smtClean="0"/>
              <a:t>=62.5</a:t>
            </a:r>
            <a:r>
              <a:rPr lang="ja-JP" altLang="en-US" sz="2600" smtClean="0"/>
              <a:t>　最高点＝</a:t>
            </a:r>
            <a:r>
              <a:rPr lang="en-US" altLang="ja-JP" sz="2600" smtClean="0"/>
              <a:t>98</a:t>
            </a:r>
            <a:r>
              <a:rPr lang="ja-JP" altLang="en-US" sz="2600" smtClean="0"/>
              <a:t>　　</a:t>
            </a:r>
          </a:p>
        </p:txBody>
      </p:sp>
      <p:sp>
        <p:nvSpPr>
          <p:cNvPr id="9" name="テキスト ボックス 8"/>
          <p:cNvSpPr txBox="1">
            <a:spLocks noChangeArrowheads="1"/>
          </p:cNvSpPr>
          <p:nvPr/>
        </p:nvSpPr>
        <p:spPr bwMode="auto">
          <a:xfrm>
            <a:off x="5219700" y="1052513"/>
            <a:ext cx="2665413" cy="523875"/>
          </a:xfrm>
          <a:prstGeom prst="rect">
            <a:avLst/>
          </a:prstGeom>
          <a:solidFill>
            <a:schemeClr val="accent1"/>
          </a:solidFill>
          <a:ln w="9525">
            <a:solidFill>
              <a:schemeClr val="tx1"/>
            </a:solidFill>
            <a:miter lim="800000"/>
            <a:headEnd/>
            <a:tailEnd/>
          </a:ln>
        </p:spPr>
        <p:txBody>
          <a:bodyPr>
            <a:spAutoFit/>
          </a:bodyPr>
          <a:lstStyle/>
          <a:p>
            <a:r>
              <a:rPr lang="ja-JP" altLang="en-US" sz="2800"/>
              <a:t>自主性に開き！</a:t>
            </a:r>
          </a:p>
        </p:txBody>
      </p:sp>
      <p:sp>
        <p:nvSpPr>
          <p:cNvPr id="10" name="円/楕円 9"/>
          <p:cNvSpPr/>
          <p:nvPr/>
        </p:nvSpPr>
        <p:spPr>
          <a:xfrm>
            <a:off x="1403350" y="3716338"/>
            <a:ext cx="2952750" cy="26654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円/楕円 10"/>
          <p:cNvSpPr/>
          <p:nvPr/>
        </p:nvSpPr>
        <p:spPr>
          <a:xfrm>
            <a:off x="4500563" y="2708275"/>
            <a:ext cx="3311525" cy="36734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Text Box 10"/>
          <p:cNvSpPr txBox="1">
            <a:spLocks noChangeArrowheads="1"/>
          </p:cNvSpPr>
          <p:nvPr/>
        </p:nvSpPr>
        <p:spPr bwMode="auto">
          <a:xfrm>
            <a:off x="1979613" y="2708275"/>
            <a:ext cx="2376487" cy="1201738"/>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sz="2000"/>
              <a:t>基礎課題：</a:t>
            </a:r>
            <a:r>
              <a:rPr lang="en-US" altLang="ja-JP" b="1">
                <a:solidFill>
                  <a:srgbClr val="FF0000"/>
                </a:solidFill>
              </a:rPr>
              <a:t>38.7</a:t>
            </a:r>
            <a:r>
              <a:rPr lang="ja-JP" altLang="en-US" sz="2000">
                <a:solidFill>
                  <a:srgbClr val="FF0000"/>
                </a:solidFill>
              </a:rPr>
              <a:t>題</a:t>
            </a:r>
          </a:p>
          <a:p>
            <a:pPr>
              <a:lnSpc>
                <a:spcPct val="50000"/>
              </a:lnSpc>
              <a:spcBef>
                <a:spcPct val="50000"/>
              </a:spcBef>
            </a:pPr>
            <a:r>
              <a:rPr lang="ja-JP" altLang="en-US" sz="2000"/>
              <a:t>応用課題：</a:t>
            </a:r>
            <a:r>
              <a:rPr lang="en-US" altLang="ja-JP" b="1">
                <a:solidFill>
                  <a:srgbClr val="FF0000"/>
                </a:solidFill>
              </a:rPr>
              <a:t>1.54</a:t>
            </a:r>
            <a:r>
              <a:rPr lang="ja-JP" altLang="en-US" sz="2000">
                <a:solidFill>
                  <a:srgbClr val="FF0000"/>
                </a:solidFill>
              </a:rPr>
              <a:t>題</a:t>
            </a:r>
            <a:endParaRPr lang="en-US" altLang="ja-JP" sz="2000">
              <a:solidFill>
                <a:srgbClr val="FF0000"/>
              </a:solidFill>
            </a:endParaRPr>
          </a:p>
          <a:p>
            <a:pPr>
              <a:lnSpc>
                <a:spcPct val="50000"/>
              </a:lnSpc>
              <a:spcBef>
                <a:spcPct val="50000"/>
              </a:spcBef>
            </a:pPr>
            <a:r>
              <a:rPr lang="ja-JP" altLang="en-US" sz="2000"/>
              <a:t>理解度</a:t>
            </a:r>
            <a:r>
              <a:rPr lang="en-US" altLang="ja-JP" sz="2000"/>
              <a:t>T</a:t>
            </a:r>
            <a:r>
              <a:rPr lang="ja-JP" altLang="en-US" sz="2000"/>
              <a:t>：</a:t>
            </a:r>
            <a:r>
              <a:rPr lang="en-US" altLang="ja-JP" b="1">
                <a:solidFill>
                  <a:srgbClr val="FF0000"/>
                </a:solidFill>
              </a:rPr>
              <a:t>38.5</a:t>
            </a:r>
            <a:r>
              <a:rPr lang="en-US" altLang="ja-JP">
                <a:solidFill>
                  <a:srgbClr val="FF0000"/>
                </a:solidFill>
              </a:rPr>
              <a:t>%</a:t>
            </a:r>
          </a:p>
        </p:txBody>
      </p:sp>
      <p:sp>
        <p:nvSpPr>
          <p:cNvPr id="13" name="Text Box 9"/>
          <p:cNvSpPr txBox="1">
            <a:spLocks noChangeArrowheads="1"/>
          </p:cNvSpPr>
          <p:nvPr/>
        </p:nvSpPr>
        <p:spPr bwMode="auto">
          <a:xfrm>
            <a:off x="6372225" y="2060575"/>
            <a:ext cx="2268538" cy="1200150"/>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sz="2000"/>
              <a:t>基礎課題：</a:t>
            </a:r>
            <a:r>
              <a:rPr lang="en-US" altLang="ja-JP" b="1">
                <a:solidFill>
                  <a:srgbClr val="FF0000"/>
                </a:solidFill>
              </a:rPr>
              <a:t>40.5</a:t>
            </a:r>
            <a:r>
              <a:rPr lang="ja-JP" altLang="en-US" sz="2000">
                <a:solidFill>
                  <a:srgbClr val="FF0000"/>
                </a:solidFill>
              </a:rPr>
              <a:t>題</a:t>
            </a:r>
          </a:p>
          <a:p>
            <a:pPr>
              <a:lnSpc>
                <a:spcPct val="50000"/>
              </a:lnSpc>
              <a:spcBef>
                <a:spcPct val="50000"/>
              </a:spcBef>
            </a:pPr>
            <a:r>
              <a:rPr lang="ja-JP" altLang="en-US" sz="2000"/>
              <a:t>応用課題：</a:t>
            </a:r>
            <a:r>
              <a:rPr lang="en-US" altLang="ja-JP" b="1">
                <a:solidFill>
                  <a:srgbClr val="FF0000"/>
                </a:solidFill>
              </a:rPr>
              <a:t>2.91</a:t>
            </a:r>
            <a:r>
              <a:rPr lang="ja-JP" altLang="en-US" sz="2000">
                <a:solidFill>
                  <a:srgbClr val="FF0000"/>
                </a:solidFill>
              </a:rPr>
              <a:t>題</a:t>
            </a:r>
            <a:endParaRPr lang="en-US" altLang="ja-JP" sz="2000">
              <a:solidFill>
                <a:srgbClr val="FF0000"/>
              </a:solidFill>
            </a:endParaRPr>
          </a:p>
          <a:p>
            <a:pPr>
              <a:lnSpc>
                <a:spcPct val="50000"/>
              </a:lnSpc>
              <a:spcBef>
                <a:spcPct val="50000"/>
              </a:spcBef>
            </a:pPr>
            <a:r>
              <a:rPr lang="ja-JP" altLang="en-US" sz="2000"/>
              <a:t>理解度</a:t>
            </a:r>
            <a:r>
              <a:rPr lang="en-US" altLang="ja-JP" sz="2000"/>
              <a:t>T</a:t>
            </a:r>
            <a:r>
              <a:rPr lang="ja-JP" altLang="en-US" sz="2000"/>
              <a:t>：</a:t>
            </a:r>
            <a:r>
              <a:rPr lang="en-US" altLang="ja-JP" b="1">
                <a:solidFill>
                  <a:srgbClr val="FF0000"/>
                </a:solidFill>
              </a:rPr>
              <a:t>95.5</a:t>
            </a:r>
            <a:r>
              <a:rPr lang="en-US" altLang="ja-JP">
                <a:solidFill>
                  <a:srgbClr val="FF0000"/>
                </a:solidFill>
              </a:rPr>
              <a:t>%</a:t>
            </a:r>
            <a:endParaRPr lang="ja-JP" alt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ssolv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a:xfrm>
            <a:off x="457200" y="122238"/>
            <a:ext cx="7543800" cy="930275"/>
          </a:xfrm>
        </p:spPr>
        <p:txBody>
          <a:bodyPr/>
          <a:lstStyle/>
          <a:p>
            <a:r>
              <a:rPr lang="ja-JP" altLang="en-US" smtClean="0"/>
              <a:t>応用課題数とテスト成績の関係</a:t>
            </a:r>
          </a:p>
        </p:txBody>
      </p:sp>
      <p:graphicFrame>
        <p:nvGraphicFramePr>
          <p:cNvPr id="6" name="グラフ 5"/>
          <p:cNvGraphicFramePr>
            <a:graphicFrameLocks/>
          </p:cNvGraphicFramePr>
          <p:nvPr/>
        </p:nvGraphicFramePr>
        <p:xfrm>
          <a:off x="539552" y="1196752"/>
          <a:ext cx="7344816" cy="5184576"/>
        </p:xfrm>
        <a:graphic>
          <a:graphicData uri="http://schemas.openxmlformats.org/drawingml/2006/chart">
            <c:chart xmlns:c="http://schemas.openxmlformats.org/drawingml/2006/chart" xmlns:r="http://schemas.openxmlformats.org/officeDocument/2006/relationships" r:id="rId2"/>
          </a:graphicData>
        </a:graphic>
      </p:graphicFrame>
      <p:sp>
        <p:nvSpPr>
          <p:cNvPr id="6148" name="テキスト ボックス 4"/>
          <p:cNvSpPr txBox="1">
            <a:spLocks noChangeArrowheads="1"/>
          </p:cNvSpPr>
          <p:nvPr/>
        </p:nvSpPr>
        <p:spPr bwMode="auto">
          <a:xfrm>
            <a:off x="3276600" y="1773238"/>
            <a:ext cx="5183188" cy="523875"/>
          </a:xfrm>
          <a:prstGeom prst="rect">
            <a:avLst/>
          </a:prstGeom>
          <a:solidFill>
            <a:srgbClr val="FFFFCC"/>
          </a:solidFill>
          <a:ln w="9525">
            <a:solidFill>
              <a:srgbClr val="FF0000"/>
            </a:solidFill>
            <a:miter lim="800000"/>
            <a:headEnd/>
            <a:tailEnd/>
          </a:ln>
        </p:spPr>
        <p:txBody>
          <a:bodyPr>
            <a:spAutoFit/>
          </a:bodyPr>
          <a:lstStyle/>
          <a:p>
            <a:r>
              <a:rPr lang="ja-JP" altLang="en-US" sz="2800"/>
              <a:t>応用課題数が多いほど高成績！</a:t>
            </a:r>
          </a:p>
        </p:txBody>
      </p:sp>
      <p:sp>
        <p:nvSpPr>
          <p:cNvPr id="9" name="右矢印 8"/>
          <p:cNvSpPr/>
          <p:nvPr/>
        </p:nvSpPr>
        <p:spPr>
          <a:xfrm rot="18662379">
            <a:off x="2371725" y="4346575"/>
            <a:ext cx="817563" cy="220663"/>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右矢印 9"/>
          <p:cNvSpPr/>
          <p:nvPr/>
        </p:nvSpPr>
        <p:spPr>
          <a:xfrm rot="18662379">
            <a:off x="5625306" y="2896394"/>
            <a:ext cx="1039813" cy="212725"/>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テキスト ボックス 6"/>
          <p:cNvSpPr txBox="1">
            <a:spLocks noChangeArrowheads="1"/>
          </p:cNvSpPr>
          <p:nvPr/>
        </p:nvSpPr>
        <p:spPr bwMode="auto">
          <a:xfrm>
            <a:off x="2987675" y="2852738"/>
            <a:ext cx="2663825" cy="646112"/>
          </a:xfrm>
          <a:prstGeom prst="rect">
            <a:avLst/>
          </a:prstGeom>
          <a:noFill/>
          <a:ln w="9525">
            <a:noFill/>
            <a:miter lim="800000"/>
            <a:headEnd/>
            <a:tailEnd/>
          </a:ln>
        </p:spPr>
        <p:txBody>
          <a:bodyPr>
            <a:spAutoFit/>
          </a:bodyPr>
          <a:lstStyle/>
          <a:p>
            <a:r>
              <a:rPr lang="ja-JP" altLang="en-US" sz="3600" b="1">
                <a:solidFill>
                  <a:srgbClr val="FF0000"/>
                </a:solidFill>
              </a:rPr>
              <a:t>大きな差！</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dissolve">
                                      <p:cBhvr>
                                        <p:cTn id="7" dur="500"/>
                                        <p:tgtEl>
                                          <p:spTgt spid="614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par>
                          <p:cTn id="13" fill="hold">
                            <p:stCondLst>
                              <p:cond delay="500"/>
                            </p:stCondLst>
                            <p:childTnLst>
                              <p:par>
                                <p:cTn id="14" presetID="22" presetClass="entr" presetSubtype="4"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down)">
                                      <p:cBhvr>
                                        <p:cTn id="16" dur="500"/>
                                        <p:tgtEl>
                                          <p:spTgt spid="10"/>
                                        </p:tgtEl>
                                      </p:cBhvr>
                                    </p:animEffect>
                                  </p:childTnLst>
                                </p:cTn>
                              </p:par>
                            </p:childTnLst>
                          </p:cTn>
                        </p:par>
                        <p:par>
                          <p:cTn id="17" fill="hold">
                            <p:stCondLst>
                              <p:cond delay="1000"/>
                            </p:stCondLst>
                            <p:childTnLst>
                              <p:par>
                                <p:cTn id="18" presetID="9" presetClass="entr" presetSubtype="0"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dissolve">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nimBg="1"/>
      <p:bldP spid="9" grpId="0" animBg="1"/>
      <p:bldP spid="10" grpId="0" animBg="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95288" y="333375"/>
            <a:ext cx="7543800" cy="725488"/>
          </a:xfrm>
        </p:spPr>
        <p:txBody>
          <a:bodyPr/>
          <a:lstStyle/>
          <a:p>
            <a:pPr eaLnBrk="1" hangingPunct="1"/>
            <a:r>
              <a:rPr lang="ja-JP" altLang="en-US" smtClean="0"/>
              <a:t>理解度確認テストと成績の関係</a:t>
            </a:r>
          </a:p>
        </p:txBody>
      </p:sp>
      <p:graphicFrame>
        <p:nvGraphicFramePr>
          <p:cNvPr id="5" name="Chart 5"/>
          <p:cNvGraphicFramePr>
            <a:graphicFrameLocks/>
          </p:cNvGraphicFramePr>
          <p:nvPr/>
        </p:nvGraphicFramePr>
        <p:xfrm>
          <a:off x="611560" y="1196752"/>
          <a:ext cx="6480720" cy="5184576"/>
        </p:xfrm>
        <a:graphic>
          <a:graphicData uri="http://schemas.openxmlformats.org/drawingml/2006/chart">
            <c:chart xmlns:c="http://schemas.openxmlformats.org/drawingml/2006/chart" xmlns:r="http://schemas.openxmlformats.org/officeDocument/2006/relationships" r:id="rId2"/>
          </a:graphicData>
        </a:graphic>
      </p:graphicFrame>
      <p:sp>
        <p:nvSpPr>
          <p:cNvPr id="50182" name="Text Box 6"/>
          <p:cNvSpPr txBox="1">
            <a:spLocks noChangeArrowheads="1"/>
          </p:cNvSpPr>
          <p:nvPr/>
        </p:nvSpPr>
        <p:spPr bwMode="auto">
          <a:xfrm>
            <a:off x="2195513" y="2205038"/>
            <a:ext cx="2665412" cy="822325"/>
          </a:xfrm>
          <a:prstGeom prst="rect">
            <a:avLst/>
          </a:prstGeom>
          <a:solidFill>
            <a:srgbClr val="FFFFCC"/>
          </a:solidFill>
          <a:ln w="9525">
            <a:solidFill>
              <a:srgbClr val="FF0000"/>
            </a:solidFill>
            <a:miter lim="800000"/>
            <a:headEnd/>
            <a:tailEnd/>
          </a:ln>
        </p:spPr>
        <p:txBody>
          <a:bodyPr>
            <a:spAutoFit/>
          </a:bodyPr>
          <a:lstStyle/>
          <a:p>
            <a:pPr>
              <a:spcBef>
                <a:spcPct val="50000"/>
              </a:spcBef>
            </a:pPr>
            <a:r>
              <a:rPr lang="ja-JP" altLang="en-US"/>
              <a:t>テストの成績に大きな開きが！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0182"/>
                                        </p:tgtEl>
                                        <p:attrNameLst>
                                          <p:attrName>style.visibility</p:attrName>
                                        </p:attrNameLst>
                                      </p:cBhvr>
                                      <p:to>
                                        <p:strVal val="visible"/>
                                      </p:to>
                                    </p:set>
                                    <p:animEffect transition="in" filter="dissolve">
                                      <p:cBhvr>
                                        <p:cTn id="7" dur="500"/>
                                        <p:tgtEl>
                                          <p:spTgt spid="50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23850" y="188913"/>
            <a:ext cx="7543800" cy="725487"/>
          </a:xfrm>
        </p:spPr>
        <p:txBody>
          <a:bodyPr/>
          <a:lstStyle/>
          <a:p>
            <a:pPr eaLnBrk="1" hangingPunct="1"/>
            <a:r>
              <a:rPr lang="ja-JP" altLang="en-US" smtClean="0"/>
              <a:t>テストを終えて・・・</a:t>
            </a:r>
          </a:p>
        </p:txBody>
      </p:sp>
      <p:sp>
        <p:nvSpPr>
          <p:cNvPr id="8195" name="Rectangle 3"/>
          <p:cNvSpPr>
            <a:spLocks noGrp="1" noChangeArrowheads="1"/>
          </p:cNvSpPr>
          <p:nvPr>
            <p:ph type="body" idx="1"/>
          </p:nvPr>
        </p:nvSpPr>
        <p:spPr>
          <a:xfrm>
            <a:off x="250825" y="981075"/>
            <a:ext cx="8229600" cy="4895850"/>
          </a:xfrm>
        </p:spPr>
        <p:txBody>
          <a:bodyPr/>
          <a:lstStyle/>
          <a:p>
            <a:pPr eaLnBrk="1" hangingPunct="1"/>
            <a:r>
              <a:rPr lang="ja-JP" altLang="en-US" sz="2600" smtClean="0"/>
              <a:t>模範解答を参照して誤った点をよくチェックしておいて下さい。模範解答を見て（どこが間違っていたか）理解できれば十分です。</a:t>
            </a:r>
          </a:p>
          <a:p>
            <a:pPr eaLnBrk="1" hangingPunct="1"/>
            <a:r>
              <a:rPr lang="ja-JP" altLang="en-US" sz="2600" smtClean="0"/>
              <a:t>理解できない点があれば遠慮なく森田まで質問して下さい。</a:t>
            </a:r>
          </a:p>
          <a:p>
            <a:pPr eaLnBrk="1" hangingPunct="1"/>
            <a:r>
              <a:rPr lang="ja-JP" altLang="en-US" sz="2600" smtClean="0"/>
              <a:t>今回成績がよくなかった人（</a:t>
            </a:r>
            <a:r>
              <a:rPr lang="en-US" altLang="ja-JP" sz="2600" smtClean="0"/>
              <a:t>50</a:t>
            </a:r>
            <a:r>
              <a:rPr lang="ja-JP" altLang="en-US" sz="2600" smtClean="0"/>
              <a:t>点未満の人）も応用課題を解く事を含めて次回のテストで挽回が可能です（応用課題は</a:t>
            </a:r>
            <a:r>
              <a:rPr lang="en-US" altLang="ja-JP" sz="2600" smtClean="0"/>
              <a:t>34</a:t>
            </a:r>
            <a:r>
              <a:rPr lang="ja-JP" altLang="en-US" sz="2600" smtClean="0"/>
              <a:t>題あります）。→応用課題に積極的に取り組めば、補助員が適切にアドバイスしてくれるはずです。</a:t>
            </a:r>
          </a:p>
          <a:p>
            <a:pPr eaLnBrk="1" hangingPunct="1"/>
            <a:r>
              <a:rPr lang="ja-JP" altLang="en-US" sz="2600" smtClean="0"/>
              <a:t>また学習上の相談があれば遠慮なく森田まで（演習時間以外の場合は</a:t>
            </a:r>
            <a:r>
              <a:rPr lang="en-US" altLang="ja-JP" sz="2600" smtClean="0"/>
              <a:t>C-514</a:t>
            </a:r>
            <a:r>
              <a:rPr lang="ja-JP" altLang="en-US" sz="2600" smtClean="0"/>
              <a:t>まで）。</a:t>
            </a:r>
          </a:p>
        </p:txBody>
      </p:sp>
      <p:sp>
        <p:nvSpPr>
          <p:cNvPr id="8196" name="Text Box 4"/>
          <p:cNvSpPr txBox="1">
            <a:spLocks noChangeArrowheads="1"/>
          </p:cNvSpPr>
          <p:nvPr/>
        </p:nvSpPr>
        <p:spPr bwMode="auto">
          <a:xfrm>
            <a:off x="539750" y="5661025"/>
            <a:ext cx="7848600" cy="911225"/>
          </a:xfrm>
          <a:prstGeom prst="rect">
            <a:avLst/>
          </a:prstGeom>
          <a:solidFill>
            <a:srgbClr val="FFC000"/>
          </a:solidFill>
          <a:ln w="9525">
            <a:solidFill>
              <a:schemeClr val="tx1"/>
            </a:solidFill>
            <a:miter lim="800000"/>
            <a:headEnd/>
            <a:tailEnd/>
          </a:ln>
        </p:spPr>
        <p:txBody>
          <a:bodyPr>
            <a:spAutoFit/>
          </a:bodyPr>
          <a:lstStyle/>
          <a:p>
            <a:pPr>
              <a:lnSpc>
                <a:spcPct val="90000"/>
              </a:lnSpc>
              <a:spcBef>
                <a:spcPct val="20000"/>
              </a:spcBef>
              <a:buClr>
                <a:schemeClr val="tx2"/>
              </a:buClr>
              <a:buSzPct val="70000"/>
              <a:buFont typeface="Wingdings" pitchFamily="2" charset="2"/>
              <a:buNone/>
            </a:pPr>
            <a:r>
              <a:rPr lang="en-US" altLang="ja-JP" sz="1800"/>
              <a:t> </a:t>
            </a:r>
            <a:r>
              <a:rPr lang="ja-JP" altLang="en-US" sz="2000"/>
              <a:t>テスト結果および講評は</a:t>
            </a:r>
            <a:r>
              <a:rPr lang="en-US" altLang="ja-JP" sz="2000"/>
              <a:t>HP</a:t>
            </a:r>
            <a:r>
              <a:rPr lang="ja-JP" altLang="en-US" sz="2000"/>
              <a:t>にも掲載しています。</a:t>
            </a:r>
          </a:p>
          <a:p>
            <a:pPr>
              <a:lnSpc>
                <a:spcPct val="90000"/>
              </a:lnSpc>
              <a:spcBef>
                <a:spcPct val="20000"/>
              </a:spcBef>
              <a:buClr>
                <a:schemeClr val="tx2"/>
              </a:buClr>
              <a:buSzPct val="70000"/>
              <a:buFont typeface="Wingdings" pitchFamily="2" charset="2"/>
              <a:buNone/>
            </a:pPr>
            <a:r>
              <a:rPr lang="en-US" altLang="ja-JP" sz="3200">
                <a:hlinkClick r:id="rId2"/>
              </a:rPr>
              <a:t>http://ext-web.edu.sgu.ac.jp/HIKO/Prog</a:t>
            </a:r>
            <a:endParaRPr lang="en-US" altLang="ja-JP" sz="32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ja-JP" altLang="en-US" smtClean="0"/>
              <a:t>応用課題について</a:t>
            </a:r>
          </a:p>
        </p:txBody>
      </p:sp>
      <p:sp>
        <p:nvSpPr>
          <p:cNvPr id="9219" name="Rectangle 3"/>
          <p:cNvSpPr>
            <a:spLocks noGrp="1" noChangeArrowheads="1"/>
          </p:cNvSpPr>
          <p:nvPr>
            <p:ph type="body" idx="1"/>
          </p:nvPr>
        </p:nvSpPr>
        <p:spPr>
          <a:xfrm>
            <a:off x="457200" y="1719263"/>
            <a:ext cx="8229600" cy="2501900"/>
          </a:xfrm>
        </p:spPr>
        <p:txBody>
          <a:bodyPr/>
          <a:lstStyle/>
          <a:p>
            <a:pPr eaLnBrk="1" hangingPunct="1"/>
            <a:r>
              <a:rPr lang="ja-JP" altLang="en-US" smtClean="0"/>
              <a:t>第</a:t>
            </a:r>
            <a:r>
              <a:rPr lang="en-US" altLang="ja-JP" smtClean="0"/>
              <a:t>7</a:t>
            </a:r>
            <a:r>
              <a:rPr lang="ja-JP" altLang="en-US" smtClean="0"/>
              <a:t>章までの応用課題は</a:t>
            </a:r>
            <a:r>
              <a:rPr lang="en-US" altLang="ja-JP" b="1" smtClean="0">
                <a:solidFill>
                  <a:srgbClr val="FF0000"/>
                </a:solidFill>
              </a:rPr>
              <a:t>12</a:t>
            </a:r>
            <a:r>
              <a:rPr lang="ja-JP" altLang="en-US" smtClean="0"/>
              <a:t>題あります。</a:t>
            </a:r>
          </a:p>
          <a:p>
            <a:pPr eaLnBrk="1" hangingPunct="1"/>
            <a:r>
              <a:rPr lang="ja-JP" altLang="en-US" smtClean="0"/>
              <a:t>第</a:t>
            </a:r>
            <a:r>
              <a:rPr lang="en-US" altLang="ja-JP" smtClean="0"/>
              <a:t>8</a:t>
            </a:r>
            <a:r>
              <a:rPr lang="ja-JP" altLang="en-US" smtClean="0"/>
              <a:t>章は全て応用課題で</a:t>
            </a:r>
            <a:r>
              <a:rPr lang="en-US" altLang="ja-JP" b="1" smtClean="0">
                <a:solidFill>
                  <a:srgbClr val="FF0000"/>
                </a:solidFill>
              </a:rPr>
              <a:t>11</a:t>
            </a:r>
            <a:r>
              <a:rPr lang="ja-JP" altLang="en-US" smtClean="0"/>
              <a:t>題あります。</a:t>
            </a:r>
            <a:endParaRPr lang="en-US" altLang="ja-JP" smtClean="0"/>
          </a:p>
          <a:p>
            <a:pPr eaLnBrk="1" hangingPunct="1"/>
            <a:r>
              <a:rPr lang="ja-JP" altLang="en-US" smtClean="0"/>
              <a:t>第</a:t>
            </a:r>
            <a:r>
              <a:rPr lang="en-US" altLang="ja-JP" smtClean="0"/>
              <a:t>9</a:t>
            </a:r>
            <a:r>
              <a:rPr lang="ja-JP" altLang="en-US" smtClean="0"/>
              <a:t>章は全て応用課題で</a:t>
            </a:r>
            <a:r>
              <a:rPr lang="en-US" altLang="ja-JP" b="1" smtClean="0">
                <a:solidFill>
                  <a:srgbClr val="FF0000"/>
                </a:solidFill>
              </a:rPr>
              <a:t>3</a:t>
            </a:r>
            <a:r>
              <a:rPr lang="ja-JP" altLang="en-US" smtClean="0"/>
              <a:t>題あります。</a:t>
            </a:r>
          </a:p>
          <a:p>
            <a:pPr eaLnBrk="1" hangingPunct="1"/>
            <a:r>
              <a:rPr lang="ja-JP" altLang="en-US" smtClean="0"/>
              <a:t>第</a:t>
            </a:r>
            <a:r>
              <a:rPr lang="en-US" altLang="ja-JP" smtClean="0"/>
              <a:t>10</a:t>
            </a:r>
            <a:r>
              <a:rPr lang="ja-JP" altLang="en-US" smtClean="0"/>
              <a:t>章は全て応用課題で</a:t>
            </a:r>
            <a:r>
              <a:rPr lang="en-US" altLang="ja-JP" b="1" smtClean="0">
                <a:solidFill>
                  <a:srgbClr val="FF0000"/>
                </a:solidFill>
              </a:rPr>
              <a:t>8</a:t>
            </a:r>
            <a:r>
              <a:rPr lang="ja-JP" altLang="en-US" smtClean="0"/>
              <a:t>題あります。</a:t>
            </a:r>
            <a:endParaRPr lang="en-US" altLang="ja-JP" smtClean="0"/>
          </a:p>
          <a:p>
            <a:pPr eaLnBrk="1" hangingPunct="1"/>
            <a:endParaRPr lang="ja-JP" altLang="en-US" smtClean="0"/>
          </a:p>
          <a:p>
            <a:pPr eaLnBrk="1" hangingPunct="1">
              <a:buFont typeface="Wingdings" pitchFamily="2" charset="2"/>
              <a:buNone/>
            </a:pPr>
            <a:endParaRPr lang="en-US" altLang="ja-JP" smtClean="0"/>
          </a:p>
        </p:txBody>
      </p:sp>
      <p:sp>
        <p:nvSpPr>
          <p:cNvPr id="4" name="テキスト ボックス 3"/>
          <p:cNvSpPr txBox="1">
            <a:spLocks noChangeArrowheads="1"/>
          </p:cNvSpPr>
          <p:nvPr/>
        </p:nvSpPr>
        <p:spPr bwMode="auto">
          <a:xfrm>
            <a:off x="4284663" y="4221163"/>
            <a:ext cx="2303462" cy="708025"/>
          </a:xfrm>
          <a:prstGeom prst="rect">
            <a:avLst/>
          </a:prstGeom>
          <a:noFill/>
          <a:ln w="9525">
            <a:noFill/>
            <a:miter lim="800000"/>
            <a:headEnd/>
            <a:tailEnd/>
          </a:ln>
        </p:spPr>
        <p:txBody>
          <a:bodyPr>
            <a:spAutoFit/>
          </a:bodyPr>
          <a:lstStyle/>
          <a:p>
            <a:r>
              <a:rPr lang="ja-JP" altLang="en-US" sz="4000"/>
              <a:t>合計</a:t>
            </a:r>
            <a:r>
              <a:rPr lang="en-US" altLang="ja-JP" sz="4000" b="1">
                <a:solidFill>
                  <a:srgbClr val="FF0000"/>
                </a:solidFill>
              </a:rPr>
              <a:t>34</a:t>
            </a:r>
            <a:r>
              <a:rPr lang="ja-JP" altLang="en-US" sz="4000"/>
              <a:t>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3"/>
          <p:cNvGraphicFramePr>
            <a:graphicFrameLocks/>
          </p:cNvGraphicFramePr>
          <p:nvPr/>
        </p:nvGraphicFramePr>
        <p:xfrm>
          <a:off x="539552" y="1124744"/>
          <a:ext cx="7488832" cy="5040560"/>
        </p:xfrm>
        <a:graphic>
          <a:graphicData uri="http://schemas.openxmlformats.org/drawingml/2006/chart">
            <c:chart xmlns:c="http://schemas.openxmlformats.org/drawingml/2006/chart" xmlns:r="http://schemas.openxmlformats.org/officeDocument/2006/relationships" r:id="rId2"/>
          </a:graphicData>
        </a:graphic>
      </p:graphicFrame>
      <p:sp>
        <p:nvSpPr>
          <p:cNvPr id="10243" name="Rectangle 3"/>
          <p:cNvSpPr>
            <a:spLocks noGrp="1" noChangeArrowheads="1"/>
          </p:cNvSpPr>
          <p:nvPr>
            <p:ph type="title"/>
          </p:nvPr>
        </p:nvSpPr>
        <p:spPr>
          <a:xfrm>
            <a:off x="468313" y="260350"/>
            <a:ext cx="7543800" cy="796925"/>
          </a:xfrm>
        </p:spPr>
        <p:txBody>
          <a:bodyPr/>
          <a:lstStyle/>
          <a:p>
            <a:pPr eaLnBrk="1" hangingPunct="1"/>
            <a:r>
              <a:rPr lang="ja-JP" altLang="en-US" smtClean="0"/>
              <a:t>課題進行状況（</a:t>
            </a:r>
            <a:r>
              <a:rPr lang="en-US" altLang="ja-JP" smtClean="0"/>
              <a:t>11/6</a:t>
            </a:r>
            <a:r>
              <a:rPr lang="ja-JP" altLang="en-US" smtClean="0"/>
              <a:t>終了時点）</a:t>
            </a:r>
          </a:p>
        </p:txBody>
      </p:sp>
      <p:sp>
        <p:nvSpPr>
          <p:cNvPr id="54277" name="Text Box 5"/>
          <p:cNvSpPr txBox="1">
            <a:spLocks noChangeArrowheads="1"/>
          </p:cNvSpPr>
          <p:nvPr/>
        </p:nvSpPr>
        <p:spPr bwMode="auto">
          <a:xfrm>
            <a:off x="4284663" y="2133600"/>
            <a:ext cx="2808287" cy="461963"/>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a:t>5-4</a:t>
            </a:r>
            <a:r>
              <a:rPr lang="ja-JP" altLang="en-US"/>
              <a:t>節以降→</a:t>
            </a:r>
            <a:r>
              <a:rPr lang="en-US" altLang="ja-JP"/>
              <a:t>67.4%</a:t>
            </a:r>
          </a:p>
        </p:txBody>
      </p:sp>
      <p:sp>
        <p:nvSpPr>
          <p:cNvPr id="54278" name="Text Box 6"/>
          <p:cNvSpPr txBox="1">
            <a:spLocks noChangeArrowheads="1"/>
          </p:cNvSpPr>
          <p:nvPr/>
        </p:nvSpPr>
        <p:spPr bwMode="auto">
          <a:xfrm>
            <a:off x="5795963" y="3500438"/>
            <a:ext cx="2663825" cy="1016000"/>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a:t>最も進んだ人→</a:t>
            </a:r>
            <a:endParaRPr lang="en-US" altLang="ja-JP"/>
          </a:p>
          <a:p>
            <a:pPr>
              <a:spcBef>
                <a:spcPct val="50000"/>
              </a:spcBef>
            </a:pPr>
            <a:r>
              <a:rPr lang="ja-JP" altLang="en-US"/>
              <a:t>　　　</a:t>
            </a:r>
            <a:r>
              <a:rPr lang="en-US" altLang="ja-JP"/>
              <a:t>8-6</a:t>
            </a:r>
            <a:r>
              <a:rPr lang="ja-JP" altLang="en-US"/>
              <a:t>節（</a:t>
            </a:r>
            <a:r>
              <a:rPr lang="en-US" altLang="ja-JP"/>
              <a:t>1</a:t>
            </a:r>
            <a:r>
              <a:rPr lang="ja-JP" altLang="en-US"/>
              <a:t>名）</a:t>
            </a:r>
          </a:p>
        </p:txBody>
      </p:sp>
      <p:sp>
        <p:nvSpPr>
          <p:cNvPr id="54279" name="AutoShape 7"/>
          <p:cNvSpPr>
            <a:spLocks/>
          </p:cNvSpPr>
          <p:nvPr/>
        </p:nvSpPr>
        <p:spPr bwMode="auto">
          <a:xfrm rot="-5400000">
            <a:off x="2159794" y="3825082"/>
            <a:ext cx="504825" cy="1728787"/>
          </a:xfrm>
          <a:prstGeom prst="rightBrace">
            <a:avLst>
              <a:gd name="adj1" fmla="val 40460"/>
              <a:gd name="adj2" fmla="val 50000"/>
            </a:avLst>
          </a:prstGeom>
          <a:noFill/>
          <a:ln w="28575">
            <a:solidFill>
              <a:srgbClr val="FF0000"/>
            </a:solidFill>
            <a:round/>
            <a:headEnd/>
            <a:tailEnd/>
          </a:ln>
        </p:spPr>
        <p:txBody>
          <a:bodyPr wrap="none" anchor="ctr"/>
          <a:lstStyle/>
          <a:p>
            <a:endParaRPr lang="ja-JP" altLang="en-US"/>
          </a:p>
        </p:txBody>
      </p:sp>
      <p:sp>
        <p:nvSpPr>
          <p:cNvPr id="54280" name="Text Box 8"/>
          <p:cNvSpPr txBox="1">
            <a:spLocks noChangeArrowheads="1"/>
          </p:cNvSpPr>
          <p:nvPr/>
        </p:nvSpPr>
        <p:spPr bwMode="auto">
          <a:xfrm>
            <a:off x="1476375" y="3141663"/>
            <a:ext cx="1655763" cy="1041400"/>
          </a:xfrm>
          <a:prstGeom prst="rect">
            <a:avLst/>
          </a:prstGeom>
          <a:solidFill>
            <a:schemeClr val="accent1"/>
          </a:solidFill>
          <a:ln w="9525">
            <a:solidFill>
              <a:schemeClr val="tx1"/>
            </a:solidFill>
            <a:miter lim="800000"/>
            <a:headEnd/>
            <a:tailEnd/>
          </a:ln>
        </p:spPr>
        <p:txBody>
          <a:bodyPr>
            <a:spAutoFit/>
          </a:bodyPr>
          <a:lstStyle/>
          <a:p>
            <a:pPr algn="ctr">
              <a:lnSpc>
                <a:spcPts val="2800"/>
              </a:lnSpc>
              <a:spcBef>
                <a:spcPct val="50000"/>
              </a:spcBef>
            </a:pPr>
            <a:r>
              <a:rPr lang="en-US" altLang="ja-JP" sz="3000" b="1">
                <a:solidFill>
                  <a:srgbClr val="FF0000"/>
                </a:solidFill>
              </a:rPr>
              <a:t>4</a:t>
            </a:r>
            <a:r>
              <a:rPr lang="ja-JP" altLang="en-US" sz="3000" b="1">
                <a:solidFill>
                  <a:srgbClr val="FF0000"/>
                </a:solidFill>
              </a:rPr>
              <a:t>名</a:t>
            </a:r>
            <a:endParaRPr lang="en-US" altLang="ja-JP" sz="3000" b="1">
              <a:solidFill>
                <a:srgbClr val="FF0000"/>
              </a:solidFill>
            </a:endParaRPr>
          </a:p>
          <a:p>
            <a:pPr>
              <a:lnSpc>
                <a:spcPts val="2800"/>
              </a:lnSpc>
              <a:spcBef>
                <a:spcPct val="50000"/>
              </a:spcBef>
            </a:pPr>
            <a:r>
              <a:rPr lang="ja-JP" altLang="en-US" sz="3000"/>
              <a:t>挽回を！</a:t>
            </a:r>
          </a:p>
        </p:txBody>
      </p:sp>
      <p:sp>
        <p:nvSpPr>
          <p:cNvPr id="12" name="下矢印 11"/>
          <p:cNvSpPr/>
          <p:nvPr/>
        </p:nvSpPr>
        <p:spPr>
          <a:xfrm rot="19113444">
            <a:off x="7142163" y="4708525"/>
            <a:ext cx="360362" cy="504825"/>
          </a:xfrm>
          <a:prstGeom prst="down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249" name="Text Box 4"/>
          <p:cNvSpPr txBox="1">
            <a:spLocks noChangeArrowheads="1"/>
          </p:cNvSpPr>
          <p:nvPr/>
        </p:nvSpPr>
        <p:spPr bwMode="auto">
          <a:xfrm>
            <a:off x="2051050" y="6092825"/>
            <a:ext cx="5400675" cy="457200"/>
          </a:xfrm>
          <a:prstGeom prst="rect">
            <a:avLst/>
          </a:prstGeom>
          <a:noFill/>
          <a:ln w="9525">
            <a:noFill/>
            <a:miter lim="800000"/>
            <a:headEnd/>
            <a:tailEnd/>
          </a:ln>
        </p:spPr>
        <p:txBody>
          <a:bodyPr>
            <a:spAutoFit/>
          </a:bodyPr>
          <a:lstStyle/>
          <a:p>
            <a:pPr>
              <a:spcBef>
                <a:spcPct val="50000"/>
              </a:spcBef>
            </a:pPr>
            <a:r>
              <a:rPr lang="ja-JP" altLang="en-US"/>
              <a:t>平均的には</a:t>
            </a:r>
            <a:r>
              <a:rPr lang="en-US" altLang="ja-JP"/>
              <a:t>【</a:t>
            </a:r>
            <a:r>
              <a:rPr lang="ja-JP" altLang="en-US"/>
              <a:t>基礎課題</a:t>
            </a:r>
            <a:r>
              <a:rPr lang="en-US" altLang="ja-JP"/>
              <a:t>5-4-2】</a:t>
            </a:r>
            <a:r>
              <a:rPr lang="ja-JP" altLang="en-US"/>
              <a:t>まで終了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4277"/>
                                        </p:tgtEl>
                                        <p:attrNameLst>
                                          <p:attrName>style.visibility</p:attrName>
                                        </p:attrNameLst>
                                      </p:cBhvr>
                                      <p:to>
                                        <p:strVal val="visible"/>
                                      </p:to>
                                    </p:set>
                                    <p:animEffect transition="in" filter="dissolve">
                                      <p:cBhvr>
                                        <p:cTn id="7" dur="500"/>
                                        <p:tgtEl>
                                          <p:spTgt spid="5427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4278"/>
                                        </p:tgtEl>
                                        <p:attrNameLst>
                                          <p:attrName>style.visibility</p:attrName>
                                        </p:attrNameLst>
                                      </p:cBhvr>
                                      <p:to>
                                        <p:strVal val="visible"/>
                                      </p:to>
                                    </p:set>
                                    <p:animEffect transition="in" filter="dissolve">
                                      <p:cBhvr>
                                        <p:cTn id="12" dur="500"/>
                                        <p:tgtEl>
                                          <p:spTgt spid="54278"/>
                                        </p:tgtEl>
                                      </p:cBhvr>
                                    </p:animEffect>
                                  </p:childTnLst>
                                </p:cTn>
                              </p:par>
                            </p:childTnLst>
                          </p:cTn>
                        </p:par>
                        <p:par>
                          <p:cTn id="13" fill="hold">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up)">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54279"/>
                                        </p:tgtEl>
                                        <p:attrNameLst>
                                          <p:attrName>style.visibility</p:attrName>
                                        </p:attrNameLst>
                                      </p:cBhvr>
                                      <p:to>
                                        <p:strVal val="visible"/>
                                      </p:to>
                                    </p:set>
                                    <p:animEffect transition="in" filter="wipe(down)">
                                      <p:cBhvr>
                                        <p:cTn id="21" dur="500"/>
                                        <p:tgtEl>
                                          <p:spTgt spid="54279"/>
                                        </p:tgtEl>
                                      </p:cBhvr>
                                    </p:animEffect>
                                  </p:childTnLst>
                                </p:cTn>
                              </p:par>
                            </p:childTnLst>
                          </p:cTn>
                        </p:par>
                        <p:par>
                          <p:cTn id="22" fill="hold">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54280"/>
                                        </p:tgtEl>
                                        <p:attrNameLst>
                                          <p:attrName>style.visibility</p:attrName>
                                        </p:attrNameLst>
                                      </p:cBhvr>
                                      <p:to>
                                        <p:strVal val="visible"/>
                                      </p:to>
                                    </p:set>
                                    <p:animEffect transition="in" filter="dissolve">
                                      <p:cBhvr>
                                        <p:cTn id="25" dur="500"/>
                                        <p:tgtEl>
                                          <p:spTgt spid="542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7" grpId="0" animBg="1"/>
      <p:bldP spid="54278" grpId="0" animBg="1"/>
      <p:bldP spid="54279" grpId="0" animBg="1"/>
      <p:bldP spid="54280"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5"/>
          <p:cNvGraphicFramePr>
            <a:graphicFrameLocks/>
          </p:cNvGraphicFramePr>
          <p:nvPr/>
        </p:nvGraphicFramePr>
        <p:xfrm>
          <a:off x="539552" y="1124744"/>
          <a:ext cx="7560840" cy="4968552"/>
        </p:xfrm>
        <a:graphic>
          <a:graphicData uri="http://schemas.openxmlformats.org/drawingml/2006/chart">
            <c:chart xmlns:c="http://schemas.openxmlformats.org/drawingml/2006/chart" xmlns:r="http://schemas.openxmlformats.org/officeDocument/2006/relationships" r:id="rId2"/>
          </a:graphicData>
        </a:graphic>
      </p:graphicFrame>
      <p:sp>
        <p:nvSpPr>
          <p:cNvPr id="11267" name="Rectangle 3"/>
          <p:cNvSpPr>
            <a:spLocks noGrp="1" noChangeArrowheads="1"/>
          </p:cNvSpPr>
          <p:nvPr>
            <p:ph type="title"/>
          </p:nvPr>
        </p:nvSpPr>
        <p:spPr>
          <a:xfrm>
            <a:off x="468313" y="188913"/>
            <a:ext cx="7543800" cy="868362"/>
          </a:xfrm>
        </p:spPr>
        <p:txBody>
          <a:bodyPr/>
          <a:lstStyle/>
          <a:p>
            <a:pPr eaLnBrk="1" hangingPunct="1"/>
            <a:r>
              <a:rPr lang="ja-JP" altLang="en-US" sz="3500" smtClean="0"/>
              <a:t>応用課題進行状況（</a:t>
            </a:r>
            <a:r>
              <a:rPr lang="en-US" altLang="ja-JP" sz="3500" smtClean="0"/>
              <a:t>11/6</a:t>
            </a:r>
            <a:r>
              <a:rPr lang="ja-JP" altLang="en-US" sz="3500" smtClean="0"/>
              <a:t>終了時点）</a:t>
            </a:r>
          </a:p>
        </p:txBody>
      </p:sp>
      <p:sp>
        <p:nvSpPr>
          <p:cNvPr id="56324" name="Text Box 4"/>
          <p:cNvSpPr txBox="1">
            <a:spLocks noChangeArrowheads="1"/>
          </p:cNvSpPr>
          <p:nvPr/>
        </p:nvSpPr>
        <p:spPr bwMode="auto">
          <a:xfrm>
            <a:off x="4932363" y="1916113"/>
            <a:ext cx="3311525" cy="461962"/>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a:t>平均的には</a:t>
            </a:r>
            <a:r>
              <a:rPr lang="en-US" altLang="ja-JP"/>
              <a:t>3.6</a:t>
            </a:r>
            <a:r>
              <a:rPr lang="ja-JP" altLang="en-US"/>
              <a:t>題提出</a:t>
            </a:r>
          </a:p>
        </p:txBody>
      </p:sp>
      <p:sp>
        <p:nvSpPr>
          <p:cNvPr id="56325" name="Text Box 5"/>
          <p:cNvSpPr txBox="1">
            <a:spLocks noChangeArrowheads="1"/>
          </p:cNvSpPr>
          <p:nvPr/>
        </p:nvSpPr>
        <p:spPr bwMode="auto">
          <a:xfrm>
            <a:off x="1403350" y="6092825"/>
            <a:ext cx="5976938" cy="523875"/>
          </a:xfrm>
          <a:prstGeom prst="rect">
            <a:avLst/>
          </a:prstGeom>
          <a:noFill/>
          <a:ln w="9525">
            <a:noFill/>
            <a:miter lim="800000"/>
            <a:headEnd/>
            <a:tailEnd/>
          </a:ln>
        </p:spPr>
        <p:txBody>
          <a:bodyPr>
            <a:spAutoFit/>
          </a:bodyPr>
          <a:lstStyle/>
          <a:p>
            <a:pPr>
              <a:spcBef>
                <a:spcPct val="50000"/>
              </a:spcBef>
            </a:pPr>
            <a:r>
              <a:rPr lang="en-US" altLang="ja-JP" sz="2800"/>
              <a:t>21</a:t>
            </a:r>
            <a:r>
              <a:rPr lang="ja-JP" altLang="en-US" sz="2800"/>
              <a:t>題：</a:t>
            </a:r>
            <a:r>
              <a:rPr lang="en-US" altLang="ja-JP" sz="2800"/>
              <a:t>1</a:t>
            </a:r>
            <a:r>
              <a:rPr lang="ja-JP" altLang="en-US" sz="2800"/>
              <a:t>名　　　</a:t>
            </a:r>
            <a:r>
              <a:rPr lang="en-US" altLang="ja-JP" sz="2800"/>
              <a:t>5</a:t>
            </a:r>
            <a:r>
              <a:rPr lang="ja-JP" altLang="en-US" sz="2800"/>
              <a:t>題：</a:t>
            </a:r>
            <a:r>
              <a:rPr lang="en-US" altLang="ja-JP" sz="2800"/>
              <a:t>19</a:t>
            </a:r>
            <a:r>
              <a:rPr lang="ja-JP" altLang="en-US" sz="2800"/>
              <a:t>名　　　</a:t>
            </a:r>
            <a:r>
              <a:rPr lang="en-US" altLang="ja-JP" sz="2800"/>
              <a:t>4</a:t>
            </a:r>
            <a:r>
              <a:rPr lang="ja-JP" altLang="en-US" sz="2800"/>
              <a:t>題：</a:t>
            </a:r>
            <a:r>
              <a:rPr lang="en-US" altLang="ja-JP" sz="2800"/>
              <a:t>4</a:t>
            </a:r>
            <a:r>
              <a:rPr lang="ja-JP" altLang="en-US" sz="2800"/>
              <a:t>名</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6324"/>
                                        </p:tgtEl>
                                        <p:attrNameLst>
                                          <p:attrName>style.visibility</p:attrName>
                                        </p:attrNameLst>
                                      </p:cBhvr>
                                      <p:to>
                                        <p:strVal val="visible"/>
                                      </p:to>
                                    </p:set>
                                    <p:animEffect transition="in" filter="dissolve">
                                      <p:cBhvr>
                                        <p:cTn id="7" dur="500"/>
                                        <p:tgtEl>
                                          <p:spTgt spid="5632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6325"/>
                                        </p:tgtEl>
                                        <p:attrNameLst>
                                          <p:attrName>style.visibility</p:attrName>
                                        </p:attrNameLst>
                                      </p:cBhvr>
                                      <p:to>
                                        <p:strVal val="visible"/>
                                      </p:to>
                                    </p:set>
                                    <p:animEffect transition="in" filter="dissolve">
                                      <p:cBhvr>
                                        <p:cTn id="12" dur="500"/>
                                        <p:tgtEl>
                                          <p:spTgt spid="563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4" grpId="0" animBg="1"/>
      <p:bldP spid="56325" grpId="0"/>
    </p:bld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Network</Template>
  <TotalTime>2053</TotalTime>
  <Words>592</Words>
  <Application>Microsoft Office PowerPoint</Application>
  <PresentationFormat>画面に合わせる (4:3)</PresentationFormat>
  <Paragraphs>71</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Arial</vt:lpstr>
      <vt:lpstr>ＭＳ Ｐゴシック</vt:lpstr>
      <vt:lpstr>Wingdings</vt:lpstr>
      <vt:lpstr>Calibri</vt:lpstr>
      <vt:lpstr>Times New Roman</vt:lpstr>
      <vt:lpstr>Network</vt:lpstr>
      <vt:lpstr>プログラミング</vt:lpstr>
      <vt:lpstr>第１回テストの結果</vt:lpstr>
      <vt:lpstr>第１回テストの結果</vt:lpstr>
      <vt:lpstr>応用課題数とテスト成績の関係</vt:lpstr>
      <vt:lpstr>理解度確認テストと成績の関係</vt:lpstr>
      <vt:lpstr>テストを終えて・・・</vt:lpstr>
      <vt:lpstr>応用課題について</vt:lpstr>
      <vt:lpstr>課題進行状況（11/6終了時点）</vt:lpstr>
      <vt:lpstr>応用課題進行状況（11/6終了時点）</vt:lpstr>
      <vt:lpstr>進度について</vt:lpstr>
      <vt:lpstr>注意</vt:lpstr>
    </vt:vector>
  </TitlesOfParts>
  <Company>札幌学院大学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dc:title>
  <dc:creator>森田　彦</dc:creator>
  <cp:lastModifiedBy>hiko</cp:lastModifiedBy>
  <cp:revision>43</cp:revision>
  <dcterms:created xsi:type="dcterms:W3CDTF">2003-04-22T00:37:29Z</dcterms:created>
  <dcterms:modified xsi:type="dcterms:W3CDTF">2012-11-13T09:01:24Z</dcterms:modified>
</cp:coreProperties>
</file>