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81" r:id="rId3"/>
    <p:sldId id="282" r:id="rId4"/>
    <p:sldId id="294" r:id="rId5"/>
    <p:sldId id="297" r:id="rId6"/>
    <p:sldId id="298" r:id="rId7"/>
    <p:sldId id="300" r:id="rId8"/>
    <p:sldId id="302" r:id="rId9"/>
    <p:sldId id="301" r:id="rId10"/>
    <p:sldId id="304" r:id="rId11"/>
    <p:sldId id="305" r:id="rId12"/>
    <p:sldId id="307" r:id="rId13"/>
    <p:sldId id="308" r:id="rId14"/>
    <p:sldId id="310" r:id="rId15"/>
    <p:sldId id="311" r:id="rId16"/>
    <p:sldId id="288" r:id="rId17"/>
    <p:sldId id="289" r:id="rId18"/>
    <p:sldId id="291" r:id="rId19"/>
    <p:sldId id="284" r:id="rId20"/>
    <p:sldId id="286" r:id="rId2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FF00"/>
    <a:srgbClr val="FF66FF"/>
    <a:srgbClr val="66FFFF"/>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25552;&#20986;&#29366;&#27841;&#35352;&#37682;\&#35506;&#38988;master11.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25552;&#20986;&#29366;&#27841;&#35352;&#37682;\&#35506;&#38988;master11.13.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11/13</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52.1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5-7-1】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48"/>
          <c:y val="3.6931818181818385E-2"/>
        </c:manualLayout>
      </c:layout>
      <c:spPr>
        <a:noFill/>
        <a:ln w="25400">
          <a:noFill/>
        </a:ln>
      </c:spPr>
    </c:title>
    <c:plotArea>
      <c:layout>
        <c:manualLayout>
          <c:layoutTarget val="inner"/>
          <c:xMode val="edge"/>
          <c:yMode val="edge"/>
          <c:x val="0.13043490300362473"/>
          <c:y val="0.19346917506678377"/>
          <c:w val="0.84310096724082073"/>
          <c:h val="0.68721385849333572"/>
        </c:manualLayout>
      </c:layout>
      <c:barChart>
        <c:barDir val="col"/>
        <c:grouping val="clustered"/>
        <c:ser>
          <c:idx val="0"/>
          <c:order val="0"/>
          <c:spPr>
            <a:solidFill>
              <a:srgbClr val="9999FF"/>
            </a:solidFill>
            <a:ln w="12700">
              <a:solidFill>
                <a:srgbClr val="000000"/>
              </a:solidFill>
              <a:prstDash val="solid"/>
            </a:ln>
          </c:spPr>
          <c:cat>
            <c:strRef>
              <c:f>補助員G!$D$34:$D$39</c:f>
              <c:strCache>
                <c:ptCount val="6"/>
                <c:pt idx="0">
                  <c:v>～5_4節</c:v>
                </c:pt>
                <c:pt idx="1">
                  <c:v>～5_6節</c:v>
                </c:pt>
                <c:pt idx="2">
                  <c:v>5-7節</c:v>
                </c:pt>
                <c:pt idx="3">
                  <c:v>～5-10節</c:v>
                </c:pt>
                <c:pt idx="4">
                  <c:v>6章</c:v>
                </c:pt>
                <c:pt idx="5">
                  <c:v>7章</c:v>
                </c:pt>
              </c:strCache>
            </c:strRef>
          </c:cat>
          <c:val>
            <c:numRef>
              <c:f>補助員G!$E$34:$E$39</c:f>
              <c:numCache>
                <c:formatCode>General</c:formatCode>
                <c:ptCount val="6"/>
                <c:pt idx="0">
                  <c:v>5</c:v>
                </c:pt>
                <c:pt idx="1">
                  <c:v>6</c:v>
                </c:pt>
                <c:pt idx="2">
                  <c:v>26</c:v>
                </c:pt>
                <c:pt idx="3">
                  <c:v>7</c:v>
                </c:pt>
                <c:pt idx="4">
                  <c:v>2</c:v>
                </c:pt>
                <c:pt idx="5">
                  <c:v>1</c:v>
                </c:pt>
              </c:numCache>
            </c:numRef>
          </c:val>
        </c:ser>
        <c:axId val="146887040"/>
        <c:axId val="146890112"/>
      </c:barChart>
      <c:catAx>
        <c:axId val="14688704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6890112"/>
        <c:crosses val="autoZero"/>
        <c:auto val="1"/>
        <c:lblAlgn val="ctr"/>
        <c:lblOffset val="100"/>
        <c:tickLblSkip val="1"/>
        <c:tickMarkSkip val="1"/>
      </c:catAx>
      <c:valAx>
        <c:axId val="14689011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dirty="0"/>
                  <a:t>人数</a:t>
                </a:r>
              </a:p>
            </c:rich>
          </c:tx>
          <c:layout>
            <c:manualLayout>
              <c:xMode val="edge"/>
              <c:yMode val="edge"/>
              <c:x val="1.4834786426103677E-2"/>
              <c:y val="0.47146150427730282"/>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688704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11/13</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=4.49</a:t>
            </a:r>
          </a:p>
        </c:rich>
      </c:tx>
      <c:layout>
        <c:manualLayout>
          <c:xMode val="edge"/>
          <c:yMode val="edge"/>
          <c:x val="0.15161839863713886"/>
          <c:y val="3.2828282828282832E-2"/>
        </c:manualLayout>
      </c:layout>
      <c:spPr>
        <a:noFill/>
        <a:ln w="25400">
          <a:noFill/>
        </a:ln>
      </c:spPr>
    </c:title>
    <c:plotArea>
      <c:layout>
        <c:manualLayout>
          <c:layoutTarget val="inner"/>
          <c:xMode val="edge"/>
          <c:yMode val="edge"/>
          <c:x val="0.11754684838160173"/>
          <c:y val="0.16161656017341425"/>
          <c:w val="0.85860306643952655"/>
          <c:h val="0.73232503828578688"/>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1～2</c:v>
                </c:pt>
                <c:pt idx="2">
                  <c:v>3～4</c:v>
                </c:pt>
                <c:pt idx="3">
                  <c:v>5～6</c:v>
                </c:pt>
                <c:pt idx="4">
                  <c:v>7～8</c:v>
                </c:pt>
                <c:pt idx="5">
                  <c:v>9～20</c:v>
                </c:pt>
                <c:pt idx="6">
                  <c:v>34</c:v>
                </c:pt>
              </c:strCache>
            </c:strRef>
          </c:cat>
          <c:val>
            <c:numRef>
              <c:f>補助員G!$E$76:$E$82</c:f>
              <c:numCache>
                <c:formatCode>General</c:formatCode>
                <c:ptCount val="7"/>
                <c:pt idx="0">
                  <c:v>6</c:v>
                </c:pt>
                <c:pt idx="1">
                  <c:v>6</c:v>
                </c:pt>
                <c:pt idx="2">
                  <c:v>11</c:v>
                </c:pt>
                <c:pt idx="3">
                  <c:v>23</c:v>
                </c:pt>
                <c:pt idx="4">
                  <c:v>0</c:v>
                </c:pt>
                <c:pt idx="5">
                  <c:v>0</c:v>
                </c:pt>
                <c:pt idx="6">
                  <c:v>1</c:v>
                </c:pt>
              </c:numCache>
            </c:numRef>
          </c:val>
        </c:ser>
        <c:axId val="148691200"/>
        <c:axId val="148692992"/>
      </c:barChart>
      <c:catAx>
        <c:axId val="14869120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8692992"/>
        <c:crosses val="autoZero"/>
        <c:auto val="1"/>
        <c:lblAlgn val="ctr"/>
        <c:lblOffset val="100"/>
        <c:tickLblSkip val="1"/>
        <c:tickMarkSkip val="1"/>
      </c:catAx>
      <c:valAx>
        <c:axId val="148692992"/>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5.2110929982138827E-3"/>
              <c:y val="0.47147069129071195"/>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869120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63291188-F27B-41E0-965F-28DE66D8892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DD8C420-8464-4B7A-80B3-83FFDD1570A2}"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16A6230-6695-44F5-852E-6A794386346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72F6857-0E81-4352-9D57-EB1E6C76E46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23927F03-98A4-4BC3-8B70-F5F9C1FA67A2}"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1B9A7AA8-DE05-4823-82B5-13DE6E0CAA85}"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CB4D60D5-F341-4E80-9AAD-3784BAB86DD5}"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9CA6D8A8-14CF-42EA-AA3B-DB3CDE5C7AAC}"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DA4D3D2D-7A69-4E25-97C7-711CD340102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1574C6B-0BDE-4422-82ED-CC2B1F97C3DE}"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CFA1D584-F483-4032-ADFD-EC98F0AE4A2E}"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latin typeface="Arial" charset="0"/>
                <a:ea typeface="ＭＳ Ｐゴシック" pitchFamily="50" charset="-128"/>
              </a:defRPr>
            </a:lvl1pPr>
          </a:lstStyle>
          <a:p>
            <a:pPr>
              <a:defRPr/>
            </a:pPr>
            <a:fld id="{616F588E-23CB-44E2-AEF0-59A5D4A0DB94}"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830"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平成２４年１１月２０日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250825" y="549275"/>
            <a:ext cx="7543800" cy="723900"/>
          </a:xfrm>
        </p:spPr>
        <p:txBody>
          <a:bodyPr/>
          <a:lstStyle/>
          <a:p>
            <a:pPr eaLnBrk="1" hangingPunct="1"/>
            <a:r>
              <a:rPr lang="ja-JP" altLang="en-US" smtClean="0"/>
              <a:t>理解度チェック３</a:t>
            </a:r>
          </a:p>
        </p:txBody>
      </p:sp>
      <p:sp>
        <p:nvSpPr>
          <p:cNvPr id="16387" name="テキスト ボックス 4"/>
          <p:cNvSpPr txBox="1">
            <a:spLocks noChangeArrowheads="1"/>
          </p:cNvSpPr>
          <p:nvPr/>
        </p:nvSpPr>
        <p:spPr bwMode="auto">
          <a:xfrm>
            <a:off x="395288" y="3068638"/>
            <a:ext cx="7632700" cy="2862262"/>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A</a:t>
            </a:r>
            <a:r>
              <a:rPr lang="ja-JP" altLang="en-US" sz="3600"/>
              <a:t>グループ</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B</a:t>
            </a:r>
            <a:r>
              <a:rPr lang="ja-JP" altLang="en-US" sz="3600"/>
              <a:t>グループ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C</a:t>
            </a:r>
            <a:r>
              <a:rPr lang="ja-JP" altLang="en-US" sz="3600"/>
              <a:t>グループ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D</a:t>
            </a:r>
            <a:r>
              <a:rPr lang="ja-JP" altLang="en-US" sz="3600"/>
              <a:t>グループ</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ja-JP" altLang="en-US" sz="3600"/>
              <a:t>どのグループにも属さない</a:t>
            </a:r>
            <a:r>
              <a:rPr lang="en-US" altLang="zh-TW" sz="3600">
                <a:latin typeface="Courier New" pitchFamily="49" charset="0"/>
                <a:cs typeface="Courier New" pitchFamily="49" charset="0"/>
              </a:rPr>
              <a:t>   </a:t>
            </a:r>
          </a:p>
        </p:txBody>
      </p:sp>
      <p:sp>
        <p:nvSpPr>
          <p:cNvPr id="16388" name="正方形/長方形 7"/>
          <p:cNvSpPr>
            <a:spLocks noChangeArrowheads="1"/>
          </p:cNvSpPr>
          <p:nvPr/>
        </p:nvSpPr>
        <p:spPr bwMode="auto">
          <a:xfrm>
            <a:off x="323850" y="1268413"/>
            <a:ext cx="7632700" cy="1385887"/>
          </a:xfrm>
          <a:prstGeom prst="rect">
            <a:avLst/>
          </a:prstGeom>
          <a:noFill/>
          <a:ln w="9525">
            <a:noFill/>
            <a:miter lim="800000"/>
            <a:headEnd/>
            <a:tailEnd/>
          </a:ln>
        </p:spPr>
        <p:txBody>
          <a:bodyPr>
            <a:spAutoFit/>
          </a:bodyPr>
          <a:lstStyle/>
          <a:p>
            <a:r>
              <a:rPr lang="ja-JP" altLang="en-US" sz="2800"/>
              <a:t>問題３のプログラムに従うと、３月生まれの人はどのグループに所属する事になりますか？次の選択肢から選んで下さい。</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6" name="正方形/長方形 5"/>
          <p:cNvSpPr/>
          <p:nvPr/>
        </p:nvSpPr>
        <p:spPr>
          <a:xfrm>
            <a:off x="395288" y="1125538"/>
            <a:ext cx="7921625" cy="4921250"/>
          </a:xfrm>
          <a:prstGeom prst="rect">
            <a:avLst/>
          </a:prstGeom>
          <a:solidFill>
            <a:schemeClr val="accent1">
              <a:lumMod val="20000"/>
              <a:lumOff val="80000"/>
            </a:schemeClr>
          </a:solidFill>
          <a:ln>
            <a:solidFill>
              <a:schemeClr val="tx1"/>
            </a:solidFill>
            <a:prstDash val="solid"/>
          </a:ln>
        </p:spPr>
        <p:txBody>
          <a:bodyPr>
            <a:spAutoFit/>
          </a:bodyPr>
          <a:lstStyle/>
          <a:p>
            <a:pPr>
              <a:lnSpc>
                <a:spcPts val="2700"/>
              </a:lnSpc>
              <a:defRPr/>
            </a:pPr>
            <a:r>
              <a:rPr lang="en-US" altLang="ja-JP" dirty="0" err="1">
                <a:latin typeface="Courier New" pitchFamily="49" charset="0"/>
                <a:ea typeface="ＭＳ Ｐゴシック" pitchFamily="50" charset="-128"/>
                <a:cs typeface="Courier New" pitchFamily="49" charset="0"/>
              </a:rPr>
              <a:t>int</a:t>
            </a:r>
            <a:r>
              <a:rPr lang="en-US" altLang="ja-JP" dirty="0">
                <a:latin typeface="Courier New" pitchFamily="49" charset="0"/>
                <a:ea typeface="ＭＳ Ｐゴシック" pitchFamily="50" charset="-128"/>
                <a:cs typeface="Courier New" pitchFamily="49" charset="0"/>
              </a:rPr>
              <a:t> Month=</a:t>
            </a:r>
            <a:r>
              <a:rPr lang="en-US" altLang="ja-JP" dirty="0" err="1">
                <a:latin typeface="Courier New" pitchFamily="49" charset="0"/>
                <a:ea typeface="ＭＳ Ｐゴシック" pitchFamily="50" charset="-128"/>
                <a:cs typeface="Courier New" pitchFamily="49" charset="0"/>
              </a:rPr>
              <a:t>Integer.parseInt</a:t>
            </a:r>
            <a:r>
              <a:rPr lang="en-US" altLang="ja-JP" dirty="0">
                <a:latin typeface="Courier New" pitchFamily="49" charset="0"/>
                <a:ea typeface="ＭＳ Ｐゴシック" pitchFamily="50" charset="-128"/>
                <a:cs typeface="Courier New" pitchFamily="49" charset="0"/>
              </a:rPr>
              <a:t>(</a:t>
            </a:r>
            <a:r>
              <a:rPr lang="en-US" altLang="ja-JP" dirty="0" err="1">
                <a:latin typeface="Courier New" pitchFamily="49" charset="0"/>
                <a:ea typeface="ＭＳ Ｐゴシック" pitchFamily="50" charset="-128"/>
                <a:cs typeface="Courier New" pitchFamily="49" charset="0"/>
              </a:rPr>
              <a:t>jTextFieldMonth.getText</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err="1">
                <a:latin typeface="Courier New" pitchFamily="49" charset="0"/>
                <a:ea typeface="ＭＳ Ｐゴシック" pitchFamily="50" charset="-128"/>
                <a:cs typeface="Courier New" pitchFamily="49" charset="0"/>
              </a:rPr>
              <a:t>int</a:t>
            </a:r>
            <a:r>
              <a:rPr lang="en-US" altLang="ja-JP" dirty="0">
                <a:latin typeface="Courier New" pitchFamily="49" charset="0"/>
                <a:ea typeface="ＭＳ Ｐゴシック" pitchFamily="50" charset="-128"/>
                <a:cs typeface="Courier New" pitchFamily="49" charset="0"/>
              </a:rPr>
              <a:t> a=Month % 4;</a:t>
            </a:r>
          </a:p>
          <a:p>
            <a:pPr>
              <a:lnSpc>
                <a:spcPts val="2700"/>
              </a:lnSpc>
              <a:defRPr/>
            </a:pPr>
            <a:r>
              <a:rPr lang="en-US" altLang="ja-JP" dirty="0">
                <a:latin typeface="Courier New" pitchFamily="49" charset="0"/>
                <a:ea typeface="ＭＳ Ｐゴシック" pitchFamily="50" charset="-128"/>
                <a:cs typeface="Courier New" pitchFamily="49" charset="0"/>
              </a:rPr>
              <a:t>if(a ==0)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("A</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if(a ==1)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("B</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if(a ==2)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("C</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else {</a:t>
            </a:r>
          </a:p>
          <a:p>
            <a:pPr>
              <a:lnSpc>
                <a:spcPts val="2700"/>
              </a:lnSpc>
              <a:defRPr/>
            </a:pPr>
            <a:r>
              <a:rPr lang="ja-JP" altLang="en-US" dirty="0">
                <a:latin typeface="Courier New" pitchFamily="49" charset="0"/>
                <a:ea typeface="ＭＳ Ｐゴシック" pitchFamily="50" charset="-128"/>
                <a:cs typeface="Courier New" pitchFamily="49" charset="0"/>
              </a:rPr>
              <a:t>　</a:t>
            </a:r>
            <a:r>
              <a:rPr lang="en-US" altLang="ja-JP" dirty="0" err="1">
                <a:latin typeface="Courier New" pitchFamily="49" charset="0"/>
                <a:ea typeface="ＭＳ Ｐゴシック" pitchFamily="50" charset="-128"/>
                <a:cs typeface="Courier New" pitchFamily="49" charset="0"/>
              </a:rPr>
              <a:t>jTextFieldMessage.setText</a:t>
            </a:r>
            <a:r>
              <a:rPr lang="en-US" altLang="ja-JP" dirty="0">
                <a:latin typeface="Courier New" pitchFamily="49" charset="0"/>
                <a:ea typeface="ＭＳ Ｐゴシック" pitchFamily="50" charset="-128"/>
                <a:cs typeface="Courier New" pitchFamily="49" charset="0"/>
              </a:rPr>
              <a:t>("D</a:t>
            </a:r>
            <a:r>
              <a:rPr lang="ja-JP" altLang="en-US" dirty="0">
                <a:latin typeface="Courier New" pitchFamily="49" charset="0"/>
                <a:ea typeface="ＭＳ Ｐゴシック" pitchFamily="50" charset="-128"/>
                <a:cs typeface="Courier New" pitchFamily="49" charset="0"/>
              </a:rPr>
              <a:t>グループです。</a:t>
            </a:r>
            <a:r>
              <a:rPr lang="en-US" altLang="ja-JP" dirty="0">
                <a:latin typeface="Courier New" pitchFamily="49" charset="0"/>
                <a:ea typeface="ＭＳ Ｐゴシック" pitchFamily="50" charset="-128"/>
                <a:cs typeface="Courier New" pitchFamily="49" charset="0"/>
              </a:rPr>
              <a:t>");</a:t>
            </a:r>
          </a:p>
          <a:p>
            <a:pPr>
              <a:lnSpc>
                <a:spcPts val="2700"/>
              </a:lnSpc>
              <a:defRPr/>
            </a:pPr>
            <a:r>
              <a:rPr lang="en-US" altLang="ja-JP"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4211638" y="4652963"/>
            <a:ext cx="3024187" cy="584200"/>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a:t>
            </a:r>
            <a:r>
              <a:rPr lang="en-US" altLang="ja-JP" sz="3200">
                <a:latin typeface="Courier New" pitchFamily="49" charset="0"/>
                <a:cs typeface="Courier New" pitchFamily="49" charset="0"/>
              </a:rPr>
              <a:t>D</a:t>
            </a:r>
            <a:r>
              <a:rPr lang="ja-JP" altLang="en-US" sz="3200">
                <a:latin typeface="Courier New" pitchFamily="49" charset="0"/>
                <a:cs typeface="Courier New" pitchFamily="49" charset="0"/>
              </a:rPr>
              <a:t>グループ</a:t>
            </a:r>
            <a:r>
              <a:rPr lang="en-US" altLang="zh-TW" sz="3200">
                <a:latin typeface="Courier New" pitchFamily="49" charset="0"/>
                <a:cs typeface="Courier New" pitchFamily="49" charset="0"/>
              </a:rPr>
              <a:t> </a:t>
            </a:r>
            <a:endParaRPr lang="ja-JP" altLang="en-US" sz="3200">
              <a:latin typeface="Courier New" pitchFamily="49" charset="0"/>
              <a:cs typeface="Courier New" pitchFamily="49" charset="0"/>
            </a:endParaRPr>
          </a:p>
        </p:txBody>
      </p:sp>
      <p:sp>
        <p:nvSpPr>
          <p:cNvPr id="42" name="テキスト ボックス 41"/>
          <p:cNvSpPr txBox="1">
            <a:spLocks noChangeArrowheads="1"/>
          </p:cNvSpPr>
          <p:nvPr/>
        </p:nvSpPr>
        <p:spPr bwMode="auto">
          <a:xfrm>
            <a:off x="2987675" y="5661025"/>
            <a:ext cx="5545138" cy="1016000"/>
          </a:xfrm>
          <a:prstGeom prst="rect">
            <a:avLst/>
          </a:prstGeom>
          <a:solidFill>
            <a:srgbClr val="FFC000"/>
          </a:solidFill>
          <a:ln w="9525">
            <a:solidFill>
              <a:schemeClr val="tx1"/>
            </a:solidFill>
            <a:miter lim="800000"/>
            <a:headEnd/>
            <a:tailEnd/>
          </a:ln>
        </p:spPr>
        <p:txBody>
          <a:bodyPr>
            <a:spAutoFit/>
          </a:bodyPr>
          <a:lstStyle/>
          <a:p>
            <a:pPr>
              <a:buFont typeface="Wingdings" pitchFamily="2" charset="2"/>
              <a:buChar char="l"/>
            </a:pPr>
            <a:r>
              <a:rPr lang="ja-JP" altLang="en-US" sz="2800"/>
              <a:t>　月を４で割った時の余りで分類</a:t>
            </a:r>
            <a:endParaRPr lang="en-US" altLang="ja-JP" sz="2800"/>
          </a:p>
          <a:p>
            <a:pPr>
              <a:buFont typeface="Wingdings" pitchFamily="2" charset="2"/>
              <a:buChar char="l"/>
            </a:pPr>
            <a:r>
              <a:rPr lang="ja-JP" altLang="en-US" sz="2800"/>
              <a:t>　</a:t>
            </a:r>
            <a:r>
              <a:rPr lang="en-US" altLang="ja-JP" sz="2800"/>
              <a:t>3</a:t>
            </a:r>
            <a:r>
              <a:rPr lang="ja-JP" altLang="en-US" sz="2800"/>
              <a:t>月は</a:t>
            </a:r>
            <a:r>
              <a:rPr lang="ja-JP" altLang="en-US" sz="3200" b="1">
                <a:solidFill>
                  <a:srgbClr val="0000FF"/>
                </a:solidFill>
              </a:rPr>
              <a:t>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
                                            <p:bg/>
                                          </p:spTgt>
                                        </p:tgtEl>
                                        <p:attrNameLst>
                                          <p:attrName>style.visibility</p:attrName>
                                        </p:attrNameLst>
                                      </p:cBhvr>
                                      <p:to>
                                        <p:strVal val="visible"/>
                                      </p:to>
                                    </p:set>
                                    <p:animEffect transition="in" filter="dissolve">
                                      <p:cBhvr>
                                        <p:cTn id="7" dur="500"/>
                                        <p:tgtEl>
                                          <p:spTgt spid="42">
                                            <p:bg/>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wipe(left)">
                                      <p:cBhvr>
                                        <p:cTn id="11" dur="500"/>
                                        <p:tgtEl>
                                          <p:spTgt spid="4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42">
                                            <p:txEl>
                                              <p:pRg st="1" end="1"/>
                                            </p:txEl>
                                          </p:spTgt>
                                        </p:tgtEl>
                                        <p:attrNameLst>
                                          <p:attrName>style.visibility</p:attrName>
                                        </p:attrNameLst>
                                      </p:cBhvr>
                                      <p:to>
                                        <p:strVal val="visible"/>
                                      </p:to>
                                    </p:set>
                                    <p:animEffect transition="in" filter="wipe(left)">
                                      <p:cBhvr>
                                        <p:cTn id="16" dur="500"/>
                                        <p:tgtEl>
                                          <p:spTgt spid="4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dissolv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2"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250825" y="549275"/>
            <a:ext cx="7543800" cy="723900"/>
          </a:xfrm>
        </p:spPr>
        <p:txBody>
          <a:bodyPr/>
          <a:lstStyle/>
          <a:p>
            <a:pPr eaLnBrk="1" hangingPunct="1"/>
            <a:r>
              <a:rPr lang="ja-JP" altLang="en-US" smtClean="0"/>
              <a:t>理解度チェック４</a:t>
            </a:r>
          </a:p>
        </p:txBody>
      </p:sp>
      <p:sp>
        <p:nvSpPr>
          <p:cNvPr id="19459" name="テキスト ボックス 4"/>
          <p:cNvSpPr txBox="1">
            <a:spLocks noChangeArrowheads="1"/>
          </p:cNvSpPr>
          <p:nvPr/>
        </p:nvSpPr>
        <p:spPr bwMode="auto">
          <a:xfrm>
            <a:off x="539750" y="3284538"/>
            <a:ext cx="7632700" cy="2862262"/>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Month</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a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Month % a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case </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en-US" altLang="ja-JP" sz="3600"/>
              <a:t>break</a:t>
            </a:r>
            <a:r>
              <a:rPr lang="en-US" altLang="zh-TW" sz="3600">
                <a:latin typeface="Courier New" pitchFamily="49" charset="0"/>
                <a:cs typeface="Courier New" pitchFamily="49" charset="0"/>
              </a:rPr>
              <a:t>   </a:t>
            </a:r>
          </a:p>
        </p:txBody>
      </p:sp>
      <p:sp>
        <p:nvSpPr>
          <p:cNvPr id="19460" name="正方形/長方形 7"/>
          <p:cNvSpPr>
            <a:spLocks noChangeArrowheads="1"/>
          </p:cNvSpPr>
          <p:nvPr/>
        </p:nvSpPr>
        <p:spPr bwMode="auto">
          <a:xfrm>
            <a:off x="323850" y="1268413"/>
            <a:ext cx="7632700" cy="1816100"/>
          </a:xfrm>
          <a:prstGeom prst="rect">
            <a:avLst/>
          </a:prstGeom>
          <a:noFill/>
          <a:ln w="9525">
            <a:noFill/>
            <a:miter lim="800000"/>
            <a:headEnd/>
            <a:tailEnd/>
          </a:ln>
        </p:spPr>
        <p:txBody>
          <a:bodyPr>
            <a:spAutoFit/>
          </a:bodyPr>
          <a:lstStyle/>
          <a:p>
            <a:r>
              <a:rPr lang="ja-JP" altLang="en-US" sz="2800"/>
              <a:t>問題４のプログラムが問題３のプログラムと同等になるためには、（　　）内にどの様な式を記入すれば良いですか？適切な式を下の選択肢から選んで下さい。</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6" name="正方形/長方形 5"/>
          <p:cNvSpPr/>
          <p:nvPr/>
        </p:nvSpPr>
        <p:spPr>
          <a:xfrm>
            <a:off x="395288" y="1125538"/>
            <a:ext cx="7921625" cy="5324475"/>
          </a:xfrm>
          <a:prstGeom prst="rect">
            <a:avLst/>
          </a:prstGeom>
          <a:solidFill>
            <a:schemeClr val="accent1">
              <a:lumMod val="20000"/>
              <a:lumOff val="80000"/>
            </a:schemeClr>
          </a:solidFill>
          <a:ln>
            <a:solidFill>
              <a:schemeClr val="tx1"/>
            </a:solidFill>
            <a:prstDash val="solid"/>
          </a:ln>
        </p:spPr>
        <p:txBody>
          <a:bodyPr>
            <a:spAutoFit/>
          </a:bodyPr>
          <a:lstStyle/>
          <a:p>
            <a:pPr>
              <a:lnSpc>
                <a:spcPts val="24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Month=</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jTextFieldMonth.getText</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a=Month % 4;</a:t>
            </a:r>
          </a:p>
          <a:p>
            <a:pPr>
              <a:lnSpc>
                <a:spcPts val="2400"/>
              </a:lnSpc>
              <a:defRPr/>
            </a:pPr>
            <a:r>
              <a:rPr lang="en-US" altLang="ja-JP" sz="2000" b="1" dirty="0">
                <a:latin typeface="Courier New" pitchFamily="49" charset="0"/>
                <a:ea typeface="ＭＳ Ｐゴシック" pitchFamily="50" charset="-128"/>
                <a:cs typeface="Courier New" pitchFamily="49" charset="0"/>
              </a:rPr>
              <a:t>switch</a:t>
            </a:r>
            <a:r>
              <a:rPr lang="en-US" altLang="ja-JP" sz="2000" dirty="0">
                <a:latin typeface="Courier New" pitchFamily="49" charset="0"/>
                <a:ea typeface="ＭＳ Ｐゴシック" pitchFamily="50" charset="-128"/>
                <a:cs typeface="Courier New" pitchFamily="49" charset="0"/>
              </a:rPr>
              <a:t>( </a:t>
            </a: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 {</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0:</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1:</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("B</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2:</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("C</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3:</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("D</a:t>
            </a:r>
            <a:r>
              <a:rPr lang="ja-JP" altLang="en-US" sz="2000" dirty="0">
                <a:latin typeface="Courier New" pitchFamily="49" charset="0"/>
                <a:ea typeface="ＭＳ Ｐゴシック" pitchFamily="50" charset="-128"/>
                <a:cs typeface="Courier New" pitchFamily="49" charset="0"/>
              </a:rPr>
              <a:t>グループです。</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4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3635375" y="1916113"/>
            <a:ext cx="1584325" cy="647700"/>
          </a:xfrm>
          <a:prstGeom prst="rect">
            <a:avLst/>
          </a:prstGeom>
          <a:solidFill>
            <a:srgbClr val="00FF00"/>
          </a:solidFill>
          <a:ln w="9525">
            <a:solidFill>
              <a:schemeClr val="tx1"/>
            </a:solidFill>
            <a:miter lim="800000"/>
            <a:headEnd/>
            <a:tailEnd/>
          </a:ln>
        </p:spPr>
        <p:txBody>
          <a:bodyPr>
            <a:spAutoFit/>
          </a:bodyPr>
          <a:lstStyle/>
          <a:p>
            <a:r>
              <a:rPr lang="ja-JP" altLang="en-US" sz="3200"/>
              <a:t>２．</a:t>
            </a:r>
            <a:r>
              <a:rPr lang="en-US" altLang="zh-TW" sz="3200">
                <a:latin typeface="Courier New" pitchFamily="49" charset="0"/>
                <a:cs typeface="Courier New" pitchFamily="49" charset="0"/>
              </a:rPr>
              <a:t> </a:t>
            </a:r>
            <a:r>
              <a:rPr lang="en-US" altLang="ja-JP" sz="3600">
                <a:latin typeface="Courier New" pitchFamily="49" charset="0"/>
                <a:cs typeface="Courier New" pitchFamily="49" charset="0"/>
              </a:rPr>
              <a:t>a</a:t>
            </a:r>
            <a:endParaRPr lang="ja-JP" altLang="en-US" sz="360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250825" y="549275"/>
            <a:ext cx="7543800" cy="723900"/>
          </a:xfrm>
        </p:spPr>
        <p:txBody>
          <a:bodyPr/>
          <a:lstStyle/>
          <a:p>
            <a:pPr eaLnBrk="1" hangingPunct="1"/>
            <a:r>
              <a:rPr lang="ja-JP" altLang="en-US" smtClean="0"/>
              <a:t>理解度チェック５</a:t>
            </a:r>
          </a:p>
        </p:txBody>
      </p:sp>
      <p:sp>
        <p:nvSpPr>
          <p:cNvPr id="22531" name="テキスト ボックス 4"/>
          <p:cNvSpPr txBox="1">
            <a:spLocks noChangeArrowheads="1"/>
          </p:cNvSpPr>
          <p:nvPr/>
        </p:nvSpPr>
        <p:spPr bwMode="auto">
          <a:xfrm>
            <a:off x="468313" y="2708275"/>
            <a:ext cx="7632700" cy="2862263"/>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 </a:t>
            </a:r>
            <a:r>
              <a:rPr lang="en-US" altLang="ja-JP" sz="3600"/>
              <a:t>case</a:t>
            </a:r>
            <a:endParaRPr lang="en-US" altLang="zh-TW" sz="3600">
              <a:latin typeface="Courier New" pitchFamily="49" charset="0"/>
              <a:cs typeface="Courier New" pitchFamily="49" charset="0"/>
            </a:endParaRPr>
          </a:p>
          <a:p>
            <a:pPr marL="457200" indent="-457200"/>
            <a:r>
              <a:rPr lang="ja-JP" altLang="en-US" sz="3600">
                <a:solidFill>
                  <a:srgbClr val="0000FF"/>
                </a:solidFill>
              </a:rPr>
              <a:t>２．</a:t>
            </a:r>
            <a:r>
              <a:rPr lang="en-US" altLang="ja-JP" sz="3600"/>
              <a:t> break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３．</a:t>
            </a:r>
            <a:r>
              <a:rPr lang="en-US" altLang="ja-JP" sz="3600"/>
              <a:t> else  </a:t>
            </a:r>
            <a:r>
              <a:rPr lang="ja-JP" altLang="en-US" sz="3600"/>
              <a:t> </a:t>
            </a:r>
            <a:r>
              <a:rPr lang="en-US" altLang="zh-TW" sz="3600">
                <a:latin typeface="Courier New" pitchFamily="49" charset="0"/>
                <a:cs typeface="Courier New" pitchFamily="49" charset="0"/>
              </a:rPr>
              <a:t>    </a:t>
            </a:r>
          </a:p>
          <a:p>
            <a:pPr marL="457200" indent="-457200"/>
            <a:r>
              <a:rPr lang="ja-JP" altLang="en-US" sz="3600">
                <a:solidFill>
                  <a:srgbClr val="0000FF"/>
                </a:solidFill>
              </a:rPr>
              <a:t>４．</a:t>
            </a:r>
            <a:r>
              <a:rPr lang="en-US" altLang="ja-JP" sz="3600"/>
              <a:t> default  </a:t>
            </a:r>
            <a:endParaRPr lang="en-US" altLang="zh-TW" sz="3600">
              <a:latin typeface="Courier New" pitchFamily="49" charset="0"/>
              <a:cs typeface="Courier New" pitchFamily="49" charset="0"/>
            </a:endParaRPr>
          </a:p>
          <a:p>
            <a:pPr marL="457200" indent="-457200"/>
            <a:r>
              <a:rPr lang="ja-JP" altLang="en-US" sz="3600">
                <a:solidFill>
                  <a:srgbClr val="0000FF"/>
                </a:solidFill>
              </a:rPr>
              <a:t>５． </a:t>
            </a:r>
            <a:r>
              <a:rPr lang="en-US" altLang="ja-JP" sz="3600"/>
              <a:t>case 1,2,4,5,6,9,10 </a:t>
            </a:r>
            <a:r>
              <a:rPr lang="en-US" altLang="zh-TW" sz="3600">
                <a:latin typeface="Courier New" pitchFamily="49" charset="0"/>
                <a:cs typeface="Courier New" pitchFamily="49" charset="0"/>
              </a:rPr>
              <a:t>   </a:t>
            </a:r>
          </a:p>
        </p:txBody>
      </p:sp>
      <p:sp>
        <p:nvSpPr>
          <p:cNvPr id="22532" name="正方形/長方形 7"/>
          <p:cNvSpPr>
            <a:spLocks noChangeArrowheads="1"/>
          </p:cNvSpPr>
          <p:nvPr/>
        </p:nvSpPr>
        <p:spPr bwMode="auto">
          <a:xfrm>
            <a:off x="323850" y="1268413"/>
            <a:ext cx="7632700" cy="954087"/>
          </a:xfrm>
          <a:prstGeom prst="rect">
            <a:avLst/>
          </a:prstGeom>
          <a:noFill/>
          <a:ln w="9525">
            <a:noFill/>
            <a:miter lim="800000"/>
            <a:headEnd/>
            <a:tailEnd/>
          </a:ln>
        </p:spPr>
        <p:txBody>
          <a:bodyPr>
            <a:spAutoFit/>
          </a:bodyPr>
          <a:lstStyle/>
          <a:p>
            <a:r>
              <a:rPr lang="ja-JP" altLang="en-US" sz="2800"/>
              <a:t>問題５の空欄に入る適切な式を次の選択肢から選んで下さい。</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395288" y="260350"/>
            <a:ext cx="7543800" cy="796925"/>
          </a:xfrm>
        </p:spPr>
        <p:txBody>
          <a:bodyPr/>
          <a:lstStyle/>
          <a:p>
            <a:pPr eaLnBrk="1" hangingPunct="1"/>
            <a:r>
              <a:rPr lang="ja-JP" altLang="en-US" smtClean="0"/>
              <a:t>理解度チェック５　</a:t>
            </a:r>
            <a:r>
              <a:rPr lang="ja-JP" altLang="en-US" smtClean="0">
                <a:solidFill>
                  <a:srgbClr val="FF0000"/>
                </a:solidFill>
              </a:rPr>
              <a:t>解答</a:t>
            </a:r>
          </a:p>
        </p:txBody>
      </p:sp>
      <p:sp>
        <p:nvSpPr>
          <p:cNvPr id="6" name="正方形/長方形 5"/>
          <p:cNvSpPr/>
          <p:nvPr/>
        </p:nvSpPr>
        <p:spPr>
          <a:xfrm>
            <a:off x="395288" y="1125538"/>
            <a:ext cx="7921625" cy="5419725"/>
          </a:xfrm>
          <a:prstGeom prst="rect">
            <a:avLst/>
          </a:prstGeom>
          <a:solidFill>
            <a:schemeClr val="accent1">
              <a:lumMod val="20000"/>
              <a:lumOff val="80000"/>
            </a:schemeClr>
          </a:solidFill>
          <a:ln>
            <a:solidFill>
              <a:schemeClr val="tx1"/>
            </a:solidFill>
            <a:prstDash val="solid"/>
          </a:ln>
        </p:spPr>
        <p:txBody>
          <a:bodyPr>
            <a:spAutoFit/>
          </a:bodyPr>
          <a:lstStyle/>
          <a:p>
            <a:pPr>
              <a:lnSpc>
                <a:spcPts val="26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Number=</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jTextFieldNo.getText</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en-US" altLang="ja-JP" sz="2000" b="1" dirty="0">
                <a:latin typeface="Courier New" pitchFamily="49" charset="0"/>
                <a:ea typeface="ＭＳ Ｐゴシック" pitchFamily="50" charset="-128"/>
                <a:cs typeface="Courier New" pitchFamily="49" charset="0"/>
              </a:rPr>
              <a:t>switch</a:t>
            </a:r>
            <a:r>
              <a:rPr lang="en-US" altLang="ja-JP" sz="2000" dirty="0">
                <a:latin typeface="Courier New" pitchFamily="49" charset="0"/>
                <a:ea typeface="ＭＳ Ｐゴシック" pitchFamily="50" charset="-128"/>
                <a:cs typeface="Courier New" pitchFamily="49" charset="0"/>
              </a:rPr>
              <a:t>(Number) {</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7:</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おめでとう！一等賞です。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8:</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おめでとう！二等賞です。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case</a:t>
            </a:r>
            <a:r>
              <a:rPr lang="en-US" altLang="ja-JP" sz="2000" dirty="0">
                <a:latin typeface="Courier New" pitchFamily="49" charset="0"/>
                <a:ea typeface="ＭＳ Ｐゴシック" pitchFamily="50" charset="-128"/>
                <a:cs typeface="Courier New" pitchFamily="49" charset="0"/>
              </a:rPr>
              <a:t> 3:</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おめでとう！三等賞です。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 </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残念！外れです。</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a:latin typeface="Courier New" pitchFamily="49" charset="0"/>
                <a:ea typeface="ＭＳ Ｐゴシック" pitchFamily="50" charset="-128"/>
                <a:cs typeface="Courier New" pitchFamily="49" charset="0"/>
              </a:rPr>
              <a:t>break</a:t>
            </a:r>
            <a:r>
              <a:rPr lang="en-US" altLang="ja-JP" sz="2000" dirty="0">
                <a:latin typeface="Courier New" pitchFamily="49" charset="0"/>
                <a:ea typeface="ＭＳ Ｐゴシック" pitchFamily="50" charset="-128"/>
                <a:cs typeface="Courier New" pitchFamily="49" charset="0"/>
              </a:rPr>
              <a:t>;</a:t>
            </a:r>
          </a:p>
          <a:p>
            <a:pPr>
              <a:lnSpc>
                <a:spcPts val="26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4067175" y="4868863"/>
            <a:ext cx="2808288" cy="585787"/>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default</a:t>
            </a:r>
            <a:endParaRPr lang="ja-JP" altLang="en-US" sz="3600">
              <a:latin typeface="Courier New" pitchFamily="49" charset="0"/>
              <a:cs typeface="Courier New" pitchFamily="49" charset="0"/>
            </a:endParaRPr>
          </a:p>
        </p:txBody>
      </p:sp>
      <p:sp>
        <p:nvSpPr>
          <p:cNvPr id="5" name="正方形/長方形 4"/>
          <p:cNvSpPr/>
          <p:nvPr/>
        </p:nvSpPr>
        <p:spPr>
          <a:xfrm>
            <a:off x="611188" y="5157788"/>
            <a:ext cx="2592387"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476250"/>
            <a:ext cx="7343775" cy="725488"/>
          </a:xfrm>
          <a:noFill/>
          <a:ln w="38100" cmpd="dbl">
            <a:solidFill>
              <a:srgbClr val="FF0000"/>
            </a:solidFill>
          </a:ln>
        </p:spPr>
        <p:txBody>
          <a:bodyPr/>
          <a:lstStyle/>
          <a:p>
            <a:pPr eaLnBrk="1" hangingPunct="1"/>
            <a:r>
              <a:rPr lang="en-US" altLang="ja-JP" sz="3500" smtClean="0"/>
              <a:t>1</a:t>
            </a:r>
            <a:r>
              <a:rPr lang="ja-JP" altLang="en-US" sz="3500" smtClean="0"/>
              <a:t>ポイントアドバイス　字下げの徹底</a:t>
            </a:r>
          </a:p>
        </p:txBody>
      </p:sp>
      <p:sp>
        <p:nvSpPr>
          <p:cNvPr id="49155" name="Text Box 3"/>
          <p:cNvSpPr txBox="1">
            <a:spLocks noChangeArrowheads="1"/>
          </p:cNvSpPr>
          <p:nvPr/>
        </p:nvSpPr>
        <p:spPr bwMode="auto">
          <a:xfrm>
            <a:off x="539750" y="2565400"/>
            <a:ext cx="7991475" cy="2908300"/>
          </a:xfrm>
          <a:prstGeom prst="rect">
            <a:avLst/>
          </a:prstGeom>
          <a:noFill/>
          <a:ln w="12700" cap="sq">
            <a:solidFill>
              <a:schemeClr val="tx1"/>
            </a:solidFill>
            <a:miter lim="800000"/>
            <a:headEnd type="none" w="sm" len="sm"/>
            <a:tailEnd type="none" w="sm" len="sm"/>
          </a:ln>
        </p:spPr>
        <p:txBody>
          <a:bodyPr>
            <a:spAutoFit/>
          </a:bodyPr>
          <a:lstStyle/>
          <a:p>
            <a:r>
              <a:rPr lang="en-US" altLang="ja-JP"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r>
              <a:rPr lang="en-US" altLang="ja-JP" sz="2000">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r>
              <a:rPr lang="en-US" altLang="ja-JP" sz="2000">
                <a:latin typeface="Courier New" pitchFamily="49" charset="0"/>
              </a:rPr>
              <a:t>  </a:t>
            </a:r>
            <a:r>
              <a:rPr lang="en-US" altLang="ja-JP" sz="2000" b="1">
                <a:latin typeface="Courier New" pitchFamily="49" charset="0"/>
              </a:rPr>
              <a:t>if</a:t>
            </a:r>
            <a:r>
              <a:rPr lang="en-US" altLang="ja-JP" sz="2000">
                <a:latin typeface="Courier New" pitchFamily="49" charset="0"/>
              </a:rPr>
              <a:t>( (a%2)==0 ) {</a:t>
            </a:r>
          </a:p>
          <a:p>
            <a:r>
              <a:rPr lang="en-US" altLang="ja-JP" sz="2000">
                <a:latin typeface="Courier New" pitchFamily="49" charset="0"/>
              </a:rPr>
              <a:t>    jTextField1.setText("</a:t>
            </a:r>
            <a:r>
              <a:rPr lang="ja-JP" altLang="en-US" sz="2000">
                <a:latin typeface="Courier New" pitchFamily="49" charset="0"/>
              </a:rPr>
              <a:t>偶数です。</a:t>
            </a:r>
            <a:r>
              <a:rPr lang="en-US" altLang="ja-JP" sz="2000">
                <a:latin typeface="Courier New" pitchFamily="49" charset="0"/>
              </a:rPr>
              <a:t>");</a:t>
            </a:r>
          </a:p>
          <a:p>
            <a:r>
              <a:rPr lang="en-US" altLang="ja-JP" sz="2000">
                <a:latin typeface="Courier New" pitchFamily="49" charset="0"/>
              </a:rPr>
              <a:t>  }</a:t>
            </a:r>
          </a:p>
          <a:p>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r>
              <a:rPr lang="en-US" altLang="ja-JP" sz="2000">
                <a:latin typeface="Courier New" pitchFamily="49" charset="0"/>
              </a:rPr>
              <a:t>    jTextField1.setText("</a:t>
            </a:r>
            <a:r>
              <a:rPr lang="ja-JP" altLang="en-US" sz="2000">
                <a:latin typeface="Courier New" pitchFamily="49" charset="0"/>
              </a:rPr>
              <a:t>奇数です。</a:t>
            </a:r>
            <a:r>
              <a:rPr lang="en-US" altLang="ja-JP" sz="2000">
                <a:latin typeface="Courier New" pitchFamily="49" charset="0"/>
              </a:rPr>
              <a:t>");</a:t>
            </a:r>
          </a:p>
          <a:p>
            <a:r>
              <a:rPr lang="en-US" altLang="ja-JP" sz="2000">
                <a:latin typeface="Courier New" pitchFamily="49" charset="0"/>
              </a:rPr>
              <a:t>  }</a:t>
            </a:r>
          </a:p>
          <a:p>
            <a:r>
              <a:rPr lang="en-US" altLang="ja-JP" sz="2000">
                <a:latin typeface="Courier New" pitchFamily="49" charset="0"/>
              </a:rPr>
              <a:t>}</a:t>
            </a:r>
          </a:p>
        </p:txBody>
      </p:sp>
      <p:sp>
        <p:nvSpPr>
          <p:cNvPr id="49156" name="Text Box 4"/>
          <p:cNvSpPr txBox="1">
            <a:spLocks noChangeArrowheads="1"/>
          </p:cNvSpPr>
          <p:nvPr/>
        </p:nvSpPr>
        <p:spPr bwMode="auto">
          <a:xfrm>
            <a:off x="4286250" y="5429250"/>
            <a:ext cx="1657350" cy="641350"/>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3600" b="1">
                <a:latin typeface="Times New Roman" pitchFamily="18" charset="0"/>
              </a:rPr>
              <a:t>良い例</a:t>
            </a:r>
          </a:p>
        </p:txBody>
      </p:sp>
      <p:sp>
        <p:nvSpPr>
          <p:cNvPr id="24581" name="Text Box 5"/>
          <p:cNvSpPr txBox="1">
            <a:spLocks noChangeArrowheads="1"/>
          </p:cNvSpPr>
          <p:nvPr/>
        </p:nvSpPr>
        <p:spPr bwMode="auto">
          <a:xfrm>
            <a:off x="468313" y="1557338"/>
            <a:ext cx="8135937" cy="822325"/>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400" b="1">
                <a:solidFill>
                  <a:srgbClr val="0000FF"/>
                </a:solidFill>
                <a:latin typeface="Times New Roman" pitchFamily="18" charset="0"/>
              </a:rPr>
              <a:t>プログラムの構造を明確にするために字下げを徹底して下さい。不要なミスを防げます。</a:t>
            </a:r>
          </a:p>
        </p:txBody>
      </p:sp>
      <p:sp>
        <p:nvSpPr>
          <p:cNvPr id="49158" name="Line 6"/>
          <p:cNvSpPr>
            <a:spLocks noChangeShapeType="1"/>
          </p:cNvSpPr>
          <p:nvPr/>
        </p:nvSpPr>
        <p:spPr bwMode="auto">
          <a:xfrm>
            <a:off x="900113" y="2997200"/>
            <a:ext cx="0" cy="2087563"/>
          </a:xfrm>
          <a:prstGeom prst="line">
            <a:avLst/>
          </a:prstGeom>
          <a:noFill/>
          <a:ln w="28575">
            <a:solidFill>
              <a:srgbClr val="FF0000"/>
            </a:solidFill>
            <a:prstDash val="dashDot"/>
            <a:round/>
            <a:headEnd/>
            <a:tailEnd/>
          </a:ln>
        </p:spPr>
        <p:txBody>
          <a:bodyPr/>
          <a:lstStyle/>
          <a:p>
            <a:endParaRPr lang="ja-JP" altLang="en-US"/>
          </a:p>
        </p:txBody>
      </p:sp>
      <p:sp>
        <p:nvSpPr>
          <p:cNvPr id="24583" name="Text Box 7"/>
          <p:cNvSpPr txBox="1">
            <a:spLocks noChangeArrowheads="1"/>
          </p:cNvSpPr>
          <p:nvPr/>
        </p:nvSpPr>
        <p:spPr bwMode="auto">
          <a:xfrm>
            <a:off x="900113" y="6092825"/>
            <a:ext cx="2879725" cy="366713"/>
          </a:xfrm>
          <a:prstGeom prst="rect">
            <a:avLst/>
          </a:prstGeom>
          <a:noFill/>
          <a:ln w="9525">
            <a:noFill/>
            <a:miter lim="800000"/>
            <a:headEnd/>
            <a:tailEnd/>
          </a:ln>
        </p:spPr>
        <p:txBody>
          <a:bodyPr>
            <a:spAutoFit/>
          </a:bodyPr>
          <a:lstStyle/>
          <a:p>
            <a:pPr>
              <a:spcBef>
                <a:spcPct val="50000"/>
              </a:spcBef>
            </a:pPr>
            <a:endParaRPr lang="ja-JP" altLang="ja-JP"/>
          </a:p>
        </p:txBody>
      </p:sp>
      <p:sp>
        <p:nvSpPr>
          <p:cNvPr id="49161" name="Line 9"/>
          <p:cNvSpPr>
            <a:spLocks noChangeShapeType="1"/>
          </p:cNvSpPr>
          <p:nvPr/>
        </p:nvSpPr>
        <p:spPr bwMode="auto">
          <a:xfrm>
            <a:off x="900113" y="3716338"/>
            <a:ext cx="358775" cy="0"/>
          </a:xfrm>
          <a:prstGeom prst="line">
            <a:avLst/>
          </a:prstGeom>
          <a:noFill/>
          <a:ln w="28575">
            <a:solidFill>
              <a:srgbClr val="0000FF"/>
            </a:solidFill>
            <a:round/>
            <a:headEnd/>
            <a:tailEnd type="triangle" w="lg" len="med"/>
          </a:ln>
        </p:spPr>
        <p:txBody>
          <a:bodyPr/>
          <a:lstStyle/>
          <a:p>
            <a:endParaRPr lang="ja-JP" altLang="en-US"/>
          </a:p>
        </p:txBody>
      </p:sp>
      <p:sp>
        <p:nvSpPr>
          <p:cNvPr id="49162" name="Line 10"/>
          <p:cNvSpPr>
            <a:spLocks noChangeShapeType="1"/>
          </p:cNvSpPr>
          <p:nvPr/>
        </p:nvSpPr>
        <p:spPr bwMode="auto">
          <a:xfrm>
            <a:off x="900113" y="4652963"/>
            <a:ext cx="431800" cy="0"/>
          </a:xfrm>
          <a:prstGeom prst="line">
            <a:avLst/>
          </a:prstGeom>
          <a:noFill/>
          <a:ln w="28575">
            <a:solidFill>
              <a:srgbClr val="0000FF"/>
            </a:solidFill>
            <a:round/>
            <a:headEnd/>
            <a:tailEnd type="triangle" w="lg" len="med"/>
          </a:ln>
        </p:spPr>
        <p:txBody>
          <a:bodyPr/>
          <a:lstStyle/>
          <a:p>
            <a:endParaRPr lang="ja-JP" altLang="en-US"/>
          </a:p>
        </p:txBody>
      </p:sp>
      <p:sp>
        <p:nvSpPr>
          <p:cNvPr id="49163" name="Text Box 11"/>
          <p:cNvSpPr txBox="1">
            <a:spLocks noChangeArrowheads="1"/>
          </p:cNvSpPr>
          <p:nvPr/>
        </p:nvSpPr>
        <p:spPr bwMode="auto">
          <a:xfrm>
            <a:off x="755650" y="5661025"/>
            <a:ext cx="2879725" cy="46672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b="1"/>
              <a:t>構造がよく分かる！</a:t>
            </a:r>
          </a:p>
        </p:txBody>
      </p:sp>
      <p:sp>
        <p:nvSpPr>
          <p:cNvPr id="11" name="テキスト ボックス 10"/>
          <p:cNvSpPr txBox="1">
            <a:spLocks noChangeArrowheads="1"/>
          </p:cNvSpPr>
          <p:nvPr/>
        </p:nvSpPr>
        <p:spPr bwMode="auto">
          <a:xfrm>
            <a:off x="3714750" y="5786438"/>
            <a:ext cx="4714875" cy="830262"/>
          </a:xfrm>
          <a:prstGeom prst="rect">
            <a:avLst/>
          </a:prstGeom>
          <a:noFill/>
          <a:ln w="9525">
            <a:noFill/>
            <a:miter lim="800000"/>
            <a:headEnd/>
            <a:tailEnd/>
          </a:ln>
        </p:spPr>
        <p:txBody>
          <a:bodyPr>
            <a:spAutoFit/>
          </a:bodyPr>
          <a:lstStyle/>
          <a:p>
            <a:r>
              <a:rPr lang="en-US" altLang="ja-JP" sz="4800">
                <a:solidFill>
                  <a:srgbClr val="FF0000"/>
                </a:solidFill>
              </a:rPr>
              <a:t>}</a:t>
            </a:r>
            <a:r>
              <a:rPr lang="ja-JP" altLang="en-US" sz="3200">
                <a:solidFill>
                  <a:srgbClr val="0000FF"/>
                </a:solidFill>
              </a:rPr>
              <a:t>の付け忘れを防げます。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Effect transition="in" filter="dissolve">
                                      <p:cBhvr>
                                        <p:cTn id="7" dur="500"/>
                                        <p:tgtEl>
                                          <p:spTgt spid="4915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9156"/>
                                        </p:tgtEl>
                                        <p:attrNameLst>
                                          <p:attrName>style.visibility</p:attrName>
                                        </p:attrNameLst>
                                      </p:cBhvr>
                                      <p:to>
                                        <p:strVal val="visible"/>
                                      </p:to>
                                    </p:set>
                                    <p:animEffect transition="in" filter="dissolve">
                                      <p:cBhvr>
                                        <p:cTn id="11" dur="500"/>
                                        <p:tgtEl>
                                          <p:spTgt spid="4915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9158"/>
                                        </p:tgtEl>
                                        <p:attrNameLst>
                                          <p:attrName>style.visibility</p:attrName>
                                        </p:attrNameLst>
                                      </p:cBhvr>
                                      <p:to>
                                        <p:strVal val="visible"/>
                                      </p:to>
                                    </p:set>
                                    <p:animEffect transition="in" filter="wipe(up)">
                                      <p:cBhvr>
                                        <p:cTn id="16" dur="500"/>
                                        <p:tgtEl>
                                          <p:spTgt spid="4915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9161"/>
                                        </p:tgtEl>
                                        <p:attrNameLst>
                                          <p:attrName>style.visibility</p:attrName>
                                        </p:attrNameLst>
                                      </p:cBhvr>
                                      <p:to>
                                        <p:strVal val="visible"/>
                                      </p:to>
                                    </p:set>
                                    <p:animEffect transition="in" filter="wipe(left)">
                                      <p:cBhvr>
                                        <p:cTn id="20" dur="500"/>
                                        <p:tgtEl>
                                          <p:spTgt spid="49161"/>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49162"/>
                                        </p:tgtEl>
                                        <p:attrNameLst>
                                          <p:attrName>style.visibility</p:attrName>
                                        </p:attrNameLst>
                                      </p:cBhvr>
                                      <p:to>
                                        <p:strVal val="visible"/>
                                      </p:to>
                                    </p:set>
                                    <p:animEffect transition="in" filter="wipe(left)">
                                      <p:cBhvr>
                                        <p:cTn id="24" dur="500"/>
                                        <p:tgtEl>
                                          <p:spTgt spid="4916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9163"/>
                                        </p:tgtEl>
                                        <p:attrNameLst>
                                          <p:attrName>style.visibility</p:attrName>
                                        </p:attrNameLst>
                                      </p:cBhvr>
                                      <p:to>
                                        <p:strVal val="visible"/>
                                      </p:to>
                                    </p:set>
                                    <p:animEffect transition="in" filter="dissolve">
                                      <p:cBhvr>
                                        <p:cTn id="29" dur="500"/>
                                        <p:tgtEl>
                                          <p:spTgt spid="49163"/>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dissolve">
                                      <p:cBhvr>
                                        <p:cTn id="33"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P spid="49156" grpId="0"/>
      <p:bldP spid="49158" grpId="0" animBg="1"/>
      <p:bldP spid="49161" grpId="0" animBg="1"/>
      <p:bldP spid="49162" grpId="0" animBg="1"/>
      <p:bldP spid="4916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22238"/>
            <a:ext cx="7543800" cy="636587"/>
          </a:xfrm>
          <a:noFill/>
          <a:ln w="38100" cmpd="dbl">
            <a:solidFill>
              <a:srgbClr val="FF0000"/>
            </a:solidFill>
          </a:ln>
        </p:spPr>
        <p:txBody>
          <a:bodyPr/>
          <a:lstStyle/>
          <a:p>
            <a:pPr eaLnBrk="1" hangingPunct="1"/>
            <a:r>
              <a:rPr lang="ja-JP" altLang="en-US" sz="3500" smtClean="0"/>
              <a:t>字下げの徹底</a:t>
            </a:r>
          </a:p>
        </p:txBody>
      </p:sp>
      <p:sp>
        <p:nvSpPr>
          <p:cNvPr id="25603" name="Text Box 3"/>
          <p:cNvSpPr txBox="1">
            <a:spLocks noChangeArrowheads="1"/>
          </p:cNvSpPr>
          <p:nvPr/>
        </p:nvSpPr>
        <p:spPr bwMode="auto">
          <a:xfrm>
            <a:off x="468313" y="1844675"/>
            <a:ext cx="7991475" cy="1993900"/>
          </a:xfrm>
          <a:prstGeom prst="rect">
            <a:avLst/>
          </a:prstGeom>
          <a:solidFill>
            <a:srgbClr val="FFFF99"/>
          </a:solidFill>
          <a:ln w="12700" cap="sq">
            <a:solidFill>
              <a:srgbClr val="FF0000"/>
            </a:solidFill>
            <a:miter lim="800000"/>
            <a:headEnd type="none" w="sm" len="sm"/>
            <a:tailEnd type="none" w="sm" len="sm"/>
          </a:ln>
        </p:spPr>
        <p:txBody>
          <a:bodyPr>
            <a:spAutoFit/>
          </a:bodyPr>
          <a:lstStyle/>
          <a:p>
            <a:r>
              <a:rPr lang="en-US" altLang="ja-JP" sz="2400">
                <a:latin typeface="Times New Roman" pitchFamily="18" charset="0"/>
              </a:rPr>
              <a:t> </a:t>
            </a:r>
            <a:r>
              <a:rPr lang="ja-JP" altLang="en-US"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r>
              <a:rPr lang="ja-JP" altLang="en-US" sz="2000" b="1">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r>
              <a:rPr lang="en-US" altLang="ja-JP" sz="2000" b="1">
                <a:latin typeface="Courier New" pitchFamily="49" charset="0"/>
              </a:rPr>
              <a:t>if</a:t>
            </a:r>
            <a:r>
              <a:rPr lang="en-US" altLang="ja-JP" sz="2000">
                <a:latin typeface="Courier New" pitchFamily="49" charset="0"/>
              </a:rPr>
              <a:t>( (a%2)==0 ) {</a:t>
            </a:r>
          </a:p>
          <a:p>
            <a:r>
              <a:rPr lang="en-US" altLang="ja-JP" sz="2000">
                <a:latin typeface="Courier New" pitchFamily="49" charset="0"/>
              </a:rPr>
              <a:t>jTextField1.setText("</a:t>
            </a:r>
            <a:r>
              <a:rPr lang="ja-JP" altLang="en-US" sz="2000">
                <a:latin typeface="Courier New" pitchFamily="49" charset="0"/>
              </a:rPr>
              <a:t>偶数です。</a:t>
            </a:r>
            <a:r>
              <a:rPr lang="en-US" altLang="ja-JP" sz="2000">
                <a:latin typeface="Courier New" pitchFamily="49" charset="0"/>
              </a:rPr>
              <a:t>");</a:t>
            </a:r>
          </a:p>
          <a:p>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r>
              <a:rPr lang="en-US" altLang="ja-JP" sz="2000">
                <a:latin typeface="Courier New" pitchFamily="49" charset="0"/>
              </a:rPr>
              <a:t> </a:t>
            </a:r>
            <a:r>
              <a:rPr lang="ja-JP" altLang="en-US" sz="2000">
                <a:latin typeface="Courier New" pitchFamily="49" charset="0"/>
              </a:rPr>
              <a:t>　　　</a:t>
            </a:r>
            <a:r>
              <a:rPr lang="en-US" altLang="ja-JP" sz="2000">
                <a:latin typeface="Courier New" pitchFamily="49" charset="0"/>
              </a:rPr>
              <a:t>jTextField1.setText("</a:t>
            </a:r>
            <a:r>
              <a:rPr lang="ja-JP" altLang="en-US" sz="2000">
                <a:latin typeface="Courier New" pitchFamily="49" charset="0"/>
              </a:rPr>
              <a:t>奇数です。</a:t>
            </a:r>
            <a:r>
              <a:rPr lang="en-US" altLang="ja-JP" sz="2000">
                <a:latin typeface="Courier New" pitchFamily="49" charset="0"/>
              </a:rPr>
              <a:t>");} }</a:t>
            </a:r>
          </a:p>
        </p:txBody>
      </p:sp>
      <p:sp>
        <p:nvSpPr>
          <p:cNvPr id="25604" name="Text Box 4"/>
          <p:cNvSpPr txBox="1">
            <a:spLocks noChangeArrowheads="1"/>
          </p:cNvSpPr>
          <p:nvPr/>
        </p:nvSpPr>
        <p:spPr bwMode="auto">
          <a:xfrm>
            <a:off x="6516688" y="1341438"/>
            <a:ext cx="2016125" cy="519112"/>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800" b="1">
                <a:solidFill>
                  <a:srgbClr val="FF0000"/>
                </a:solidFill>
                <a:latin typeface="Times New Roman" pitchFamily="18" charset="0"/>
              </a:rPr>
              <a:t>＜悪い例＞</a:t>
            </a:r>
          </a:p>
        </p:txBody>
      </p:sp>
      <p:sp>
        <p:nvSpPr>
          <p:cNvPr id="25605" name="Text Box 5"/>
          <p:cNvSpPr txBox="1">
            <a:spLocks noChangeArrowheads="1"/>
          </p:cNvSpPr>
          <p:nvPr/>
        </p:nvSpPr>
        <p:spPr bwMode="auto">
          <a:xfrm>
            <a:off x="468313" y="836613"/>
            <a:ext cx="8135937" cy="822325"/>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400" b="1">
                <a:solidFill>
                  <a:srgbClr val="0000FF"/>
                </a:solidFill>
                <a:latin typeface="Times New Roman" pitchFamily="18" charset="0"/>
              </a:rPr>
              <a:t>プログラムの構造を明確にするために字下げを徹底して下さい。不要なミスを防げます。</a:t>
            </a:r>
          </a:p>
        </p:txBody>
      </p:sp>
      <p:sp>
        <p:nvSpPr>
          <p:cNvPr id="25606" name="Text Box 6"/>
          <p:cNvSpPr txBox="1">
            <a:spLocks noChangeArrowheads="1"/>
          </p:cNvSpPr>
          <p:nvPr/>
        </p:nvSpPr>
        <p:spPr bwMode="auto">
          <a:xfrm>
            <a:off x="468313" y="4076700"/>
            <a:ext cx="7991475" cy="2352675"/>
          </a:xfrm>
          <a:prstGeom prst="rect">
            <a:avLst/>
          </a:prstGeom>
          <a:solidFill>
            <a:srgbClr val="CCFFFF"/>
          </a:solidFill>
          <a:ln w="12700" cap="sq">
            <a:solidFill>
              <a:srgbClr val="0033CC"/>
            </a:solidFill>
            <a:miter lim="800000"/>
            <a:headEnd type="none" w="sm" len="sm"/>
            <a:tailEnd type="none" w="sm" len="sm"/>
          </a:ln>
        </p:spPr>
        <p:txBody>
          <a:bodyPr>
            <a:spAutoFit/>
          </a:bodyPr>
          <a:lstStyle/>
          <a:p>
            <a:pPr>
              <a:lnSpc>
                <a:spcPct val="80000"/>
              </a:lnSpc>
            </a:pPr>
            <a:r>
              <a:rPr lang="en-US" altLang="ja-JP" sz="2400">
                <a:latin typeface="Times New Roman" pitchFamily="18" charset="0"/>
              </a:rPr>
              <a:t> </a:t>
            </a:r>
            <a:r>
              <a:rPr lang="en-US" altLang="ja-JP" sz="2000" b="1">
                <a:latin typeface="Courier New" pitchFamily="49" charset="0"/>
              </a:rPr>
              <a:t>void</a:t>
            </a:r>
            <a:r>
              <a:rPr lang="en-US" altLang="ja-JP" sz="2000">
                <a:latin typeface="Courier New" pitchFamily="49" charset="0"/>
              </a:rPr>
              <a:t> jButton1ActionPerformed(ActionEvent evt) {</a:t>
            </a:r>
          </a:p>
          <a:p>
            <a:pPr>
              <a:lnSpc>
                <a:spcPct val="80000"/>
              </a:lnSpc>
            </a:pPr>
            <a:r>
              <a:rPr lang="en-US" altLang="ja-JP" sz="2000">
                <a:latin typeface="Courier New" pitchFamily="49" charset="0"/>
              </a:rPr>
              <a:t>  </a:t>
            </a:r>
            <a:r>
              <a:rPr lang="en-US" altLang="ja-JP" sz="2000" b="1">
                <a:latin typeface="Courier New" pitchFamily="49" charset="0"/>
              </a:rPr>
              <a:t>int</a:t>
            </a:r>
            <a:r>
              <a:rPr lang="en-US" altLang="ja-JP" sz="2000">
                <a:latin typeface="Courier New" pitchFamily="49" charset="0"/>
              </a:rPr>
              <a:t> a=Integer.parseInt(jTextField1.getText());</a:t>
            </a:r>
          </a:p>
          <a:p>
            <a:pPr>
              <a:lnSpc>
                <a:spcPct val="80000"/>
              </a:lnSpc>
            </a:pPr>
            <a:r>
              <a:rPr lang="en-US" altLang="ja-JP" sz="2000">
                <a:latin typeface="Courier New" pitchFamily="49" charset="0"/>
              </a:rPr>
              <a:t>  </a:t>
            </a:r>
            <a:r>
              <a:rPr lang="en-US" altLang="ja-JP" sz="2000" b="1">
                <a:latin typeface="Courier New" pitchFamily="49" charset="0"/>
              </a:rPr>
              <a:t>if</a:t>
            </a:r>
            <a:r>
              <a:rPr lang="en-US" altLang="ja-JP" sz="2000">
                <a:latin typeface="Courier New" pitchFamily="49" charset="0"/>
              </a:rPr>
              <a:t>( (a%2)==0 ) {</a:t>
            </a:r>
          </a:p>
          <a:p>
            <a:pPr>
              <a:lnSpc>
                <a:spcPct val="80000"/>
              </a:lnSpc>
            </a:pPr>
            <a:r>
              <a:rPr lang="en-US" altLang="ja-JP" sz="2000">
                <a:latin typeface="Courier New" pitchFamily="49" charset="0"/>
              </a:rPr>
              <a:t>    jTextField1.setText("</a:t>
            </a:r>
            <a:r>
              <a:rPr lang="ja-JP" altLang="en-US" sz="2000">
                <a:latin typeface="Courier New" pitchFamily="49" charset="0"/>
              </a:rPr>
              <a:t>偶数です。</a:t>
            </a:r>
            <a:r>
              <a:rPr lang="en-US" altLang="ja-JP" sz="2000">
                <a:latin typeface="Courier New" pitchFamily="49" charset="0"/>
              </a:rPr>
              <a:t>");</a:t>
            </a:r>
          </a:p>
          <a:p>
            <a:pPr>
              <a:lnSpc>
                <a:spcPct val="80000"/>
              </a:lnSpc>
            </a:pPr>
            <a:r>
              <a:rPr lang="en-US" altLang="ja-JP" sz="2000">
                <a:latin typeface="Courier New" pitchFamily="49" charset="0"/>
              </a:rPr>
              <a:t>  }</a:t>
            </a:r>
          </a:p>
          <a:p>
            <a:pPr>
              <a:lnSpc>
                <a:spcPct val="80000"/>
              </a:lnSpc>
            </a:pPr>
            <a:r>
              <a:rPr lang="en-US" altLang="ja-JP" sz="2000">
                <a:latin typeface="Courier New" pitchFamily="49" charset="0"/>
              </a:rPr>
              <a:t>  </a:t>
            </a:r>
            <a:r>
              <a:rPr lang="en-US" altLang="ja-JP" sz="2000" b="1">
                <a:latin typeface="Courier New" pitchFamily="49" charset="0"/>
              </a:rPr>
              <a:t>else</a:t>
            </a:r>
            <a:r>
              <a:rPr lang="en-US" altLang="ja-JP" sz="2000">
                <a:latin typeface="Courier New" pitchFamily="49" charset="0"/>
              </a:rPr>
              <a:t> {</a:t>
            </a:r>
          </a:p>
          <a:p>
            <a:pPr>
              <a:lnSpc>
                <a:spcPct val="80000"/>
              </a:lnSpc>
            </a:pPr>
            <a:r>
              <a:rPr lang="en-US" altLang="ja-JP" sz="2000">
                <a:latin typeface="Courier New" pitchFamily="49" charset="0"/>
              </a:rPr>
              <a:t>    jTextField1.setText("</a:t>
            </a:r>
            <a:r>
              <a:rPr lang="ja-JP" altLang="en-US" sz="2000">
                <a:latin typeface="Courier New" pitchFamily="49" charset="0"/>
              </a:rPr>
              <a:t>奇数です。</a:t>
            </a:r>
            <a:r>
              <a:rPr lang="en-US" altLang="ja-JP" sz="2000">
                <a:latin typeface="Courier New" pitchFamily="49" charset="0"/>
              </a:rPr>
              <a:t>");</a:t>
            </a:r>
          </a:p>
          <a:p>
            <a:pPr>
              <a:lnSpc>
                <a:spcPct val="80000"/>
              </a:lnSpc>
            </a:pPr>
            <a:r>
              <a:rPr lang="en-US" altLang="ja-JP" sz="2000">
                <a:latin typeface="Courier New" pitchFamily="49" charset="0"/>
              </a:rPr>
              <a:t>  }</a:t>
            </a:r>
          </a:p>
          <a:p>
            <a:pPr>
              <a:lnSpc>
                <a:spcPct val="80000"/>
              </a:lnSpc>
            </a:pPr>
            <a:r>
              <a:rPr lang="en-US" altLang="ja-JP" sz="2000">
                <a:latin typeface="Courier New" pitchFamily="49" charset="0"/>
              </a:rPr>
              <a:t>}</a:t>
            </a:r>
          </a:p>
        </p:txBody>
      </p:sp>
      <p:sp>
        <p:nvSpPr>
          <p:cNvPr id="25607" name="Text Box 7"/>
          <p:cNvSpPr txBox="1">
            <a:spLocks noChangeArrowheads="1"/>
          </p:cNvSpPr>
          <p:nvPr/>
        </p:nvSpPr>
        <p:spPr bwMode="auto">
          <a:xfrm>
            <a:off x="6516688" y="5157788"/>
            <a:ext cx="2016125" cy="519112"/>
          </a:xfrm>
          <a:prstGeom prst="rect">
            <a:avLst/>
          </a:prstGeom>
          <a:noFill/>
          <a:ln w="12700" cap="sq">
            <a:noFill/>
            <a:miter lim="800000"/>
            <a:headEnd type="none" w="sm" len="sm"/>
            <a:tailEnd type="none" w="sm" len="sm"/>
          </a:ln>
        </p:spPr>
        <p:txBody>
          <a:bodyPr>
            <a:spAutoFit/>
          </a:bodyPr>
          <a:lstStyle/>
          <a:p>
            <a:pPr>
              <a:spcBef>
                <a:spcPct val="50000"/>
              </a:spcBef>
            </a:pPr>
            <a:r>
              <a:rPr lang="ja-JP" altLang="en-US" sz="2800" b="1">
                <a:solidFill>
                  <a:srgbClr val="0033CC"/>
                </a:solidFill>
                <a:latin typeface="Times New Roman" pitchFamily="18" charset="0"/>
              </a:rPr>
              <a:t>＜良い例＞</a:t>
            </a:r>
          </a:p>
        </p:txBody>
      </p:sp>
      <p:sp>
        <p:nvSpPr>
          <p:cNvPr id="50184" name="Text Box 8"/>
          <p:cNvSpPr txBox="1">
            <a:spLocks noChangeArrowheads="1"/>
          </p:cNvSpPr>
          <p:nvPr/>
        </p:nvSpPr>
        <p:spPr bwMode="auto">
          <a:xfrm>
            <a:off x="5795963" y="2565400"/>
            <a:ext cx="2952750"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カッコが閉じているのか分からない！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animEffect transition="in" filter="dissolve">
                                      <p:cBhvr>
                                        <p:cTn id="7" dur="500"/>
                                        <p:tgtEl>
                                          <p:spTgt spid="50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進度について</a:t>
            </a:r>
          </a:p>
        </p:txBody>
      </p:sp>
      <p:sp>
        <p:nvSpPr>
          <p:cNvPr id="26627" name="Rectangle 3"/>
          <p:cNvSpPr>
            <a:spLocks noGrp="1" noChangeArrowheads="1"/>
          </p:cNvSpPr>
          <p:nvPr>
            <p:ph type="body" idx="1"/>
          </p:nvPr>
        </p:nvSpPr>
        <p:spPr>
          <a:xfrm>
            <a:off x="457200" y="1719263"/>
            <a:ext cx="8229600" cy="4852987"/>
          </a:xfrm>
        </p:spPr>
        <p:txBody>
          <a:bodyPr/>
          <a:lstStyle/>
          <a:p>
            <a:pPr eaLnBrk="1" hangingPunct="1"/>
            <a:r>
              <a:rPr lang="ja-JP" altLang="en-US" sz="2800" dirty="0" smtClean="0"/>
              <a:t>本日の演習終了時点で</a:t>
            </a:r>
            <a:r>
              <a:rPr lang="en-US" altLang="ja-JP" sz="2800" dirty="0" smtClean="0"/>
              <a:t>5-7</a:t>
            </a:r>
            <a:r>
              <a:rPr lang="ja-JP" altLang="en-US" sz="2800" dirty="0" smtClean="0"/>
              <a:t>節までの課題を終了できなかった人は、次週までに必ず残りの課題をやっておいて下さい。</a:t>
            </a:r>
          </a:p>
          <a:p>
            <a:pPr eaLnBrk="1" hangingPunct="1"/>
            <a:r>
              <a:rPr lang="ja-JP" altLang="en-US" sz="3600" dirty="0" smtClean="0"/>
              <a:t>本日は、</a:t>
            </a:r>
            <a:r>
              <a:rPr lang="en-US" altLang="ja-JP" sz="3600" dirty="0" smtClean="0"/>
              <a:t>5-10</a:t>
            </a:r>
            <a:r>
              <a:rPr lang="ja-JP" altLang="en-US" sz="3600" dirty="0" smtClean="0"/>
              <a:t>節（</a:t>
            </a:r>
            <a:r>
              <a:rPr lang="en-US" altLang="ja-JP" sz="3600" dirty="0" smtClean="0"/>
              <a:t>p.146</a:t>
            </a:r>
            <a:r>
              <a:rPr lang="ja-JP" altLang="en-US" sz="3600" dirty="0" smtClean="0"/>
              <a:t>）まで課題チェックを終えた人は演習を終えて結構です。ただし、その際は補助員にきちんとその旨断って下さい。</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404813"/>
            <a:ext cx="7543800" cy="725487"/>
          </a:xfrm>
        </p:spPr>
        <p:txBody>
          <a:bodyPr/>
          <a:lstStyle/>
          <a:p>
            <a:pPr eaLnBrk="1" hangingPunct="1"/>
            <a:r>
              <a:rPr lang="ja-JP" altLang="en-US" smtClean="0"/>
              <a:t>質問や学習相談について</a:t>
            </a:r>
          </a:p>
        </p:txBody>
      </p:sp>
      <p:sp>
        <p:nvSpPr>
          <p:cNvPr id="27651" name="Rectangle 3"/>
          <p:cNvSpPr>
            <a:spLocks noGrp="1" noChangeArrowheads="1"/>
          </p:cNvSpPr>
          <p:nvPr>
            <p:ph type="body" idx="1"/>
          </p:nvPr>
        </p:nvSpPr>
        <p:spPr>
          <a:xfrm>
            <a:off x="323850" y="1484313"/>
            <a:ext cx="8229600" cy="4646612"/>
          </a:xfrm>
        </p:spPr>
        <p:txBody>
          <a:bodyPr/>
          <a:lstStyle/>
          <a:p>
            <a:pPr eaLnBrk="1" hangingPunct="1"/>
            <a:r>
              <a:rPr lang="ja-JP" altLang="en-US" sz="2600" smtClean="0"/>
              <a:t>演習中は、学習内容の質問を随時受け付けています。</a:t>
            </a:r>
          </a:p>
          <a:p>
            <a:pPr eaLnBrk="1" hangingPunct="1"/>
            <a:r>
              <a:rPr lang="ja-JP" altLang="en-US" sz="2600" smtClean="0"/>
              <a:t>また、「テキストを読んでいるのだが、中々理解できない。少しじっくり説明して欲しい。」、「努力しているのだが、中々学習がスムーズに進まない。何かアドバイスがあれば助かるのだが。」等の希望があれば、積極的に森田まで尋ねて下さい。</a:t>
            </a:r>
          </a:p>
          <a:p>
            <a:pPr eaLnBrk="1" hangingPunct="1"/>
            <a:r>
              <a:rPr lang="ja-JP" altLang="en-US" sz="2600" smtClean="0"/>
              <a:t>あるいは「資格試験等を目指して勉強しているのだが、理解できなかった部分があるので質問したい。」、「今後少し本格的にプログラミングをやってみたいのだが、学習の仕方等についてアドバイスがあれば参考にしたい。」等の要望を持っている人も遠慮なく尋ねて下さい。</a:t>
            </a:r>
          </a:p>
          <a:p>
            <a:pPr eaLnBrk="1" hangingPunct="1"/>
            <a:endParaRPr lang="en-US" altLang="ja-JP" sz="2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3"/>
          <p:cNvGraphicFramePr>
            <a:graphicFrameLocks/>
          </p:cNvGraphicFramePr>
          <p:nvPr/>
        </p:nvGraphicFramePr>
        <p:xfrm>
          <a:off x="611560" y="1196752"/>
          <a:ext cx="7416824"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468313" y="260350"/>
            <a:ext cx="7543800" cy="868363"/>
          </a:xfrm>
        </p:spPr>
        <p:txBody>
          <a:bodyPr/>
          <a:lstStyle/>
          <a:p>
            <a:pPr eaLnBrk="1" hangingPunct="1"/>
            <a:r>
              <a:rPr lang="ja-JP" altLang="en-US" sz="3500" smtClean="0"/>
              <a:t>基礎課題提出状況（</a:t>
            </a:r>
            <a:r>
              <a:rPr lang="en-US" altLang="ja-JP" sz="3500" smtClean="0"/>
              <a:t>11/13</a:t>
            </a:r>
            <a:r>
              <a:rPr lang="ja-JP" altLang="en-US" sz="3500" smtClean="0"/>
              <a:t>終了時点）</a:t>
            </a:r>
          </a:p>
        </p:txBody>
      </p:sp>
      <p:sp>
        <p:nvSpPr>
          <p:cNvPr id="5124" name="Text Box 5"/>
          <p:cNvSpPr txBox="1">
            <a:spLocks noChangeArrowheads="1"/>
          </p:cNvSpPr>
          <p:nvPr/>
        </p:nvSpPr>
        <p:spPr bwMode="auto">
          <a:xfrm>
            <a:off x="1571625" y="6072188"/>
            <a:ext cx="5400675" cy="457200"/>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5-7-1】</a:t>
            </a:r>
            <a:r>
              <a:rPr lang="ja-JP" altLang="en-US" sz="2400"/>
              <a:t>まで終了</a:t>
            </a:r>
          </a:p>
        </p:txBody>
      </p:sp>
      <p:sp>
        <p:nvSpPr>
          <p:cNvPr id="40967" name="Text Box 7"/>
          <p:cNvSpPr txBox="1">
            <a:spLocks noChangeArrowheads="1"/>
          </p:cNvSpPr>
          <p:nvPr/>
        </p:nvSpPr>
        <p:spPr bwMode="auto">
          <a:xfrm>
            <a:off x="4572000" y="2276475"/>
            <a:ext cx="2808288"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5-7</a:t>
            </a:r>
            <a:r>
              <a:rPr lang="ja-JP" altLang="en-US" sz="2400"/>
              <a:t>節終了→</a:t>
            </a:r>
            <a:r>
              <a:rPr lang="en-US" altLang="ja-JP" sz="2400"/>
              <a:t>76.6%</a:t>
            </a:r>
          </a:p>
        </p:txBody>
      </p:sp>
      <p:sp>
        <p:nvSpPr>
          <p:cNvPr id="40968" name="Text Box 8"/>
          <p:cNvSpPr txBox="1">
            <a:spLocks noChangeArrowheads="1"/>
          </p:cNvSpPr>
          <p:nvPr/>
        </p:nvSpPr>
        <p:spPr bwMode="auto">
          <a:xfrm>
            <a:off x="539750" y="2997200"/>
            <a:ext cx="3311525"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5-4</a:t>
            </a:r>
            <a:r>
              <a:rPr lang="ja-JP" altLang="en-US" sz="2400"/>
              <a:t>節まで終わっていない人→</a:t>
            </a:r>
            <a:r>
              <a:rPr lang="ja-JP" altLang="en-US" sz="2400" b="1">
                <a:solidFill>
                  <a:srgbClr val="FF0000"/>
                </a:solidFill>
              </a:rPr>
              <a:t>本日チェックを！</a:t>
            </a:r>
          </a:p>
        </p:txBody>
      </p:sp>
      <p:sp>
        <p:nvSpPr>
          <p:cNvPr id="12" name="Text Box 6"/>
          <p:cNvSpPr txBox="1">
            <a:spLocks noChangeArrowheads="1"/>
          </p:cNvSpPr>
          <p:nvPr/>
        </p:nvSpPr>
        <p:spPr bwMode="auto">
          <a:xfrm>
            <a:off x="6011863" y="3860800"/>
            <a:ext cx="2428875"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最も進んだ人→　</a:t>
            </a:r>
            <a:r>
              <a:rPr lang="en-US" altLang="ja-JP" sz="2400"/>
              <a:t>10</a:t>
            </a:r>
            <a:r>
              <a:rPr lang="ja-JP" altLang="en-US" sz="2400"/>
              <a:t>章終了（</a:t>
            </a:r>
            <a:r>
              <a:rPr lang="en-US" altLang="ja-JP" sz="2400"/>
              <a:t>1</a:t>
            </a:r>
            <a:r>
              <a:rPr lang="ja-JP" altLang="en-US" sz="2400"/>
              <a:t>名）</a:t>
            </a:r>
          </a:p>
        </p:txBody>
      </p:sp>
      <p:sp>
        <p:nvSpPr>
          <p:cNvPr id="15" name="右中かっこ 14"/>
          <p:cNvSpPr/>
          <p:nvPr/>
        </p:nvSpPr>
        <p:spPr>
          <a:xfrm rot="16200000">
            <a:off x="1729581" y="3894932"/>
            <a:ext cx="714375" cy="935038"/>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2800" dirty="0">
              <a:solidFill>
                <a:srgbClr val="FF0000"/>
              </a:solidFill>
            </a:endParaRPr>
          </a:p>
        </p:txBody>
      </p:sp>
      <p:sp>
        <p:nvSpPr>
          <p:cNvPr id="11" name="下矢印 10"/>
          <p:cNvSpPr/>
          <p:nvPr/>
        </p:nvSpPr>
        <p:spPr>
          <a:xfrm rot="19860000">
            <a:off x="7250113" y="4695825"/>
            <a:ext cx="288925" cy="431800"/>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7"/>
                                        </p:tgtEl>
                                        <p:attrNameLst>
                                          <p:attrName>style.visibility</p:attrName>
                                        </p:attrNameLst>
                                      </p:cBhvr>
                                      <p:to>
                                        <p:strVal val="visible"/>
                                      </p:to>
                                    </p:set>
                                    <p:animEffect transition="in" filter="dissolve">
                                      <p:cBhvr>
                                        <p:cTn id="7" dur="500"/>
                                        <p:tgtEl>
                                          <p:spTgt spid="4096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up)">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down)">
                                      <p:cBhvr>
                                        <p:cTn id="21" dur="500"/>
                                        <p:tgtEl>
                                          <p:spTgt spid="15"/>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40968"/>
                                        </p:tgtEl>
                                        <p:attrNameLst>
                                          <p:attrName>style.visibility</p:attrName>
                                        </p:attrNameLst>
                                      </p:cBhvr>
                                      <p:to>
                                        <p:strVal val="visible"/>
                                      </p:to>
                                    </p:set>
                                    <p:animEffect transition="in" filter="dissolve">
                                      <p:cBhvr>
                                        <p:cTn id="25" dur="500"/>
                                        <p:tgtEl>
                                          <p:spTgt spid="40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animBg="1"/>
      <p:bldP spid="40968" grpId="0" animBg="1"/>
      <p:bldP spid="12" grpId="0" animBg="1"/>
      <p:bldP spid="15"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28675" name="Rectangle 3"/>
          <p:cNvSpPr>
            <a:spLocks noGrp="1" noChangeArrowheads="1"/>
          </p:cNvSpPr>
          <p:nvPr>
            <p:ph type="body" idx="1"/>
          </p:nvPr>
        </p:nvSpPr>
        <p:spPr>
          <a:xfrm>
            <a:off x="395288" y="981075"/>
            <a:ext cx="8229600" cy="5591175"/>
          </a:xfrm>
        </p:spPr>
        <p:txBody>
          <a:bodyPr/>
          <a:lstStyle/>
          <a:p>
            <a:pPr eaLnBrk="1" hangingPunct="1">
              <a:lnSpc>
                <a:spcPct val="90000"/>
              </a:lnSpc>
            </a:pPr>
            <a:r>
              <a:rPr lang="ja-JP" altLang="en-US" smtClean="0"/>
              <a:t>講義室での飲食は厳禁です。</a:t>
            </a:r>
          </a:p>
          <a:p>
            <a:pPr eaLnBrk="1" hangingPunct="1">
              <a:lnSpc>
                <a:spcPct val="90000"/>
              </a:lnSpc>
            </a:pPr>
            <a:r>
              <a:rPr lang="ja-JP" altLang="en-US"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b="1" smtClean="0">
                <a:solidFill>
                  <a:srgbClr val="FF0000"/>
                </a:solidFill>
              </a:rPr>
              <a:t>課題チェックを受けるときは、必ず自分の席でチェックを受けて下さい。</a:t>
            </a:r>
          </a:p>
          <a:p>
            <a:pPr eaLnBrk="1" hangingPunct="1">
              <a:lnSpc>
                <a:spcPct val="90000"/>
              </a:lnSpc>
            </a:pPr>
            <a:r>
              <a:rPr lang="ja-JP" altLang="en-US" smtClean="0"/>
              <a:t>本日は、</a:t>
            </a:r>
            <a:r>
              <a:rPr lang="en-US" altLang="ja-JP" smtClean="0"/>
              <a:t>5-10</a:t>
            </a:r>
            <a:r>
              <a:rPr lang="ja-JP" altLang="en-US" smtClean="0"/>
              <a:t>節（</a:t>
            </a:r>
            <a:r>
              <a:rPr lang="en-US" altLang="ja-JP" smtClean="0"/>
              <a:t>p.146</a:t>
            </a:r>
            <a:r>
              <a:rPr lang="ja-JP" altLang="en-US" smtClean="0"/>
              <a:t>）まで課題チェックを終えた人は演習を終えて結構です。ただし、その際は補助員にきちんとその旨断って下さい。→</a:t>
            </a:r>
            <a:r>
              <a:rPr lang="ja-JP" altLang="en-US" sz="3600" b="1" smtClean="0">
                <a:solidFill>
                  <a:srgbClr val="0000FF"/>
                </a:solidFill>
              </a:rPr>
              <a:t>途中で退出すると</a:t>
            </a:r>
            <a:r>
              <a:rPr lang="ja-JP" altLang="en-US" sz="3600" b="1" smtClean="0">
                <a:solidFill>
                  <a:srgbClr val="FF0000"/>
                </a:solidFill>
              </a:rPr>
              <a:t>欠席</a:t>
            </a:r>
            <a:r>
              <a:rPr lang="ja-JP" altLang="en-US" sz="3600" b="1" smtClean="0">
                <a:solidFill>
                  <a:srgbClr val="0000FF"/>
                </a:solidFill>
              </a:rPr>
              <a:t>となるので注意して下さい。</a:t>
            </a:r>
            <a:endParaRPr lang="ja-JP"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5"/>
          <p:cNvGraphicFramePr>
            <a:graphicFrameLocks/>
          </p:cNvGraphicFramePr>
          <p:nvPr/>
        </p:nvGraphicFramePr>
        <p:xfrm>
          <a:off x="539552" y="1196752"/>
          <a:ext cx="7488832"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260350"/>
            <a:ext cx="7543800" cy="868363"/>
          </a:xfrm>
        </p:spPr>
        <p:txBody>
          <a:bodyPr/>
          <a:lstStyle/>
          <a:p>
            <a:pPr eaLnBrk="1" hangingPunct="1"/>
            <a:r>
              <a:rPr lang="ja-JP" altLang="en-US" sz="3500" smtClean="0"/>
              <a:t>応用課題提出状況（</a:t>
            </a:r>
            <a:r>
              <a:rPr lang="en-US" altLang="ja-JP" sz="3500" smtClean="0"/>
              <a:t>11/13</a:t>
            </a:r>
            <a:r>
              <a:rPr lang="ja-JP" altLang="en-US" sz="3500" smtClean="0"/>
              <a:t>終了時点）</a:t>
            </a:r>
          </a:p>
        </p:txBody>
      </p:sp>
      <p:sp>
        <p:nvSpPr>
          <p:cNvPr id="6148" name="Text Box 5"/>
          <p:cNvSpPr txBox="1">
            <a:spLocks noChangeArrowheads="1"/>
          </p:cNvSpPr>
          <p:nvPr/>
        </p:nvSpPr>
        <p:spPr bwMode="auto">
          <a:xfrm>
            <a:off x="4932363" y="2276475"/>
            <a:ext cx="3257550" cy="457200"/>
          </a:xfrm>
          <a:prstGeom prst="rect">
            <a:avLst/>
          </a:prstGeom>
          <a:solidFill>
            <a:schemeClr val="accent1"/>
          </a:solidFill>
          <a:ln w="9525">
            <a:solidFill>
              <a:srgbClr val="000000"/>
            </a:solidFill>
            <a:miter lim="800000"/>
            <a:headEnd/>
            <a:tailEnd/>
          </a:ln>
        </p:spPr>
        <p:txBody>
          <a:bodyPr>
            <a:spAutoFit/>
          </a:bodyPr>
          <a:lstStyle/>
          <a:p>
            <a:pPr>
              <a:spcBef>
                <a:spcPct val="50000"/>
              </a:spcBef>
            </a:pPr>
            <a:r>
              <a:rPr lang="ja-JP" altLang="en-US" sz="2400"/>
              <a:t>平均的には</a:t>
            </a:r>
            <a:r>
              <a:rPr lang="en-US" altLang="ja-JP" sz="2400"/>
              <a:t>4.5</a:t>
            </a:r>
            <a:r>
              <a:rPr lang="ja-JP" altLang="en-US" sz="2400"/>
              <a:t>題提出</a:t>
            </a:r>
          </a:p>
        </p:txBody>
      </p:sp>
      <p:sp>
        <p:nvSpPr>
          <p:cNvPr id="41996" name="Text Box 12"/>
          <p:cNvSpPr txBox="1">
            <a:spLocks noChangeArrowheads="1"/>
          </p:cNvSpPr>
          <p:nvPr/>
        </p:nvSpPr>
        <p:spPr bwMode="auto">
          <a:xfrm>
            <a:off x="1187450" y="2924175"/>
            <a:ext cx="3097213"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まだ</a:t>
            </a:r>
            <a:r>
              <a:rPr lang="en-US" altLang="ja-JP" sz="2400"/>
              <a:t>0</a:t>
            </a:r>
            <a:r>
              <a:rPr lang="ja-JP" altLang="en-US" sz="2400"/>
              <a:t>題の人→</a:t>
            </a:r>
            <a:r>
              <a:rPr lang="en-US" altLang="ja-JP" sz="2400"/>
              <a:t>6</a:t>
            </a:r>
            <a:r>
              <a:rPr lang="ja-JP" altLang="en-US" sz="2400"/>
              <a:t>名</a:t>
            </a:r>
          </a:p>
        </p:txBody>
      </p:sp>
      <p:sp>
        <p:nvSpPr>
          <p:cNvPr id="11" name="Text Box 5"/>
          <p:cNvSpPr txBox="1">
            <a:spLocks noChangeArrowheads="1"/>
          </p:cNvSpPr>
          <p:nvPr/>
        </p:nvSpPr>
        <p:spPr bwMode="auto">
          <a:xfrm>
            <a:off x="1285875" y="6072188"/>
            <a:ext cx="5976938" cy="523875"/>
          </a:xfrm>
          <a:prstGeom prst="rect">
            <a:avLst/>
          </a:prstGeom>
          <a:noFill/>
          <a:ln w="9525">
            <a:noFill/>
            <a:miter lim="800000"/>
            <a:headEnd/>
            <a:tailEnd/>
          </a:ln>
        </p:spPr>
        <p:txBody>
          <a:bodyPr>
            <a:spAutoFit/>
          </a:bodyPr>
          <a:lstStyle/>
          <a:p>
            <a:pPr>
              <a:spcBef>
                <a:spcPct val="50000"/>
              </a:spcBef>
            </a:pPr>
            <a:r>
              <a:rPr lang="en-US" altLang="ja-JP" sz="2800"/>
              <a:t>34</a:t>
            </a:r>
            <a:r>
              <a:rPr lang="ja-JP" altLang="en-US" sz="2800"/>
              <a:t>題：</a:t>
            </a:r>
            <a:r>
              <a:rPr lang="en-US" altLang="ja-JP" sz="2800"/>
              <a:t>1</a:t>
            </a:r>
            <a:r>
              <a:rPr lang="ja-JP" altLang="en-US" sz="2800"/>
              <a:t>名　　　</a:t>
            </a:r>
            <a:r>
              <a:rPr lang="en-US" altLang="ja-JP" sz="2800"/>
              <a:t>6</a:t>
            </a:r>
            <a:r>
              <a:rPr lang="ja-JP" altLang="en-US" sz="2800"/>
              <a:t>題：</a:t>
            </a:r>
            <a:r>
              <a:rPr lang="en-US" altLang="ja-JP" sz="2800"/>
              <a:t>14</a:t>
            </a:r>
            <a:r>
              <a:rPr lang="ja-JP" altLang="en-US" sz="2800"/>
              <a:t>名　　　</a:t>
            </a:r>
            <a:r>
              <a:rPr lang="en-US" altLang="ja-JP" sz="2800"/>
              <a:t>5</a:t>
            </a:r>
            <a:r>
              <a:rPr lang="ja-JP" altLang="en-US" sz="2800"/>
              <a:t>題：</a:t>
            </a:r>
            <a:r>
              <a:rPr lang="en-US" altLang="ja-JP" sz="2800"/>
              <a:t>9</a:t>
            </a:r>
            <a:r>
              <a:rPr lang="ja-JP" altLang="en-US" sz="2800"/>
              <a:t>名</a:t>
            </a:r>
          </a:p>
        </p:txBody>
      </p:sp>
      <p:sp>
        <p:nvSpPr>
          <p:cNvPr id="8" name="右矢印 7"/>
          <p:cNvSpPr/>
          <p:nvPr/>
        </p:nvSpPr>
        <p:spPr>
          <a:xfrm rot="17340296">
            <a:off x="1631951" y="3730625"/>
            <a:ext cx="893762" cy="357187"/>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テキスト ボックス 6"/>
          <p:cNvSpPr txBox="1">
            <a:spLocks noChangeArrowheads="1"/>
          </p:cNvSpPr>
          <p:nvPr/>
        </p:nvSpPr>
        <p:spPr bwMode="auto">
          <a:xfrm>
            <a:off x="539750" y="2133600"/>
            <a:ext cx="4000500" cy="523875"/>
          </a:xfrm>
          <a:prstGeom prst="rect">
            <a:avLst/>
          </a:prstGeom>
          <a:noFill/>
          <a:ln w="9525">
            <a:noFill/>
            <a:miter lim="800000"/>
            <a:headEnd/>
            <a:tailEnd/>
          </a:ln>
        </p:spPr>
        <p:txBody>
          <a:bodyPr>
            <a:spAutoFit/>
          </a:bodyPr>
          <a:lstStyle/>
          <a:p>
            <a:r>
              <a:rPr lang="ja-JP" altLang="en-US" sz="2800" b="1">
                <a:solidFill>
                  <a:srgbClr val="FF0000"/>
                </a:solidFill>
              </a:rPr>
              <a:t>今後取り組んで下さい！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1996"/>
                                        </p:tgtEl>
                                        <p:attrNameLst>
                                          <p:attrName>style.visibility</p:attrName>
                                        </p:attrNameLst>
                                      </p:cBhvr>
                                      <p:to>
                                        <p:strVal val="visible"/>
                                      </p:to>
                                    </p:set>
                                    <p:animEffect transition="in" filter="dissolve">
                                      <p:cBhvr>
                                        <p:cTn id="16" dur="500"/>
                                        <p:tgtEl>
                                          <p:spTgt spid="4199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dissolv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ssolv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41996" grpId="0" animBg="1"/>
      <p:bldP spid="11"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smtClean="0"/>
              <a:t>第</a:t>
            </a:r>
            <a:r>
              <a:rPr lang="en-US" altLang="ja-JP" smtClean="0"/>
              <a:t>7</a:t>
            </a:r>
            <a:r>
              <a:rPr lang="ja-JP" altLang="en-US" smtClean="0"/>
              <a:t>章までの応用課題：</a:t>
            </a:r>
            <a:r>
              <a:rPr lang="en-US" altLang="ja-JP" sz="3600" b="1" smtClean="0">
                <a:solidFill>
                  <a:srgbClr val="0000FF"/>
                </a:solidFill>
              </a:rPr>
              <a:t>12</a:t>
            </a:r>
            <a:r>
              <a:rPr lang="ja-JP" altLang="en-US" smtClean="0"/>
              <a:t>題</a:t>
            </a:r>
          </a:p>
          <a:p>
            <a:pPr eaLnBrk="1" hangingPunct="1"/>
            <a:r>
              <a:rPr lang="ja-JP" altLang="en-US" smtClean="0"/>
              <a:t>第</a:t>
            </a:r>
            <a:r>
              <a:rPr lang="en-US" altLang="ja-JP" smtClean="0"/>
              <a:t>8</a:t>
            </a:r>
            <a:r>
              <a:rPr lang="ja-JP" altLang="en-US" smtClean="0"/>
              <a:t>章は全て応用課題：</a:t>
            </a:r>
            <a:r>
              <a:rPr lang="en-US" altLang="ja-JP" sz="3600" b="1" smtClean="0">
                <a:solidFill>
                  <a:srgbClr val="0000FF"/>
                </a:solidFill>
              </a:rPr>
              <a:t>11</a:t>
            </a:r>
            <a:r>
              <a:rPr lang="ja-JP" altLang="en-US" smtClean="0"/>
              <a:t>題</a:t>
            </a:r>
            <a:endParaRPr lang="en-US" altLang="ja-JP" smtClean="0"/>
          </a:p>
          <a:p>
            <a:pPr eaLnBrk="1" hangingPunct="1"/>
            <a:r>
              <a:rPr lang="ja-JP" altLang="en-US" smtClean="0"/>
              <a:t>第</a:t>
            </a:r>
            <a:r>
              <a:rPr lang="en-US" altLang="ja-JP" smtClean="0"/>
              <a:t>9</a:t>
            </a:r>
            <a:r>
              <a:rPr lang="ja-JP" altLang="en-US" smtClean="0"/>
              <a:t>章は全て応用課題：　</a:t>
            </a:r>
            <a:r>
              <a:rPr lang="en-US" altLang="ja-JP" sz="3600" b="1" smtClean="0">
                <a:solidFill>
                  <a:srgbClr val="0000FF"/>
                </a:solidFill>
              </a:rPr>
              <a:t>3</a:t>
            </a:r>
            <a:r>
              <a:rPr lang="ja-JP" altLang="en-US" smtClean="0"/>
              <a:t>題</a:t>
            </a:r>
          </a:p>
          <a:p>
            <a:pPr eaLnBrk="1" hangingPunct="1"/>
            <a:r>
              <a:rPr lang="ja-JP" altLang="en-US" smtClean="0"/>
              <a:t>第</a:t>
            </a:r>
            <a:r>
              <a:rPr lang="en-US" altLang="ja-JP" smtClean="0"/>
              <a:t>10</a:t>
            </a:r>
            <a:r>
              <a:rPr lang="ja-JP" altLang="en-US" smtClean="0"/>
              <a:t>章は全て応用課題：</a:t>
            </a:r>
            <a:r>
              <a:rPr lang="en-US" altLang="ja-JP" sz="3600" b="1" smtClean="0">
                <a:solidFill>
                  <a:srgbClr val="0000FF"/>
                </a:solidFill>
              </a:rPr>
              <a:t>8</a:t>
            </a:r>
            <a:r>
              <a:rPr lang="ja-JP" altLang="en-US" smtClean="0"/>
              <a:t>題</a:t>
            </a:r>
            <a:endParaRPr lang="en-US" altLang="ja-JP" smtClean="0"/>
          </a:p>
          <a:p>
            <a:pPr eaLnBrk="1" hangingPunct="1"/>
            <a:r>
              <a:rPr lang="ja-JP" altLang="en-US" smtClean="0"/>
              <a:t>特に第</a:t>
            </a:r>
            <a:r>
              <a:rPr lang="en-US" altLang="ja-JP" smtClean="0"/>
              <a:t>1</a:t>
            </a:r>
            <a:r>
              <a:rPr lang="ja-JP" altLang="en-US" smtClean="0"/>
              <a:t>回テストで</a:t>
            </a:r>
            <a:r>
              <a:rPr lang="en-US" altLang="ja-JP" smtClean="0"/>
              <a:t>50</a:t>
            </a:r>
            <a:r>
              <a:rPr lang="ja-JP" altLang="en-US" smtClean="0"/>
              <a:t>点未満だった人は、可能な限り応用課題に取り組んで下さい。</a:t>
            </a:r>
            <a:endParaRPr lang="en-US" altLang="ja-JP" smtClean="0"/>
          </a:p>
          <a:p>
            <a:pPr eaLnBrk="1" hangingPunct="1"/>
            <a:r>
              <a:rPr lang="ja-JP" altLang="en-US" smtClean="0"/>
              <a:t>応用課題に積極的に取り組めば、補助員が適切にアドバイスしてくれるはずです。</a:t>
            </a:r>
          </a:p>
          <a:p>
            <a:pPr eaLnBrk="1" hangingPunct="1"/>
            <a:r>
              <a:rPr lang="ja-JP" altLang="en-US" smtClean="0"/>
              <a:t>また、友人同士で教え合うことも奨励します。</a:t>
            </a:r>
          </a:p>
          <a:p>
            <a:pPr eaLnBrk="1" hangingPunct="1">
              <a:buFont typeface="Wingdings" pitchFamily="2" charset="2"/>
              <a:buNone/>
            </a:pPr>
            <a:endParaRPr lang="en-US" altLang="ja-JP" smtClean="0"/>
          </a:p>
        </p:txBody>
      </p:sp>
      <p:sp>
        <p:nvSpPr>
          <p:cNvPr id="4" name="右中かっこ 3"/>
          <p:cNvSpPr/>
          <p:nvPr/>
        </p:nvSpPr>
        <p:spPr>
          <a:xfrm>
            <a:off x="5940425" y="1557338"/>
            <a:ext cx="1152525" cy="2303462"/>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 name="テキスト ボックス 5"/>
          <p:cNvSpPr txBox="1">
            <a:spLocks noChangeArrowheads="1"/>
          </p:cNvSpPr>
          <p:nvPr/>
        </p:nvSpPr>
        <p:spPr bwMode="auto">
          <a:xfrm>
            <a:off x="7164388" y="2349500"/>
            <a:ext cx="1368425" cy="708025"/>
          </a:xfrm>
          <a:prstGeom prst="rect">
            <a:avLst/>
          </a:prstGeom>
          <a:noFill/>
          <a:ln w="9525">
            <a:noFill/>
            <a:miter lim="800000"/>
            <a:headEnd/>
            <a:tailEnd/>
          </a:ln>
        </p:spPr>
        <p:txBody>
          <a:bodyPr>
            <a:spAutoFit/>
          </a:bodyPr>
          <a:lstStyle/>
          <a:p>
            <a:r>
              <a:rPr lang="en-US" altLang="ja-JP" sz="4000" b="1">
                <a:solidFill>
                  <a:srgbClr val="FF0000"/>
                </a:solidFill>
              </a:rPr>
              <a:t>34</a:t>
            </a:r>
            <a:r>
              <a:rPr lang="ja-JP" altLang="en-US" sz="4000" b="1">
                <a:solidFill>
                  <a:srgbClr val="FF0000"/>
                </a:solidFill>
              </a:rPr>
              <a:t>題</a:t>
            </a:r>
            <a:endParaRPr lang="en-US" altLang="ja-JP" sz="4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250825" y="549275"/>
            <a:ext cx="7543800" cy="723900"/>
          </a:xfrm>
        </p:spPr>
        <p:txBody>
          <a:bodyPr/>
          <a:lstStyle/>
          <a:p>
            <a:pPr eaLnBrk="1" hangingPunct="1"/>
            <a:r>
              <a:rPr lang="ja-JP" altLang="en-US" smtClean="0"/>
              <a:t>理解度チェック１</a:t>
            </a:r>
          </a:p>
        </p:txBody>
      </p:sp>
      <p:sp>
        <p:nvSpPr>
          <p:cNvPr id="9219" name="テキスト ボックス 4"/>
          <p:cNvSpPr txBox="1">
            <a:spLocks noChangeArrowheads="1"/>
          </p:cNvSpPr>
          <p:nvPr/>
        </p:nvSpPr>
        <p:spPr bwMode="auto">
          <a:xfrm>
            <a:off x="468313" y="2924175"/>
            <a:ext cx="7632700" cy="1201738"/>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zh-TW" altLang="en-US" sz="3600"/>
              <a:t>無料    </a:t>
            </a:r>
            <a:r>
              <a:rPr lang="ja-JP" altLang="en-US" sz="3600"/>
              <a:t>　</a:t>
            </a:r>
            <a:r>
              <a:rPr lang="ja-JP" altLang="en-US" sz="3600">
                <a:solidFill>
                  <a:srgbClr val="0000FF"/>
                </a:solidFill>
              </a:rPr>
              <a:t>２．</a:t>
            </a:r>
            <a:r>
              <a:rPr lang="en-US" altLang="zh-TW" sz="3600"/>
              <a:t>200</a:t>
            </a:r>
            <a:r>
              <a:rPr lang="zh-TW" altLang="en-US" sz="3600"/>
              <a:t>円    </a:t>
            </a:r>
            <a:r>
              <a:rPr lang="ja-JP" altLang="en-US" sz="3600"/>
              <a:t>　</a:t>
            </a:r>
            <a:r>
              <a:rPr lang="ja-JP" altLang="en-US" sz="3600">
                <a:solidFill>
                  <a:srgbClr val="0000FF"/>
                </a:solidFill>
              </a:rPr>
              <a:t>３．</a:t>
            </a:r>
            <a:r>
              <a:rPr lang="en-US" altLang="zh-TW" sz="3600"/>
              <a:t>300</a:t>
            </a:r>
            <a:r>
              <a:rPr lang="zh-TW" altLang="en-US" sz="3600"/>
              <a:t>円</a:t>
            </a:r>
            <a:endParaRPr lang="en-US" altLang="zh-TW" sz="3600"/>
          </a:p>
          <a:p>
            <a:pPr marL="457200" indent="-457200"/>
            <a:r>
              <a:rPr lang="zh-TW" altLang="en-US" sz="3600"/>
              <a:t> </a:t>
            </a:r>
            <a:r>
              <a:rPr lang="ja-JP" altLang="en-US" sz="3600">
                <a:solidFill>
                  <a:srgbClr val="0000FF"/>
                </a:solidFill>
              </a:rPr>
              <a:t>４．</a:t>
            </a:r>
            <a:r>
              <a:rPr lang="en-US" altLang="zh-TW" sz="3600"/>
              <a:t>500</a:t>
            </a:r>
            <a:r>
              <a:rPr lang="zh-TW" altLang="en-US" sz="3600"/>
              <a:t>円    </a:t>
            </a:r>
            <a:r>
              <a:rPr lang="ja-JP" altLang="en-US" sz="3600">
                <a:solidFill>
                  <a:srgbClr val="0000FF"/>
                </a:solidFill>
              </a:rPr>
              <a:t>５．</a:t>
            </a:r>
            <a:r>
              <a:rPr lang="en-US" altLang="zh-TW" sz="3600"/>
              <a:t>1000</a:t>
            </a:r>
            <a:r>
              <a:rPr lang="zh-TW" altLang="en-US" sz="3600"/>
              <a:t>円   </a:t>
            </a:r>
          </a:p>
        </p:txBody>
      </p:sp>
      <p:sp>
        <p:nvSpPr>
          <p:cNvPr id="9220" name="正方形/長方形 7"/>
          <p:cNvSpPr>
            <a:spLocks noChangeArrowheads="1"/>
          </p:cNvSpPr>
          <p:nvPr/>
        </p:nvSpPr>
        <p:spPr bwMode="auto">
          <a:xfrm>
            <a:off x="323850" y="1268413"/>
            <a:ext cx="7632700" cy="1385887"/>
          </a:xfrm>
          <a:prstGeom prst="rect">
            <a:avLst/>
          </a:prstGeom>
          <a:noFill/>
          <a:ln w="9525">
            <a:noFill/>
            <a:miter lim="800000"/>
            <a:headEnd/>
            <a:tailEnd/>
          </a:ln>
        </p:spPr>
        <p:txBody>
          <a:bodyPr>
            <a:spAutoFit/>
          </a:bodyPr>
          <a:lstStyle/>
          <a:p>
            <a:r>
              <a:rPr lang="ja-JP" altLang="en-US" sz="2800"/>
              <a:t>問題１のプログラムに従うと、年齢が</a:t>
            </a:r>
            <a:r>
              <a:rPr lang="en-US" altLang="ja-JP" sz="2800"/>
              <a:t>60</a:t>
            </a:r>
            <a:r>
              <a:rPr lang="ja-JP" altLang="en-US" sz="2800"/>
              <a:t>の人の料金はいくらになるでしょうか？次の選択肢から選んで下さい。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10243" name="正方形/長方形 5"/>
          <p:cNvSpPr>
            <a:spLocks noChangeArrowheads="1"/>
          </p:cNvSpPr>
          <p:nvPr/>
        </p:nvSpPr>
        <p:spPr bwMode="auto">
          <a:xfrm>
            <a:off x="395288" y="1125538"/>
            <a:ext cx="7921625" cy="5410200"/>
          </a:xfrm>
          <a:prstGeom prst="rect">
            <a:avLst/>
          </a:prstGeom>
          <a:noFill/>
          <a:ln w="9525">
            <a:noFill/>
            <a:miter lim="800000"/>
            <a:headEnd/>
            <a:tailEnd/>
          </a:ln>
        </p:spPr>
        <p:txBody>
          <a:bodyPr>
            <a:spAutoFit/>
          </a:bodyPr>
          <a:lstStyle/>
          <a:p>
            <a:pPr>
              <a:lnSpc>
                <a:spcPts val="3100"/>
              </a:lnSpc>
            </a:pPr>
            <a:r>
              <a:rPr lang="en-US" altLang="ja-JP" sz="2000">
                <a:latin typeface="Courier New" pitchFamily="49" charset="0"/>
                <a:cs typeface="Courier New" pitchFamily="49" charset="0"/>
              </a:rPr>
              <a:t>int Age=Integer.parseInt(jTextFieldAge.getText());</a:t>
            </a:r>
          </a:p>
          <a:p>
            <a:pPr>
              <a:lnSpc>
                <a:spcPts val="3100"/>
              </a:lnSpc>
            </a:pPr>
            <a:r>
              <a:rPr lang="en-US" altLang="ja-JP" sz="2000">
                <a:latin typeface="Courier New" pitchFamily="49" charset="0"/>
                <a:cs typeface="Courier New" pitchFamily="49" charset="0"/>
              </a:rPr>
              <a:t>if( Age&lt;=6 )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else if( Age&lt;=12 )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300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 Age&lt;=59 )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500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200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r>
              <a:rPr lang="en-US" altLang="ja-JP" sz="2800">
                <a:latin typeface="Courier New" pitchFamily="49" charset="0"/>
                <a:cs typeface="Courier New" pitchFamily="49" charset="0"/>
              </a:rPr>
              <a:t> </a:t>
            </a:r>
            <a:endParaRPr lang="ja-JP" altLang="en-US" sz="2800"/>
          </a:p>
        </p:txBody>
      </p:sp>
      <p:sp>
        <p:nvSpPr>
          <p:cNvPr id="12" name="テキスト ボックス 11"/>
          <p:cNvSpPr txBox="1">
            <a:spLocks noChangeArrowheads="1"/>
          </p:cNvSpPr>
          <p:nvPr/>
        </p:nvSpPr>
        <p:spPr bwMode="auto">
          <a:xfrm>
            <a:off x="4572000" y="5876925"/>
            <a:ext cx="2087563" cy="585788"/>
          </a:xfrm>
          <a:prstGeom prst="rect">
            <a:avLst/>
          </a:prstGeom>
          <a:solidFill>
            <a:srgbClr val="00FF00"/>
          </a:solidFill>
          <a:ln w="9525">
            <a:solidFill>
              <a:schemeClr val="tx1"/>
            </a:solidFill>
            <a:miter lim="800000"/>
            <a:headEnd/>
            <a:tailEnd/>
          </a:ln>
        </p:spPr>
        <p:txBody>
          <a:bodyPr>
            <a:spAutoFit/>
          </a:bodyPr>
          <a:lstStyle/>
          <a:p>
            <a:r>
              <a:rPr lang="ja-JP" altLang="en-US" sz="3200"/>
              <a:t>２．</a:t>
            </a:r>
            <a:r>
              <a:rPr lang="en-US" altLang="ja-JP" sz="3200"/>
              <a:t>200</a:t>
            </a:r>
            <a:r>
              <a:rPr lang="ja-JP" altLang="en-US" sz="3200"/>
              <a:t>円</a:t>
            </a:r>
            <a:endParaRPr lang="ja-JP" altLang="en-US" sz="3200">
              <a:latin typeface="Courier New" pitchFamily="49" charset="0"/>
              <a:cs typeface="Courier New" pitchFamily="49" charset="0"/>
            </a:endParaRPr>
          </a:p>
        </p:txBody>
      </p:sp>
      <p:grpSp>
        <p:nvGrpSpPr>
          <p:cNvPr id="2" name="グループ化 14"/>
          <p:cNvGrpSpPr>
            <a:grpSpLocks/>
          </p:cNvGrpSpPr>
          <p:nvPr/>
        </p:nvGrpSpPr>
        <p:grpSpPr bwMode="auto">
          <a:xfrm>
            <a:off x="3635375" y="1628775"/>
            <a:ext cx="3457575" cy="360363"/>
            <a:chOff x="2627784" y="1628800"/>
            <a:chExt cx="3456384" cy="360040"/>
          </a:xfrm>
        </p:grpSpPr>
        <p:sp>
          <p:nvSpPr>
            <p:cNvPr id="7" name="正方形/長方形 6"/>
            <p:cNvSpPr/>
            <p:nvPr/>
          </p:nvSpPr>
          <p:spPr>
            <a:xfrm>
              <a:off x="2627784"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0</a:t>
              </a:r>
              <a:endParaRPr lang="ja-JP" altLang="en-US" sz="2000" b="1" dirty="0">
                <a:solidFill>
                  <a:schemeClr val="tx1"/>
                </a:solidFill>
              </a:endParaRPr>
            </a:p>
          </p:txBody>
        </p:sp>
        <p:sp>
          <p:nvSpPr>
            <p:cNvPr id="8" name="正方形/長方形 7"/>
            <p:cNvSpPr/>
            <p:nvPr/>
          </p:nvSpPr>
          <p:spPr>
            <a:xfrm>
              <a:off x="3203848"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a:t>
              </a:r>
              <a:endParaRPr lang="ja-JP" altLang="en-US" sz="2000" b="1" dirty="0">
                <a:solidFill>
                  <a:schemeClr val="tx1"/>
                </a:solidFill>
              </a:endParaRPr>
            </a:p>
          </p:txBody>
        </p:sp>
        <p:sp>
          <p:nvSpPr>
            <p:cNvPr id="9" name="正方形/長方形 8"/>
            <p:cNvSpPr/>
            <p:nvPr/>
          </p:nvSpPr>
          <p:spPr>
            <a:xfrm>
              <a:off x="3779912"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3" name="正方形/長方形 12"/>
            <p:cNvSpPr/>
            <p:nvPr/>
          </p:nvSpPr>
          <p:spPr>
            <a:xfrm>
              <a:off x="4932040" y="1628800"/>
              <a:ext cx="576064"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14" name="正方形/長方形 13"/>
            <p:cNvSpPr/>
            <p:nvPr/>
          </p:nvSpPr>
          <p:spPr>
            <a:xfrm>
              <a:off x="5508104" y="1628800"/>
              <a:ext cx="576064"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0" name="正方形/長方形 9"/>
            <p:cNvSpPr/>
            <p:nvPr/>
          </p:nvSpPr>
          <p:spPr>
            <a:xfrm>
              <a:off x="4355976" y="1628800"/>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a:t>
              </a:r>
              <a:endParaRPr lang="ja-JP" altLang="en-US" sz="2000" b="1" dirty="0">
                <a:solidFill>
                  <a:schemeClr val="tx1"/>
                </a:solidFill>
              </a:endParaRPr>
            </a:p>
          </p:txBody>
        </p:sp>
      </p:grpSp>
      <p:grpSp>
        <p:nvGrpSpPr>
          <p:cNvPr id="3" name="グループ化 45"/>
          <p:cNvGrpSpPr>
            <a:grpSpLocks/>
          </p:cNvGrpSpPr>
          <p:nvPr/>
        </p:nvGrpSpPr>
        <p:grpSpPr bwMode="auto">
          <a:xfrm>
            <a:off x="3635375" y="2781300"/>
            <a:ext cx="4608513" cy="360363"/>
            <a:chOff x="2339752" y="2420888"/>
            <a:chExt cx="4608512" cy="360040"/>
          </a:xfrm>
        </p:grpSpPr>
        <p:sp>
          <p:nvSpPr>
            <p:cNvPr id="17" name="正方形/長方形 16"/>
            <p:cNvSpPr/>
            <p:nvPr/>
          </p:nvSpPr>
          <p:spPr>
            <a:xfrm>
              <a:off x="2339752" y="2420888"/>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18" name="正方形/長方形 17"/>
            <p:cNvSpPr/>
            <p:nvPr/>
          </p:nvSpPr>
          <p:spPr>
            <a:xfrm>
              <a:off x="2916015" y="2420888"/>
              <a:ext cx="576262"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19" name="正方形/長方形 18"/>
            <p:cNvSpPr/>
            <p:nvPr/>
          </p:nvSpPr>
          <p:spPr>
            <a:xfrm>
              <a:off x="3492277" y="2420888"/>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6</a:t>
              </a:r>
              <a:endParaRPr lang="ja-JP" altLang="en-US" sz="2000" b="1" dirty="0">
                <a:solidFill>
                  <a:schemeClr val="bg1">
                    <a:lumMod val="50000"/>
                  </a:schemeClr>
                </a:solidFill>
              </a:endParaRPr>
            </a:p>
          </p:txBody>
        </p:sp>
        <p:sp>
          <p:nvSpPr>
            <p:cNvPr id="20" name="正方形/長方形 19"/>
            <p:cNvSpPr/>
            <p:nvPr/>
          </p:nvSpPr>
          <p:spPr>
            <a:xfrm>
              <a:off x="4068540" y="2420888"/>
              <a:ext cx="576262"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21" name="正方形/長方形 20"/>
            <p:cNvSpPr/>
            <p:nvPr/>
          </p:nvSpPr>
          <p:spPr>
            <a:xfrm>
              <a:off x="4644801" y="2420888"/>
              <a:ext cx="574675"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27" name="正方形/長方形 26"/>
            <p:cNvSpPr/>
            <p:nvPr/>
          </p:nvSpPr>
          <p:spPr>
            <a:xfrm>
              <a:off x="5795739" y="2420888"/>
              <a:ext cx="57626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28" name="正方形/長方形 27"/>
            <p:cNvSpPr/>
            <p:nvPr/>
          </p:nvSpPr>
          <p:spPr>
            <a:xfrm>
              <a:off x="6372001" y="2420888"/>
              <a:ext cx="576263"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22" name="正方形/長方形 21"/>
            <p:cNvSpPr/>
            <p:nvPr/>
          </p:nvSpPr>
          <p:spPr>
            <a:xfrm>
              <a:off x="5219476" y="2420888"/>
              <a:ext cx="5762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12</a:t>
              </a:r>
              <a:endParaRPr lang="ja-JP" altLang="en-US" sz="2000" b="1" dirty="0">
                <a:solidFill>
                  <a:schemeClr val="tx1"/>
                </a:solidFill>
              </a:endParaRPr>
            </a:p>
          </p:txBody>
        </p:sp>
      </p:grpSp>
      <p:grpSp>
        <p:nvGrpSpPr>
          <p:cNvPr id="4" name="グループ化 44"/>
          <p:cNvGrpSpPr>
            <a:grpSpLocks/>
          </p:cNvGrpSpPr>
          <p:nvPr/>
        </p:nvGrpSpPr>
        <p:grpSpPr bwMode="auto">
          <a:xfrm>
            <a:off x="3635375" y="3933825"/>
            <a:ext cx="4608513" cy="358775"/>
            <a:chOff x="1763688" y="3573016"/>
            <a:chExt cx="4608512" cy="360040"/>
          </a:xfrm>
        </p:grpSpPr>
        <p:sp>
          <p:nvSpPr>
            <p:cNvPr id="29" name="正方形/長方形 28"/>
            <p:cNvSpPr/>
            <p:nvPr/>
          </p:nvSpPr>
          <p:spPr>
            <a:xfrm>
              <a:off x="1763688" y="3573016"/>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30" name="正方形/長方形 29"/>
            <p:cNvSpPr/>
            <p:nvPr/>
          </p:nvSpPr>
          <p:spPr>
            <a:xfrm>
              <a:off x="2339951" y="3573016"/>
              <a:ext cx="576262"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31" name="正方形/長方形 30"/>
            <p:cNvSpPr/>
            <p:nvPr/>
          </p:nvSpPr>
          <p:spPr>
            <a:xfrm>
              <a:off x="2916213" y="3573016"/>
              <a:ext cx="5762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12</a:t>
              </a:r>
              <a:endParaRPr lang="ja-JP" altLang="en-US" sz="2000" b="1" dirty="0">
                <a:solidFill>
                  <a:schemeClr val="bg1">
                    <a:lumMod val="50000"/>
                  </a:schemeClr>
                </a:solidFill>
              </a:endParaRPr>
            </a:p>
          </p:txBody>
        </p:sp>
        <p:sp>
          <p:nvSpPr>
            <p:cNvPr id="32" name="正方形/長方形 31"/>
            <p:cNvSpPr/>
            <p:nvPr/>
          </p:nvSpPr>
          <p:spPr>
            <a:xfrm>
              <a:off x="3492476" y="3573016"/>
              <a:ext cx="576262"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33" name="正方形/長方形 32"/>
            <p:cNvSpPr/>
            <p:nvPr/>
          </p:nvSpPr>
          <p:spPr>
            <a:xfrm>
              <a:off x="4068737" y="3573016"/>
              <a:ext cx="574675"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35" name="正方形/長方形 34"/>
            <p:cNvSpPr/>
            <p:nvPr/>
          </p:nvSpPr>
          <p:spPr>
            <a:xfrm>
              <a:off x="5219675" y="3573016"/>
              <a:ext cx="57626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36" name="正方形/長方形 35"/>
            <p:cNvSpPr/>
            <p:nvPr/>
          </p:nvSpPr>
          <p:spPr>
            <a:xfrm>
              <a:off x="5795937" y="3573016"/>
              <a:ext cx="576263"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34" name="正方形/長方形 33"/>
            <p:cNvSpPr/>
            <p:nvPr/>
          </p:nvSpPr>
          <p:spPr>
            <a:xfrm>
              <a:off x="4643412" y="3573016"/>
              <a:ext cx="5762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59</a:t>
              </a:r>
              <a:endParaRPr lang="ja-JP" altLang="en-US" sz="2000" b="1" dirty="0">
                <a:solidFill>
                  <a:schemeClr val="tx1"/>
                </a:solidFill>
              </a:endParaRPr>
            </a:p>
          </p:txBody>
        </p:sp>
      </p:grpSp>
      <p:grpSp>
        <p:nvGrpSpPr>
          <p:cNvPr id="5" name="グループ化 46"/>
          <p:cNvGrpSpPr>
            <a:grpSpLocks/>
          </p:cNvGrpSpPr>
          <p:nvPr/>
        </p:nvGrpSpPr>
        <p:grpSpPr bwMode="auto">
          <a:xfrm>
            <a:off x="3635375" y="5084763"/>
            <a:ext cx="2881313" cy="360362"/>
            <a:chOff x="2339752" y="4941168"/>
            <a:chExt cx="2880320" cy="360040"/>
          </a:xfrm>
        </p:grpSpPr>
        <p:sp>
          <p:nvSpPr>
            <p:cNvPr id="37" name="正方形/長方形 36"/>
            <p:cNvSpPr/>
            <p:nvPr/>
          </p:nvSpPr>
          <p:spPr>
            <a:xfrm>
              <a:off x="2339752" y="4941168"/>
              <a:ext cx="576064"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0</a:t>
              </a:r>
              <a:endParaRPr lang="ja-JP" altLang="en-US" sz="2000" b="1" dirty="0">
                <a:solidFill>
                  <a:schemeClr val="bg1">
                    <a:lumMod val="50000"/>
                  </a:schemeClr>
                </a:solidFill>
              </a:endParaRPr>
            </a:p>
          </p:txBody>
        </p:sp>
        <p:sp>
          <p:nvSpPr>
            <p:cNvPr id="38" name="正方形/長方形 37"/>
            <p:cNvSpPr/>
            <p:nvPr/>
          </p:nvSpPr>
          <p:spPr>
            <a:xfrm>
              <a:off x="2915816" y="4941168"/>
              <a:ext cx="576063"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bg1">
                      <a:lumMod val="50000"/>
                    </a:schemeClr>
                  </a:solidFill>
                </a:rPr>
                <a:t>･･･</a:t>
              </a:r>
            </a:p>
          </p:txBody>
        </p:sp>
        <p:sp>
          <p:nvSpPr>
            <p:cNvPr id="39" name="正方形/長方形 38"/>
            <p:cNvSpPr/>
            <p:nvPr/>
          </p:nvSpPr>
          <p:spPr>
            <a:xfrm>
              <a:off x="3491880" y="4941168"/>
              <a:ext cx="576064" cy="360040"/>
            </a:xfrm>
            <a:prstGeom prst="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bg1">
                      <a:lumMod val="50000"/>
                    </a:schemeClr>
                  </a:solidFill>
                </a:rPr>
                <a:t>59</a:t>
              </a:r>
              <a:endParaRPr lang="ja-JP" altLang="en-US" sz="2000" b="1" dirty="0">
                <a:solidFill>
                  <a:schemeClr val="bg1">
                    <a:lumMod val="50000"/>
                  </a:schemeClr>
                </a:solidFill>
              </a:endParaRPr>
            </a:p>
          </p:txBody>
        </p:sp>
        <p:sp>
          <p:nvSpPr>
            <p:cNvPr id="40" name="正方形/長方形 39"/>
            <p:cNvSpPr/>
            <p:nvPr/>
          </p:nvSpPr>
          <p:spPr>
            <a:xfrm>
              <a:off x="4067944" y="4941168"/>
              <a:ext cx="576063"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41" name="正方形/長方形 40"/>
            <p:cNvSpPr/>
            <p:nvPr/>
          </p:nvSpPr>
          <p:spPr>
            <a:xfrm>
              <a:off x="4644008" y="4941168"/>
              <a:ext cx="576064" cy="360040"/>
            </a:xfrm>
            <a:prstGeom prst="rect">
              <a:avLst/>
            </a:prstGeom>
            <a:solidFill>
              <a:schemeClr val="accent1">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250825" y="549275"/>
            <a:ext cx="7543800" cy="723900"/>
          </a:xfrm>
        </p:spPr>
        <p:txBody>
          <a:bodyPr/>
          <a:lstStyle/>
          <a:p>
            <a:pPr eaLnBrk="1" hangingPunct="1"/>
            <a:r>
              <a:rPr lang="ja-JP" altLang="en-US" smtClean="0"/>
              <a:t>理解度チェック２</a:t>
            </a:r>
          </a:p>
        </p:txBody>
      </p:sp>
      <p:sp>
        <p:nvSpPr>
          <p:cNvPr id="12291" name="テキスト ボックス 4"/>
          <p:cNvSpPr txBox="1">
            <a:spLocks noChangeArrowheads="1"/>
          </p:cNvSpPr>
          <p:nvPr/>
        </p:nvSpPr>
        <p:spPr bwMode="auto">
          <a:xfrm>
            <a:off x="323850" y="3213100"/>
            <a:ext cx="7632700" cy="2862263"/>
          </a:xfrm>
          <a:prstGeom prst="rect">
            <a:avLst/>
          </a:prstGeom>
          <a:noFill/>
          <a:ln w="19050">
            <a:solidFill>
              <a:srgbClr val="FF0000"/>
            </a:solidFill>
            <a:prstDash val="dash"/>
            <a:miter lim="800000"/>
            <a:headEnd/>
            <a:tailEnd/>
          </a:ln>
        </p:spPr>
        <p:txBody>
          <a:bodyPr>
            <a:spAutoFit/>
          </a:bodyPr>
          <a:lstStyle/>
          <a:p>
            <a:pPr marL="457200" indent="-457200"/>
            <a:r>
              <a:rPr lang="ja-JP" altLang="en-US" sz="3600" b="1">
                <a:solidFill>
                  <a:srgbClr val="0000FF"/>
                </a:solidFill>
              </a:rPr>
              <a:t>１．</a:t>
            </a:r>
            <a:r>
              <a:rPr lang="en-US" altLang="zh-TW" sz="3600">
                <a:latin typeface="Courier New" pitchFamily="49" charset="0"/>
                <a:cs typeface="Courier New" pitchFamily="49" charset="0"/>
              </a:rPr>
              <a:t>Age&lt;=6 &amp;&amp; Age&gt;=60    </a:t>
            </a:r>
          </a:p>
          <a:p>
            <a:pPr marL="457200" indent="-457200"/>
            <a:r>
              <a:rPr lang="ja-JP" altLang="en-US" sz="3600">
                <a:solidFill>
                  <a:srgbClr val="0000FF"/>
                </a:solidFill>
              </a:rPr>
              <a:t>２．</a:t>
            </a:r>
            <a:r>
              <a:rPr lang="en-US" altLang="zh-TW" sz="3600">
                <a:latin typeface="Courier New" pitchFamily="49" charset="0"/>
                <a:cs typeface="Courier New" pitchFamily="49" charset="0"/>
              </a:rPr>
              <a:t>Age&lt;6 &amp;&amp; Age&gt;60    </a:t>
            </a:r>
          </a:p>
          <a:p>
            <a:pPr marL="457200" indent="-457200"/>
            <a:r>
              <a:rPr lang="ja-JP" altLang="en-US" sz="3600">
                <a:solidFill>
                  <a:srgbClr val="0000FF"/>
                </a:solidFill>
              </a:rPr>
              <a:t>３．</a:t>
            </a:r>
            <a:r>
              <a:rPr lang="en-US" altLang="zh-TW" sz="3600">
                <a:latin typeface="Courier New" pitchFamily="49" charset="0"/>
                <a:cs typeface="Courier New" pitchFamily="49" charset="0"/>
              </a:rPr>
              <a:t>Age&lt;=6    </a:t>
            </a:r>
          </a:p>
          <a:p>
            <a:pPr marL="457200" indent="-457200"/>
            <a:r>
              <a:rPr lang="ja-JP" altLang="en-US" sz="3600">
                <a:solidFill>
                  <a:srgbClr val="0000FF"/>
                </a:solidFill>
              </a:rPr>
              <a:t>４．</a:t>
            </a:r>
            <a:r>
              <a:rPr lang="en-US" altLang="zh-TW" sz="3600">
                <a:latin typeface="Courier New" pitchFamily="49" charset="0"/>
                <a:cs typeface="Courier New" pitchFamily="49" charset="0"/>
              </a:rPr>
              <a:t>Age&lt;=6 || Age&gt;=60    </a:t>
            </a:r>
          </a:p>
          <a:p>
            <a:pPr marL="457200" indent="-457200"/>
            <a:r>
              <a:rPr lang="ja-JP" altLang="en-US" sz="3600">
                <a:solidFill>
                  <a:srgbClr val="0000FF"/>
                </a:solidFill>
              </a:rPr>
              <a:t>５．</a:t>
            </a:r>
            <a:r>
              <a:rPr lang="en-US" altLang="zh-TW" sz="3600">
                <a:latin typeface="Courier New" pitchFamily="49" charset="0"/>
                <a:cs typeface="Courier New" pitchFamily="49" charset="0"/>
              </a:rPr>
              <a:t>Age&lt;6 || Age&gt;60   </a:t>
            </a:r>
          </a:p>
        </p:txBody>
      </p:sp>
      <p:sp>
        <p:nvSpPr>
          <p:cNvPr id="12292" name="正方形/長方形 7"/>
          <p:cNvSpPr>
            <a:spLocks noChangeArrowheads="1"/>
          </p:cNvSpPr>
          <p:nvPr/>
        </p:nvSpPr>
        <p:spPr bwMode="auto">
          <a:xfrm>
            <a:off x="323850" y="1268413"/>
            <a:ext cx="7632700" cy="1816100"/>
          </a:xfrm>
          <a:prstGeom prst="rect">
            <a:avLst/>
          </a:prstGeom>
          <a:noFill/>
          <a:ln w="9525">
            <a:noFill/>
            <a:miter lim="800000"/>
            <a:headEnd/>
            <a:tailEnd/>
          </a:ln>
        </p:spPr>
        <p:txBody>
          <a:bodyPr>
            <a:spAutoFit/>
          </a:bodyPr>
          <a:lstStyle/>
          <a:p>
            <a:r>
              <a:rPr lang="ja-JP" altLang="en-US" sz="2800"/>
              <a:t>問題２のプログラムが問題１のプログラムと（動作結果が）同等となるためには（　　）内にどのような条件式を記述すれば良いでしょうか。次の選択肢の中から適切な条件式を選んで下さい。</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13315" name="正方形/長方形 5"/>
          <p:cNvSpPr>
            <a:spLocks noChangeArrowheads="1"/>
          </p:cNvSpPr>
          <p:nvPr/>
        </p:nvSpPr>
        <p:spPr bwMode="auto">
          <a:xfrm>
            <a:off x="395288" y="1125538"/>
            <a:ext cx="7921625" cy="5259387"/>
          </a:xfrm>
          <a:prstGeom prst="rect">
            <a:avLst/>
          </a:prstGeom>
          <a:noFill/>
          <a:ln w="9525">
            <a:noFill/>
            <a:miter lim="800000"/>
            <a:headEnd/>
            <a:tailEnd/>
          </a:ln>
        </p:spPr>
        <p:txBody>
          <a:bodyPr>
            <a:spAutoFit/>
          </a:bodyPr>
          <a:lstStyle/>
          <a:p>
            <a:pPr>
              <a:lnSpc>
                <a:spcPts val="3100"/>
              </a:lnSpc>
            </a:pPr>
            <a:r>
              <a:rPr lang="en-US" altLang="ja-JP" sz="2000">
                <a:latin typeface="Courier New" pitchFamily="49" charset="0"/>
                <a:cs typeface="Courier New" pitchFamily="49" charset="0"/>
              </a:rPr>
              <a:t>int Age=Integer.parseInt(jTextFieldAge.getText());</a:t>
            </a:r>
          </a:p>
          <a:p>
            <a:pPr>
              <a:lnSpc>
                <a:spcPts val="3100"/>
              </a:lnSpc>
            </a:pPr>
            <a:r>
              <a:rPr lang="en-US" altLang="ja-JP" sz="2000">
                <a:latin typeface="Courier New" pitchFamily="49" charset="0"/>
                <a:cs typeface="Courier New" pitchFamily="49" charset="0"/>
              </a:rPr>
              <a:t>if(Age&lt;=6)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if(Age&lt;=12)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300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if(Age&lt;=59)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料金は</a:t>
            </a:r>
            <a:r>
              <a:rPr lang="en-US" altLang="ja-JP" sz="2000">
                <a:latin typeface="Courier New" pitchFamily="49" charset="0"/>
                <a:cs typeface="Courier New" pitchFamily="49" charset="0"/>
              </a:rPr>
              <a:t>500</a:t>
            </a:r>
            <a:r>
              <a:rPr lang="ja-JP" altLang="en-US" sz="2000">
                <a:latin typeface="Courier New" pitchFamily="49" charset="0"/>
                <a:cs typeface="Courier New" pitchFamily="49" charset="0"/>
              </a:rPr>
              <a:t>円です。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a:p>
            <a:pPr>
              <a:lnSpc>
                <a:spcPts val="3100"/>
              </a:lnSpc>
            </a:pPr>
            <a:r>
              <a:rPr lang="en-US" altLang="ja-JP" sz="2000">
                <a:latin typeface="Courier New" pitchFamily="49" charset="0"/>
                <a:cs typeface="Courier New" pitchFamily="49" charset="0"/>
              </a:rPr>
              <a:t>else {</a:t>
            </a:r>
          </a:p>
          <a:p>
            <a:pPr>
              <a:lnSpc>
                <a:spcPts val="3100"/>
              </a:lnSpc>
            </a:pPr>
            <a:r>
              <a:rPr lang="ja-JP" altLang="en-US" sz="2000">
                <a:latin typeface="Courier New" pitchFamily="49" charset="0"/>
                <a:cs typeface="Courier New" pitchFamily="49" charset="0"/>
              </a:rPr>
              <a:t>　</a:t>
            </a:r>
            <a:r>
              <a:rPr lang="en-US" altLang="ja-JP" sz="2000">
                <a:latin typeface="Courier New" pitchFamily="49" charset="0"/>
                <a:cs typeface="Courier New" pitchFamily="49" charset="0"/>
              </a:rPr>
              <a:t>jTextFieldMessage.setText("</a:t>
            </a:r>
            <a:r>
              <a:rPr lang="ja-JP" altLang="en-US" sz="2000">
                <a:latin typeface="Courier New" pitchFamily="49" charset="0"/>
                <a:cs typeface="Courier New" pitchFamily="49" charset="0"/>
              </a:rPr>
              <a:t>無料です。</a:t>
            </a:r>
            <a:r>
              <a:rPr lang="en-US" altLang="ja-JP" sz="2000">
                <a:latin typeface="Courier New" pitchFamily="49" charset="0"/>
                <a:cs typeface="Courier New" pitchFamily="49" charset="0"/>
              </a:rPr>
              <a:t>"); </a:t>
            </a:r>
          </a:p>
          <a:p>
            <a:pPr>
              <a:lnSpc>
                <a:spcPts val="3100"/>
              </a:lnSpc>
            </a:pPr>
            <a:r>
              <a:rPr lang="en-US" altLang="ja-JP" sz="2000">
                <a:latin typeface="Courier New" pitchFamily="49" charset="0"/>
                <a:cs typeface="Courier New" pitchFamily="49" charset="0"/>
              </a:rPr>
              <a:t>}</a:t>
            </a:r>
          </a:p>
        </p:txBody>
      </p:sp>
      <p:grpSp>
        <p:nvGrpSpPr>
          <p:cNvPr id="2" name="グループ化 20"/>
          <p:cNvGrpSpPr>
            <a:grpSpLocks/>
          </p:cNvGrpSpPr>
          <p:nvPr/>
        </p:nvGrpSpPr>
        <p:grpSpPr bwMode="auto">
          <a:xfrm>
            <a:off x="1908175" y="5157788"/>
            <a:ext cx="6335713" cy="358775"/>
            <a:chOff x="1907704" y="5157192"/>
            <a:chExt cx="6336704" cy="360040"/>
          </a:xfrm>
        </p:grpSpPr>
        <p:sp>
          <p:nvSpPr>
            <p:cNvPr id="9" name="正方形/長方形 8"/>
            <p:cNvSpPr/>
            <p:nvPr/>
          </p:nvSpPr>
          <p:spPr>
            <a:xfrm>
              <a:off x="1907704" y="5157192"/>
              <a:ext cx="576353"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0</a:t>
              </a:r>
              <a:endParaRPr lang="ja-JP" altLang="en-US" sz="2000" b="1" dirty="0">
                <a:solidFill>
                  <a:schemeClr val="tx1"/>
                </a:solidFill>
              </a:endParaRPr>
            </a:p>
          </p:txBody>
        </p:sp>
        <p:sp>
          <p:nvSpPr>
            <p:cNvPr id="10" name="正方形/長方形 9"/>
            <p:cNvSpPr/>
            <p:nvPr/>
          </p:nvSpPr>
          <p:spPr>
            <a:xfrm>
              <a:off x="2484057" y="5157192"/>
              <a:ext cx="576352"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1" name="正方形/長方形 10"/>
            <p:cNvSpPr/>
            <p:nvPr/>
          </p:nvSpPr>
          <p:spPr>
            <a:xfrm>
              <a:off x="3060409" y="5157192"/>
              <a:ext cx="574765"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a:t>
              </a:r>
              <a:endParaRPr lang="ja-JP" altLang="en-US" sz="2000" b="1" dirty="0">
                <a:solidFill>
                  <a:schemeClr val="tx1"/>
                </a:solidFill>
              </a:endParaRPr>
            </a:p>
          </p:txBody>
        </p:sp>
        <p:sp>
          <p:nvSpPr>
            <p:cNvPr id="13" name="正方形/長方形 12"/>
            <p:cNvSpPr/>
            <p:nvPr/>
          </p:nvSpPr>
          <p:spPr>
            <a:xfrm>
              <a:off x="3635174" y="5157192"/>
              <a:ext cx="576353"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7</a:t>
              </a:r>
              <a:endParaRPr lang="ja-JP" altLang="en-US" sz="2000" b="1" dirty="0">
                <a:solidFill>
                  <a:schemeClr val="tx1"/>
                </a:solidFill>
              </a:endParaRPr>
            </a:p>
          </p:txBody>
        </p:sp>
        <p:sp>
          <p:nvSpPr>
            <p:cNvPr id="14" name="正方形/長方形 13"/>
            <p:cNvSpPr/>
            <p:nvPr/>
          </p:nvSpPr>
          <p:spPr>
            <a:xfrm>
              <a:off x="4211527" y="5157192"/>
              <a:ext cx="576352"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5" name="正方形/長方形 14"/>
            <p:cNvSpPr/>
            <p:nvPr/>
          </p:nvSpPr>
          <p:spPr>
            <a:xfrm>
              <a:off x="5364233" y="5157192"/>
              <a:ext cx="576352"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13</a:t>
              </a:r>
              <a:endParaRPr lang="ja-JP" altLang="en-US" sz="2000" b="1" dirty="0">
                <a:solidFill>
                  <a:schemeClr val="tx1"/>
                </a:solidFill>
              </a:endParaRPr>
            </a:p>
          </p:txBody>
        </p:sp>
        <p:sp>
          <p:nvSpPr>
            <p:cNvPr id="16" name="正方形/長方形 15"/>
            <p:cNvSpPr/>
            <p:nvPr/>
          </p:nvSpPr>
          <p:spPr>
            <a:xfrm>
              <a:off x="5940585" y="5157192"/>
              <a:ext cx="576353"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sp>
          <p:nvSpPr>
            <p:cNvPr id="17" name="正方形/長方形 16"/>
            <p:cNvSpPr/>
            <p:nvPr/>
          </p:nvSpPr>
          <p:spPr>
            <a:xfrm>
              <a:off x="4787879" y="5157192"/>
              <a:ext cx="576353" cy="36004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12</a:t>
              </a:r>
              <a:endParaRPr lang="ja-JP" altLang="en-US" sz="2000" b="1" dirty="0">
                <a:solidFill>
                  <a:schemeClr val="tx1"/>
                </a:solidFill>
              </a:endParaRPr>
            </a:p>
          </p:txBody>
        </p:sp>
        <p:sp>
          <p:nvSpPr>
            <p:cNvPr id="18" name="正方形/長方形 17"/>
            <p:cNvSpPr/>
            <p:nvPr/>
          </p:nvSpPr>
          <p:spPr>
            <a:xfrm>
              <a:off x="6516938" y="5157192"/>
              <a:ext cx="574765" cy="36004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59</a:t>
              </a:r>
              <a:endParaRPr lang="ja-JP" altLang="en-US" sz="2000" b="1" dirty="0">
                <a:solidFill>
                  <a:schemeClr val="tx1"/>
                </a:solidFill>
              </a:endParaRPr>
            </a:p>
          </p:txBody>
        </p:sp>
        <p:sp>
          <p:nvSpPr>
            <p:cNvPr id="19" name="正方形/長方形 18"/>
            <p:cNvSpPr/>
            <p:nvPr/>
          </p:nvSpPr>
          <p:spPr>
            <a:xfrm>
              <a:off x="7091703" y="5157192"/>
              <a:ext cx="576352"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solidFill>
                    <a:schemeClr val="tx1"/>
                  </a:solidFill>
                </a:rPr>
                <a:t>60</a:t>
              </a:r>
              <a:endParaRPr lang="ja-JP" altLang="en-US" sz="2000" b="1" dirty="0">
                <a:solidFill>
                  <a:schemeClr val="tx1"/>
                </a:solidFill>
              </a:endParaRPr>
            </a:p>
          </p:txBody>
        </p:sp>
        <p:sp>
          <p:nvSpPr>
            <p:cNvPr id="20" name="正方形/長方形 19"/>
            <p:cNvSpPr/>
            <p:nvPr/>
          </p:nvSpPr>
          <p:spPr>
            <a:xfrm>
              <a:off x="7668055" y="5157192"/>
              <a:ext cx="576353" cy="360040"/>
            </a:xfrm>
            <a:prstGeom prst="rect">
              <a:avLst/>
            </a:prstGeom>
            <a:solidFill>
              <a:srgbClr val="FF66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tx1"/>
                  </a:solidFill>
                </a:rPr>
                <a:t>･･･</a:t>
              </a:r>
            </a:p>
          </p:txBody>
        </p:sp>
      </p:grpSp>
      <p:sp>
        <p:nvSpPr>
          <p:cNvPr id="22" name="テキスト ボックス 21"/>
          <p:cNvSpPr txBox="1">
            <a:spLocks noChangeArrowheads="1"/>
          </p:cNvSpPr>
          <p:nvPr/>
        </p:nvSpPr>
        <p:spPr bwMode="auto">
          <a:xfrm>
            <a:off x="1908175" y="4724400"/>
            <a:ext cx="1727200" cy="461963"/>
          </a:xfrm>
          <a:prstGeom prst="rect">
            <a:avLst/>
          </a:prstGeom>
          <a:noFill/>
          <a:ln w="9525">
            <a:noFill/>
            <a:miter lim="800000"/>
            <a:headEnd/>
            <a:tailEnd/>
          </a:ln>
        </p:spPr>
        <p:txBody>
          <a:bodyPr>
            <a:spAutoFit/>
          </a:bodyPr>
          <a:lstStyle/>
          <a:p>
            <a:pPr algn="ctr"/>
            <a:r>
              <a:rPr lang="ja-JP" altLang="en-US" sz="2400" b="1">
                <a:solidFill>
                  <a:srgbClr val="0000FF"/>
                </a:solidFill>
              </a:rPr>
              <a:t>無料</a:t>
            </a:r>
          </a:p>
        </p:txBody>
      </p:sp>
      <p:sp>
        <p:nvSpPr>
          <p:cNvPr id="23" name="テキスト ボックス 22"/>
          <p:cNvSpPr txBox="1">
            <a:spLocks noChangeArrowheads="1"/>
          </p:cNvSpPr>
          <p:nvPr/>
        </p:nvSpPr>
        <p:spPr bwMode="auto">
          <a:xfrm>
            <a:off x="3635375" y="4724400"/>
            <a:ext cx="1728788" cy="461963"/>
          </a:xfrm>
          <a:prstGeom prst="rect">
            <a:avLst/>
          </a:prstGeom>
          <a:noFill/>
          <a:ln w="9525">
            <a:noFill/>
            <a:miter lim="800000"/>
            <a:headEnd/>
            <a:tailEnd/>
          </a:ln>
        </p:spPr>
        <p:txBody>
          <a:bodyPr>
            <a:spAutoFit/>
          </a:bodyPr>
          <a:lstStyle/>
          <a:p>
            <a:pPr algn="ctr"/>
            <a:r>
              <a:rPr lang="en-US" altLang="ja-JP" sz="2400" b="1">
                <a:solidFill>
                  <a:srgbClr val="0000FF"/>
                </a:solidFill>
              </a:rPr>
              <a:t>300</a:t>
            </a:r>
            <a:r>
              <a:rPr lang="ja-JP" altLang="en-US" sz="2400" b="1">
                <a:solidFill>
                  <a:srgbClr val="0000FF"/>
                </a:solidFill>
              </a:rPr>
              <a:t>円</a:t>
            </a:r>
          </a:p>
        </p:txBody>
      </p:sp>
      <p:sp>
        <p:nvSpPr>
          <p:cNvPr id="24" name="テキスト ボックス 23"/>
          <p:cNvSpPr txBox="1">
            <a:spLocks noChangeArrowheads="1"/>
          </p:cNvSpPr>
          <p:nvPr/>
        </p:nvSpPr>
        <p:spPr bwMode="auto">
          <a:xfrm>
            <a:off x="5364163" y="4724400"/>
            <a:ext cx="1728787" cy="461963"/>
          </a:xfrm>
          <a:prstGeom prst="rect">
            <a:avLst/>
          </a:prstGeom>
          <a:noFill/>
          <a:ln w="9525">
            <a:noFill/>
            <a:miter lim="800000"/>
            <a:headEnd/>
            <a:tailEnd/>
          </a:ln>
        </p:spPr>
        <p:txBody>
          <a:bodyPr>
            <a:spAutoFit/>
          </a:bodyPr>
          <a:lstStyle/>
          <a:p>
            <a:pPr algn="ctr"/>
            <a:r>
              <a:rPr lang="en-US" altLang="ja-JP" sz="2400" b="1">
                <a:solidFill>
                  <a:srgbClr val="0000FF"/>
                </a:solidFill>
              </a:rPr>
              <a:t>500</a:t>
            </a:r>
            <a:r>
              <a:rPr lang="ja-JP" altLang="en-US" sz="2400" b="1">
                <a:solidFill>
                  <a:srgbClr val="0000FF"/>
                </a:solidFill>
              </a:rPr>
              <a:t>円</a:t>
            </a:r>
          </a:p>
        </p:txBody>
      </p:sp>
      <p:sp>
        <p:nvSpPr>
          <p:cNvPr id="25" name="テキスト ボックス 24"/>
          <p:cNvSpPr txBox="1">
            <a:spLocks noChangeArrowheads="1"/>
          </p:cNvSpPr>
          <p:nvPr/>
        </p:nvSpPr>
        <p:spPr bwMode="auto">
          <a:xfrm>
            <a:off x="7092950" y="4724400"/>
            <a:ext cx="1150938" cy="461963"/>
          </a:xfrm>
          <a:prstGeom prst="rect">
            <a:avLst/>
          </a:prstGeom>
          <a:noFill/>
          <a:ln w="9525">
            <a:noFill/>
            <a:miter lim="800000"/>
            <a:headEnd/>
            <a:tailEnd/>
          </a:ln>
        </p:spPr>
        <p:txBody>
          <a:bodyPr>
            <a:spAutoFit/>
          </a:bodyPr>
          <a:lstStyle/>
          <a:p>
            <a:pPr algn="ctr"/>
            <a:r>
              <a:rPr lang="ja-JP" altLang="en-US" sz="2400" b="1">
                <a:solidFill>
                  <a:srgbClr val="0000FF"/>
                </a:solidFill>
              </a:rPr>
              <a:t>無料</a:t>
            </a:r>
          </a:p>
        </p:txBody>
      </p:sp>
      <p:sp>
        <p:nvSpPr>
          <p:cNvPr id="26" name="正方形/長方形 25"/>
          <p:cNvSpPr/>
          <p:nvPr/>
        </p:nvSpPr>
        <p:spPr>
          <a:xfrm>
            <a:off x="1908175" y="5949950"/>
            <a:ext cx="6335713" cy="522288"/>
          </a:xfrm>
          <a:prstGeom prst="rect">
            <a:avLst/>
          </a:prstGeom>
          <a:solidFill>
            <a:schemeClr val="accent1">
              <a:lumMod val="20000"/>
              <a:lumOff val="80000"/>
            </a:schemeClr>
          </a:solidFill>
          <a:ln>
            <a:solidFill>
              <a:srgbClr val="FF0000"/>
            </a:solidFill>
          </a:ln>
        </p:spPr>
        <p:txBody>
          <a:bodyPr>
            <a:spAutoFit/>
          </a:bodyPr>
          <a:lstStyle/>
          <a:p>
            <a:pPr>
              <a:defRPr/>
            </a:pPr>
            <a:r>
              <a:rPr lang="ja-JP" altLang="en-US" sz="2800" dirty="0">
                <a:ea typeface="ＭＳ Ｐゴシック" pitchFamily="50" charset="-128"/>
              </a:rPr>
              <a:t>無料の年齢は、</a:t>
            </a:r>
            <a:r>
              <a:rPr lang="en-US" altLang="ja-JP" sz="2800" dirty="0">
                <a:ea typeface="ＭＳ Ｐゴシック" pitchFamily="50" charset="-128"/>
              </a:rPr>
              <a:t>Age</a:t>
            </a:r>
            <a:r>
              <a:rPr lang="ja-JP" altLang="en-US" sz="2800" dirty="0">
                <a:ea typeface="ＭＳ Ｐゴシック" pitchFamily="50" charset="-128"/>
              </a:rPr>
              <a:t>≦</a:t>
            </a:r>
            <a:r>
              <a:rPr lang="en-US" altLang="ja-JP" sz="2800" dirty="0">
                <a:ea typeface="ＭＳ Ｐゴシック" pitchFamily="50" charset="-128"/>
              </a:rPr>
              <a:t>6 </a:t>
            </a:r>
            <a:r>
              <a:rPr lang="ja-JP" altLang="en-US" sz="2800" dirty="0">
                <a:ea typeface="ＭＳ Ｐゴシック" pitchFamily="50" charset="-128"/>
              </a:rPr>
              <a:t>と </a:t>
            </a:r>
            <a:r>
              <a:rPr lang="en-US" altLang="ja-JP" sz="2800" dirty="0">
                <a:ea typeface="ＭＳ Ｐゴシック" pitchFamily="50" charset="-128"/>
              </a:rPr>
              <a:t>Age</a:t>
            </a:r>
            <a:r>
              <a:rPr lang="ja-JP" altLang="en-US" sz="2800" dirty="0">
                <a:ea typeface="ＭＳ Ｐゴシック" pitchFamily="50" charset="-128"/>
              </a:rPr>
              <a:t>≧</a:t>
            </a:r>
            <a:r>
              <a:rPr lang="en-US" altLang="ja-JP" sz="2800" dirty="0">
                <a:ea typeface="ＭＳ Ｐゴシック" pitchFamily="50" charset="-128"/>
              </a:rPr>
              <a:t>60</a:t>
            </a:r>
            <a:r>
              <a:rPr lang="ja-JP" altLang="en-US" sz="2800" dirty="0">
                <a:ea typeface="ＭＳ Ｐゴシック" pitchFamily="50" charset="-128"/>
              </a:rPr>
              <a:t>の和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dissolve">
                                      <p:cBhvr>
                                        <p:cTn id="10" dur="500"/>
                                        <p:tgtEl>
                                          <p:spTgt spid="2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dissolve">
                                      <p:cBhvr>
                                        <p:cTn id="13" dur="500"/>
                                        <p:tgtEl>
                                          <p:spTgt spid="2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dissolve">
                                      <p:cBhvr>
                                        <p:cTn id="16" dur="500"/>
                                        <p:tgtEl>
                                          <p:spTgt spid="2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dissolve">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dissolve">
                                      <p:cBhvr>
                                        <p:cTn id="2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6" name="正方形/長方形 5"/>
          <p:cNvSpPr/>
          <p:nvPr/>
        </p:nvSpPr>
        <p:spPr>
          <a:xfrm>
            <a:off x="395288" y="1125538"/>
            <a:ext cx="7921625" cy="4044950"/>
          </a:xfrm>
          <a:prstGeom prst="rect">
            <a:avLst/>
          </a:prstGeom>
          <a:solidFill>
            <a:schemeClr val="accent1">
              <a:lumMod val="20000"/>
              <a:lumOff val="80000"/>
            </a:schemeClr>
          </a:solidFill>
          <a:ln>
            <a:solidFill>
              <a:schemeClr val="tx1"/>
            </a:solidFill>
            <a:prstDash val="solid"/>
          </a:ln>
        </p:spPr>
        <p:txBody>
          <a:bodyPr>
            <a:spAutoFit/>
          </a:bodyPr>
          <a:lstStyle/>
          <a:p>
            <a:pPr>
              <a:lnSpc>
                <a:spcPts val="3100"/>
              </a:lnSpc>
              <a:defRPr/>
            </a:pPr>
            <a:r>
              <a:rPr lang="en-US" altLang="ja-JP" sz="2000"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Age=</a:t>
            </a:r>
            <a:r>
              <a:rPr lang="en-US" altLang="ja-JP" sz="2000" dirty="0" err="1">
                <a:latin typeface="Courier New" pitchFamily="49" charset="0"/>
                <a:ea typeface="ＭＳ Ｐゴシック" pitchFamily="50" charset="-128"/>
                <a:cs typeface="Courier New" pitchFamily="49" charset="0"/>
              </a:rPr>
              <a:t>Integer.parseInt</a:t>
            </a:r>
            <a:r>
              <a:rPr lang="en-US" altLang="ja-JP" sz="2000" dirty="0">
                <a:latin typeface="Courier New" pitchFamily="49" charset="0"/>
                <a:ea typeface="ＭＳ Ｐゴシック" pitchFamily="50" charset="-128"/>
                <a:cs typeface="Courier New" pitchFamily="49" charset="0"/>
              </a:rPr>
              <a:t>(</a:t>
            </a:r>
            <a:r>
              <a:rPr lang="en-US" altLang="ja-JP" sz="2000" dirty="0" err="1">
                <a:latin typeface="Courier New" pitchFamily="49" charset="0"/>
                <a:ea typeface="ＭＳ Ｐゴシック" pitchFamily="50" charset="-128"/>
                <a:cs typeface="Courier New" pitchFamily="49" charset="0"/>
              </a:rPr>
              <a:t>jTextFieldAge.getText</a:t>
            </a: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if(</a:t>
            </a: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無料です。</a:t>
            </a: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else if(Age&lt;=12) {</a:t>
            </a:r>
          </a:p>
          <a:p>
            <a:pPr>
              <a:lnSpc>
                <a:spcPts val="31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料金は</a:t>
            </a:r>
            <a:r>
              <a:rPr lang="en-US" altLang="ja-JP" sz="2000" dirty="0">
                <a:latin typeface="Courier New" pitchFamily="49" charset="0"/>
                <a:ea typeface="ＭＳ Ｐゴシック" pitchFamily="50" charset="-128"/>
                <a:cs typeface="Courier New" pitchFamily="49" charset="0"/>
              </a:rPr>
              <a:t>300</a:t>
            </a:r>
            <a:r>
              <a:rPr lang="ja-JP" altLang="en-US" sz="2000" dirty="0">
                <a:latin typeface="Courier New" pitchFamily="49" charset="0"/>
                <a:ea typeface="ＭＳ Ｐゴシック" pitchFamily="50" charset="-128"/>
                <a:cs typeface="Courier New" pitchFamily="49" charset="0"/>
              </a:rPr>
              <a:t>円です。</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en-US" altLang="ja-JP" sz="2000" dirty="0">
                <a:latin typeface="Courier New" pitchFamily="49" charset="0"/>
                <a:ea typeface="ＭＳ Ｐゴシック" pitchFamily="50" charset="-128"/>
                <a:cs typeface="Courier New" pitchFamily="49" charset="0"/>
              </a:rPr>
              <a:t>}</a:t>
            </a:r>
          </a:p>
          <a:p>
            <a:pPr>
              <a:lnSpc>
                <a:spcPts val="3100"/>
              </a:lnSpc>
              <a:defRPr/>
            </a:pPr>
            <a:r>
              <a:rPr lang="en-US" altLang="ja-JP" sz="2000" dirty="0">
                <a:latin typeface="Courier New" pitchFamily="49" charset="0"/>
                <a:ea typeface="ＭＳ Ｐゴシック" pitchFamily="50" charset="-128"/>
                <a:cs typeface="Courier New" pitchFamily="49" charset="0"/>
              </a:rPr>
              <a:t>else if(Age&lt;=59) {</a:t>
            </a:r>
          </a:p>
          <a:p>
            <a:pPr>
              <a:lnSpc>
                <a:spcPts val="3100"/>
              </a:lnSpc>
              <a:defRPr/>
            </a:pPr>
            <a:r>
              <a:rPr lang="en-US" altLang="ja-JP" sz="2000" dirty="0" err="1">
                <a:latin typeface="Courier New" pitchFamily="49" charset="0"/>
                <a:ea typeface="ＭＳ Ｐゴシック" pitchFamily="50" charset="-128"/>
                <a:cs typeface="Courier New" pitchFamily="49" charset="0"/>
              </a:rPr>
              <a:t>jTextFieldMessage.setText</a:t>
            </a:r>
            <a:r>
              <a:rPr lang="en-US" altLang="ja-JP" sz="2000" dirty="0">
                <a:latin typeface="Courier New" pitchFamily="49" charset="0"/>
                <a:ea typeface="ＭＳ Ｐゴシック" pitchFamily="50" charset="-128"/>
                <a:cs typeface="Courier New" pitchFamily="49" charset="0"/>
              </a:rPr>
              <a:t>("</a:t>
            </a:r>
            <a:r>
              <a:rPr lang="ja-JP" altLang="en-US" sz="2000" dirty="0">
                <a:latin typeface="Courier New" pitchFamily="49" charset="0"/>
                <a:ea typeface="ＭＳ Ｐゴシック" pitchFamily="50" charset="-128"/>
                <a:cs typeface="Courier New" pitchFamily="49" charset="0"/>
              </a:rPr>
              <a:t>料金は</a:t>
            </a:r>
            <a:r>
              <a:rPr lang="en-US" altLang="ja-JP" sz="2000" dirty="0">
                <a:latin typeface="Courier New" pitchFamily="49" charset="0"/>
                <a:ea typeface="ＭＳ Ｐゴシック" pitchFamily="50" charset="-128"/>
                <a:cs typeface="Courier New" pitchFamily="49" charset="0"/>
              </a:rPr>
              <a:t>500</a:t>
            </a:r>
            <a:r>
              <a:rPr lang="ja-JP" altLang="en-US" sz="2000" dirty="0">
                <a:latin typeface="Courier New" pitchFamily="49" charset="0"/>
                <a:ea typeface="ＭＳ Ｐゴシック" pitchFamily="50" charset="-128"/>
                <a:cs typeface="Courier New" pitchFamily="49" charset="0"/>
              </a:rPr>
              <a:t>円です。</a:t>
            </a:r>
            <a:r>
              <a:rPr lang="en-US" altLang="ja-JP" sz="2000" dirty="0">
                <a:latin typeface="Courier New" pitchFamily="49" charset="0"/>
                <a:ea typeface="ＭＳ Ｐゴシック" pitchFamily="50" charset="-128"/>
                <a:cs typeface="Courier New" pitchFamily="49" charset="0"/>
              </a:rPr>
              <a:t>"); </a:t>
            </a:r>
          </a:p>
          <a:p>
            <a:pPr>
              <a:lnSpc>
                <a:spcPts val="3100"/>
              </a:lnSpc>
              <a:defRPr/>
            </a:pPr>
            <a:r>
              <a:rPr lang="en-US" altLang="ja-JP" sz="2000" dirty="0">
                <a:latin typeface="Courier New" pitchFamily="49" charset="0"/>
                <a:ea typeface="ＭＳ Ｐゴシック" pitchFamily="50" charset="-128"/>
                <a:cs typeface="Courier New" pitchFamily="49" charset="0"/>
              </a:rPr>
              <a:t>}</a:t>
            </a:r>
          </a:p>
        </p:txBody>
      </p:sp>
      <p:sp>
        <p:nvSpPr>
          <p:cNvPr id="12" name="テキスト ボックス 11"/>
          <p:cNvSpPr txBox="1">
            <a:spLocks noChangeArrowheads="1"/>
          </p:cNvSpPr>
          <p:nvPr/>
        </p:nvSpPr>
        <p:spPr bwMode="auto">
          <a:xfrm>
            <a:off x="3348038" y="2420938"/>
            <a:ext cx="5327650" cy="584200"/>
          </a:xfrm>
          <a:prstGeom prst="rect">
            <a:avLst/>
          </a:prstGeom>
          <a:solidFill>
            <a:srgbClr val="00FF00"/>
          </a:solidFill>
          <a:ln w="9525">
            <a:solidFill>
              <a:schemeClr val="tx1"/>
            </a:solidFill>
            <a:miter lim="800000"/>
            <a:headEnd/>
            <a:tailEnd/>
          </a:ln>
        </p:spPr>
        <p:txBody>
          <a:bodyPr>
            <a:spAutoFit/>
          </a:bodyPr>
          <a:lstStyle/>
          <a:p>
            <a:r>
              <a:rPr lang="ja-JP" altLang="en-US" sz="3200"/>
              <a:t>４．</a:t>
            </a:r>
            <a:r>
              <a:rPr lang="en-US" altLang="zh-TW" sz="3200">
                <a:latin typeface="Courier New" pitchFamily="49" charset="0"/>
                <a:cs typeface="Courier New" pitchFamily="49" charset="0"/>
              </a:rPr>
              <a:t> Age&lt;=6 || Age&gt;=60 </a:t>
            </a:r>
            <a:endParaRPr lang="ja-JP" altLang="en-US" sz="3200">
              <a:latin typeface="Courier New" pitchFamily="49" charset="0"/>
              <a:cs typeface="Courier New" pitchFamily="49" charset="0"/>
            </a:endParaRPr>
          </a:p>
        </p:txBody>
      </p:sp>
      <p:sp>
        <p:nvSpPr>
          <p:cNvPr id="42" name="テキスト ボックス 41"/>
          <p:cNvSpPr txBox="1">
            <a:spLocks noChangeArrowheads="1"/>
          </p:cNvSpPr>
          <p:nvPr/>
        </p:nvSpPr>
        <p:spPr bwMode="auto">
          <a:xfrm>
            <a:off x="539750" y="5300663"/>
            <a:ext cx="6840538" cy="954087"/>
          </a:xfrm>
          <a:prstGeom prst="rect">
            <a:avLst/>
          </a:prstGeom>
          <a:noFill/>
          <a:ln w="9525">
            <a:noFill/>
            <a:miter lim="800000"/>
            <a:headEnd/>
            <a:tailEnd/>
          </a:ln>
        </p:spPr>
        <p:txBody>
          <a:bodyPr>
            <a:spAutoFit/>
          </a:bodyPr>
          <a:lstStyle/>
          <a:p>
            <a:pPr>
              <a:buFont typeface="Wingdings" pitchFamily="2" charset="2"/>
              <a:buChar char="l"/>
            </a:pPr>
            <a:r>
              <a:rPr lang="ja-JP" altLang="en-US" sz="2800"/>
              <a:t>　無料の年齢は、</a:t>
            </a:r>
            <a:r>
              <a:rPr lang="en-US" altLang="ja-JP" sz="2800"/>
              <a:t>Age</a:t>
            </a:r>
            <a:r>
              <a:rPr lang="ja-JP" altLang="en-US" sz="2800"/>
              <a:t>≦</a:t>
            </a:r>
            <a:r>
              <a:rPr lang="en-US" altLang="ja-JP" sz="2800"/>
              <a:t>6 </a:t>
            </a:r>
            <a:r>
              <a:rPr lang="ja-JP" altLang="en-US" sz="2800"/>
              <a:t>と </a:t>
            </a:r>
            <a:r>
              <a:rPr lang="en-US" altLang="ja-JP" sz="2800"/>
              <a:t>Age</a:t>
            </a:r>
            <a:r>
              <a:rPr lang="ja-JP" altLang="en-US" sz="2800"/>
              <a:t>≧</a:t>
            </a:r>
            <a:r>
              <a:rPr lang="en-US" altLang="ja-JP" sz="2800"/>
              <a:t>60</a:t>
            </a:r>
          </a:p>
          <a:p>
            <a:pPr>
              <a:buFont typeface="Wingdings" pitchFamily="2" charset="2"/>
              <a:buChar char="l"/>
            </a:pPr>
            <a:r>
              <a:rPr lang="ja-JP" altLang="en-US" sz="2800"/>
              <a:t>　</a:t>
            </a:r>
            <a:r>
              <a:rPr lang="en-US" altLang="ja-JP" sz="2800"/>
              <a:t> Age</a:t>
            </a:r>
            <a:r>
              <a:rPr lang="ja-JP" altLang="en-US" sz="2800"/>
              <a:t>≦</a:t>
            </a:r>
            <a:r>
              <a:rPr lang="en-US" altLang="ja-JP" sz="2800"/>
              <a:t>6</a:t>
            </a:r>
            <a:r>
              <a:rPr lang="ja-JP" altLang="en-US" sz="2800"/>
              <a:t>　</a:t>
            </a:r>
            <a:r>
              <a:rPr lang="ja-JP" altLang="en-US" sz="2800" b="1">
                <a:solidFill>
                  <a:srgbClr val="FF0000"/>
                </a:solidFill>
              </a:rPr>
              <a:t>または</a:t>
            </a:r>
            <a:r>
              <a:rPr lang="ja-JP" altLang="en-US" sz="2800"/>
              <a:t>　</a:t>
            </a:r>
            <a:r>
              <a:rPr lang="en-US" altLang="ja-JP" sz="2800"/>
              <a:t>Age</a:t>
            </a:r>
            <a:r>
              <a:rPr lang="ja-JP" altLang="en-US" sz="2800"/>
              <a:t>≧</a:t>
            </a:r>
            <a:r>
              <a:rPr lang="en-US" altLang="ja-JP" sz="2800"/>
              <a:t>60</a:t>
            </a:r>
            <a:endParaRPr lang="ja-JP"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xEl>
                                              <p:pRg st="1" end="1"/>
                                            </p:txEl>
                                          </p:spTgt>
                                        </p:tgtEl>
                                        <p:attrNameLst>
                                          <p:attrName>style.visibility</p:attrName>
                                        </p:attrNameLst>
                                      </p:cBhvr>
                                      <p:to>
                                        <p:strVal val="visible"/>
                                      </p:to>
                                    </p:set>
                                    <p:animEffect transition="in" filter="wipe(left)">
                                      <p:cBhvr>
                                        <p:cTn id="7" dur="500"/>
                                        <p:tgtEl>
                                          <p:spTgt spid="4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2712</TotalTime>
  <Words>1028</Words>
  <Application>Microsoft Office PowerPoint</Application>
  <PresentationFormat>画面に合わせる (4:3)</PresentationFormat>
  <Paragraphs>244</Paragraphs>
  <Slides>20</Slides>
  <Notes>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Network</vt:lpstr>
      <vt:lpstr>プログラミング</vt:lpstr>
      <vt:lpstr>基礎課題提出状況（11/13終了時点）</vt:lpstr>
      <vt:lpstr>応用課題提出状況（11/13終了時点）</vt:lpstr>
      <vt:lpstr>応用課題について（再掲）</vt:lpstr>
      <vt:lpstr>理解度チェック１</vt:lpstr>
      <vt:lpstr>理解度チェック１　解答</vt:lpstr>
      <vt:lpstr>理解度チェック２</vt:lpstr>
      <vt:lpstr>理解度チェック２　解答</vt:lpstr>
      <vt:lpstr>理解度チェック２　解答</vt:lpstr>
      <vt:lpstr>理解度チェック３</vt:lpstr>
      <vt:lpstr>理解度チェック３　解答</vt:lpstr>
      <vt:lpstr>理解度チェック４</vt:lpstr>
      <vt:lpstr>理解度チェック４　解答</vt:lpstr>
      <vt:lpstr>理解度チェック５</vt:lpstr>
      <vt:lpstr>理解度チェック５　解答</vt:lpstr>
      <vt:lpstr>1ポイントアドバイス　字下げの徹底</vt:lpstr>
      <vt:lpstr>字下げの徹底</vt:lpstr>
      <vt:lpstr>進度について</vt:lpstr>
      <vt:lpstr>質問や学習相談について</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88</cp:revision>
  <dcterms:created xsi:type="dcterms:W3CDTF">2003-04-22T00:37:29Z</dcterms:created>
  <dcterms:modified xsi:type="dcterms:W3CDTF">2012-11-21T09:58:41Z</dcterms:modified>
</cp:coreProperties>
</file>