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Lst>
  <p:sldIdLst>
    <p:sldId id="256" r:id="rId3"/>
    <p:sldId id="287" r:id="rId4"/>
    <p:sldId id="288" r:id="rId5"/>
    <p:sldId id="302" r:id="rId6"/>
    <p:sldId id="303" r:id="rId7"/>
    <p:sldId id="330" r:id="rId8"/>
    <p:sldId id="331" r:id="rId9"/>
    <p:sldId id="333" r:id="rId10"/>
    <p:sldId id="336" r:id="rId11"/>
    <p:sldId id="337" r:id="rId12"/>
    <p:sldId id="338" r:id="rId13"/>
    <p:sldId id="340" r:id="rId14"/>
    <p:sldId id="341" r:id="rId15"/>
    <p:sldId id="342" r:id="rId16"/>
    <p:sldId id="343" r:id="rId17"/>
    <p:sldId id="344" r:id="rId18"/>
    <p:sldId id="323" r:id="rId19"/>
    <p:sldId id="327" r:id="rId20"/>
    <p:sldId id="300" r:id="rId21"/>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CC"/>
    <a:srgbClr val="3333FF"/>
    <a:srgbClr val="FF00FF"/>
    <a:srgbClr val="2209BB"/>
    <a:srgbClr val="B3119C"/>
    <a:srgbClr val="FF0000"/>
    <a:srgbClr val="1803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7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hiko\Documents\HikoDocument\&#35611;&#32681;&#38306;&#20418;\&#35611;&#32681;2012\&#12503;&#12525;&#12464;&#12521;&#12511;&#12531;&#12464;\&#35506;&#38988;&#25552;&#20986;&#29366;&#27841;\master\&#35506;&#38988;master.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12/4</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65.1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6-11-1】</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62"/>
          <c:y val="3.6931818181818434E-2"/>
        </c:manualLayout>
      </c:layout>
      <c:spPr>
        <a:noFill/>
        <a:ln w="25400">
          <a:noFill/>
        </a:ln>
      </c:spPr>
    </c:title>
    <c:plotArea>
      <c:layout>
        <c:manualLayout>
          <c:layoutTarget val="inner"/>
          <c:xMode val="edge"/>
          <c:yMode val="edge"/>
          <c:x val="0.13043490300362473"/>
          <c:y val="0.18950148856246302"/>
          <c:w val="0.84310096724082073"/>
          <c:h val="0.69118145487860494"/>
        </c:manualLayout>
      </c:layout>
      <c:barChart>
        <c:barDir val="col"/>
        <c:grouping val="clustered"/>
        <c:ser>
          <c:idx val="0"/>
          <c:order val="0"/>
          <c:spPr>
            <a:solidFill>
              <a:srgbClr val="9999FF"/>
            </a:solidFill>
            <a:ln w="12700">
              <a:solidFill>
                <a:srgbClr val="000000"/>
              </a:solidFill>
              <a:prstDash val="solid"/>
            </a:ln>
          </c:spPr>
          <c:cat>
            <c:strRef>
              <c:f>補助員G!$D$35:$D$40</c:f>
              <c:strCache>
                <c:ptCount val="6"/>
                <c:pt idx="0">
                  <c:v>～5_7節</c:v>
                </c:pt>
                <c:pt idx="1">
                  <c:v>～5-10節</c:v>
                </c:pt>
                <c:pt idx="2">
                  <c:v>～6-9節</c:v>
                </c:pt>
                <c:pt idx="3">
                  <c:v>～6-12節</c:v>
                </c:pt>
                <c:pt idx="4">
                  <c:v>～7-2節</c:v>
                </c:pt>
                <c:pt idx="5">
                  <c:v>～7-4節</c:v>
                </c:pt>
              </c:strCache>
            </c:strRef>
          </c:cat>
          <c:val>
            <c:numRef>
              <c:f>補助員G!$E$35:$E$40</c:f>
              <c:numCache>
                <c:formatCode>General</c:formatCode>
                <c:ptCount val="6"/>
                <c:pt idx="0">
                  <c:v>2</c:v>
                </c:pt>
                <c:pt idx="1">
                  <c:v>4</c:v>
                </c:pt>
                <c:pt idx="2">
                  <c:v>3</c:v>
                </c:pt>
                <c:pt idx="3">
                  <c:v>5</c:v>
                </c:pt>
                <c:pt idx="4">
                  <c:v>28</c:v>
                </c:pt>
                <c:pt idx="5">
                  <c:v>5</c:v>
                </c:pt>
              </c:numCache>
            </c:numRef>
          </c:val>
        </c:ser>
        <c:axId val="173601920"/>
        <c:axId val="173603456"/>
      </c:barChart>
      <c:catAx>
        <c:axId val="17360192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73603456"/>
        <c:crosses val="autoZero"/>
        <c:auto val="1"/>
        <c:lblAlgn val="ctr"/>
        <c:lblOffset val="100"/>
        <c:tickLblSkip val="1"/>
        <c:tickMarkSkip val="1"/>
      </c:catAx>
      <c:valAx>
        <c:axId val="17360345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6412800538502283E-2"/>
              <c:y val="0.50057018624339644"/>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7360192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12/4</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=7.36</a:t>
            </a:r>
          </a:p>
        </c:rich>
      </c:tx>
      <c:layout>
        <c:manualLayout>
          <c:xMode val="edge"/>
          <c:yMode val="edge"/>
          <c:x val="0.15161839863713902"/>
          <c:y val="3.2828282828282832E-2"/>
        </c:manualLayout>
      </c:layout>
      <c:spPr>
        <a:noFill/>
        <a:ln w="25400">
          <a:noFill/>
        </a:ln>
      </c:spPr>
    </c:title>
    <c:plotArea>
      <c:layout>
        <c:manualLayout>
          <c:layoutTarget val="inner"/>
          <c:xMode val="edge"/>
          <c:yMode val="edge"/>
          <c:x val="0.1175468483816018"/>
          <c:y val="0.12153258223833724"/>
          <c:w val="0.85860306643952744"/>
          <c:h val="0.77240891584436733"/>
        </c:manualLayout>
      </c:layout>
      <c:barChart>
        <c:barDir val="col"/>
        <c:grouping val="clustered"/>
        <c:ser>
          <c:idx val="0"/>
          <c:order val="0"/>
          <c:spPr>
            <a:solidFill>
              <a:srgbClr val="9999FF"/>
            </a:solidFill>
            <a:ln w="12700">
              <a:solidFill>
                <a:srgbClr val="000000"/>
              </a:solidFill>
              <a:prstDash val="solid"/>
            </a:ln>
          </c:spPr>
          <c:cat>
            <c:strRef>
              <c:f>補助員G!$D$76:$D$83</c:f>
              <c:strCache>
                <c:ptCount val="8"/>
                <c:pt idx="0">
                  <c:v>0</c:v>
                </c:pt>
                <c:pt idx="1">
                  <c:v>1～2</c:v>
                </c:pt>
                <c:pt idx="2">
                  <c:v>3～4</c:v>
                </c:pt>
                <c:pt idx="3">
                  <c:v>5～6</c:v>
                </c:pt>
                <c:pt idx="4">
                  <c:v>7～8</c:v>
                </c:pt>
                <c:pt idx="5">
                  <c:v>9～10</c:v>
                </c:pt>
                <c:pt idx="6">
                  <c:v>11～１2</c:v>
                </c:pt>
                <c:pt idx="7">
                  <c:v>20～34</c:v>
                </c:pt>
              </c:strCache>
            </c:strRef>
          </c:cat>
          <c:val>
            <c:numRef>
              <c:f>補助員G!$E$76:$E$83</c:f>
              <c:numCache>
                <c:formatCode>General</c:formatCode>
                <c:ptCount val="8"/>
                <c:pt idx="0">
                  <c:v>3</c:v>
                </c:pt>
                <c:pt idx="1">
                  <c:v>5</c:v>
                </c:pt>
                <c:pt idx="2">
                  <c:v>7</c:v>
                </c:pt>
                <c:pt idx="3">
                  <c:v>6</c:v>
                </c:pt>
                <c:pt idx="4">
                  <c:v>6</c:v>
                </c:pt>
                <c:pt idx="5">
                  <c:v>12</c:v>
                </c:pt>
                <c:pt idx="6">
                  <c:v>6</c:v>
                </c:pt>
                <c:pt idx="7">
                  <c:v>2</c:v>
                </c:pt>
              </c:numCache>
            </c:numRef>
          </c:val>
        </c:ser>
        <c:axId val="173992960"/>
        <c:axId val="174170880"/>
      </c:barChart>
      <c:catAx>
        <c:axId val="173992960"/>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74170880"/>
        <c:crosses val="autoZero"/>
        <c:auto val="1"/>
        <c:lblAlgn val="ctr"/>
        <c:lblOffset val="100"/>
        <c:tickLblSkip val="1"/>
        <c:tickMarkSkip val="1"/>
      </c:catAx>
      <c:valAx>
        <c:axId val="17417088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610162812098444E-2"/>
              <c:y val="0.43422363845094658"/>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73992960"/>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2"/>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CF9C8A95-1EE8-4281-A2EF-E1A31660580D}"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BC7A542-A41A-431D-AC0F-3832B959DB61}"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89F08826-8FDE-46C2-A513-9BB4E3D6240E}" type="slidenum">
              <a:rPr lang="en-US" altLang="ja-JP"/>
              <a:pPr>
                <a:defRPr/>
              </a:pPr>
              <a:t>&lt;#&gt;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B29ACB6-1D22-4D47-AAEE-6E06BCE2AAC8}"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D374824-3C5A-4C46-8F94-B14941A77E1D}"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16186571-E42F-47ED-BFFD-9141485C4B9D}"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F4A98DB0-3623-4ECD-B81E-A36CE5273690}"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5306BC76-FB6D-4F0D-8207-1A52B6C2ADEF}"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ECC5497D-F8CA-4434-9D2F-4265829DFA94}"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CE2CFB63-F605-4187-A9BF-DE3A4A6543D4}"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C070DD92-49AC-4439-8762-D89DE2E41604}"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66A7BDB-30CE-423F-98CC-105FF0CAF8EA}"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97DAEB12-72A2-43B6-8402-6331CE7BE933}"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BB782972-FB88-4940-B3F7-48C5F5FD2962}"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C44E245B-1631-4F35-B827-61A2B7A7630F}"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354C5862-2417-4DDD-987F-AD2F3EED193C}"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DC8D6917-FD4C-4E40-B440-10BB8785F74C}"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F0F02CA2-393E-4C32-AE53-D3F96A9B6926}"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42687FB5-2FDE-41B5-999A-9DB3D0F2E9C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F9FAFF37-0CC4-406B-B827-AB65205AFC0B}"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67DAD730-FA10-42DE-AB54-E7C62EB30366}"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29AB2A56-4331-4F41-B326-0476D4D79723}"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8C507E4A-8BF4-45FE-AD78-EB61A5255F54}"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950" r:id="rId1"/>
    <p:sldLayoutId id="2147483929" r:id="rId2"/>
    <p:sldLayoutId id="2147483930" r:id="rId3"/>
    <p:sldLayoutId id="2147483931" r:id="rId4"/>
    <p:sldLayoutId id="2147483932" r:id="rId5"/>
    <p:sldLayoutId id="2147483933" r:id="rId6"/>
    <p:sldLayoutId id="2147483934" r:id="rId7"/>
    <p:sldLayoutId id="2147483935" r:id="rId8"/>
    <p:sldLayoutId id="2147483936" r:id="rId9"/>
    <p:sldLayoutId id="2147483937" r:id="rId10"/>
    <p:sldLayoutId id="2147483938"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ea typeface="ＭＳ Ｐゴシック" pitchFamily="50" charset="-128"/>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ea typeface="ＭＳ Ｐゴシック" pitchFamily="50" charset="-128"/>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ea typeface="ＭＳ Ｐゴシック" pitchFamily="50" charset="-128"/>
              </a:defRPr>
            </a:lvl1pPr>
          </a:lstStyle>
          <a:p>
            <a:pPr>
              <a:defRPr/>
            </a:pPr>
            <a:fld id="{4FC66C9F-31C4-419D-BAE1-A2C08B2A2C2C}"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939" r:id="rId1"/>
    <p:sldLayoutId id="2147483940" r:id="rId2"/>
    <p:sldLayoutId id="2147483941" r:id="rId3"/>
    <p:sldLayoutId id="2147483942" r:id="rId4"/>
    <p:sldLayoutId id="2147483943" r:id="rId5"/>
    <p:sldLayoutId id="2147483944" r:id="rId6"/>
    <p:sldLayoutId id="2147483945" r:id="rId7"/>
    <p:sldLayoutId id="2147483946" r:id="rId8"/>
    <p:sldLayoutId id="2147483947" r:id="rId9"/>
    <p:sldLayoutId id="2147483948" r:id="rId10"/>
    <p:sldLayoutId id="21474839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mtClean="0"/>
              <a:t>プログラミング</a:t>
            </a:r>
          </a:p>
        </p:txBody>
      </p:sp>
      <p:sp>
        <p:nvSpPr>
          <p:cNvPr id="4099" name="Rectangle 3"/>
          <p:cNvSpPr>
            <a:spLocks noGrp="1" noChangeArrowheads="1"/>
          </p:cNvSpPr>
          <p:nvPr>
            <p:ph type="subTitle" idx="1"/>
          </p:nvPr>
        </p:nvSpPr>
        <p:spPr/>
        <p:txBody>
          <a:bodyPr/>
          <a:lstStyle/>
          <a:p>
            <a:pPr eaLnBrk="1" hangingPunct="1"/>
            <a:r>
              <a:rPr lang="ja-JP" altLang="en-US" smtClean="0"/>
              <a:t>平成２４年１２月１１日</a:t>
            </a:r>
          </a:p>
          <a:p>
            <a:pPr eaLnBrk="1" hangingPunct="1"/>
            <a:r>
              <a:rPr lang="ja-JP" altLang="en-US" smtClean="0"/>
              <a:t>森田　彦</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250825" y="188913"/>
            <a:ext cx="7543800" cy="723900"/>
          </a:xfrm>
        </p:spPr>
        <p:txBody>
          <a:bodyPr/>
          <a:lstStyle/>
          <a:p>
            <a:pPr eaLnBrk="1" hangingPunct="1"/>
            <a:r>
              <a:rPr lang="ja-JP" altLang="en-US" smtClean="0"/>
              <a:t>理解度チェック３</a:t>
            </a:r>
          </a:p>
        </p:txBody>
      </p:sp>
      <p:sp>
        <p:nvSpPr>
          <p:cNvPr id="16387" name="テキスト ボックス 4"/>
          <p:cNvSpPr txBox="1">
            <a:spLocks noChangeArrowheads="1"/>
          </p:cNvSpPr>
          <p:nvPr/>
        </p:nvSpPr>
        <p:spPr bwMode="auto">
          <a:xfrm>
            <a:off x="250825" y="5229225"/>
            <a:ext cx="8497888" cy="157003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Math.random()</a:t>
            </a:r>
            <a:r>
              <a:rPr lang="zh-TW" altLang="en-US" sz="3200"/>
              <a:t>  </a:t>
            </a:r>
            <a:r>
              <a:rPr lang="ja-JP" altLang="en-US" sz="2800"/>
              <a:t>　     </a:t>
            </a:r>
            <a:r>
              <a:rPr lang="ja-JP" altLang="en-US" sz="3200">
                <a:solidFill>
                  <a:srgbClr val="0000FF"/>
                </a:solidFill>
              </a:rPr>
              <a:t>２．</a:t>
            </a:r>
            <a:r>
              <a:rPr lang="en-US" altLang="zh-TW" sz="3200"/>
              <a:t>2* Math.random()</a:t>
            </a:r>
            <a:r>
              <a:rPr lang="zh-TW" altLang="en-US" sz="2800"/>
              <a:t>    </a:t>
            </a:r>
            <a:r>
              <a:rPr lang="ja-JP" altLang="en-US" sz="2800"/>
              <a:t>      </a:t>
            </a:r>
            <a:endParaRPr lang="en-US" altLang="ja-JP" sz="2800"/>
          </a:p>
          <a:p>
            <a:pPr marL="457200" indent="-457200"/>
            <a:r>
              <a:rPr lang="ja-JP" altLang="en-US" sz="3200">
                <a:solidFill>
                  <a:srgbClr val="0000FF"/>
                </a:solidFill>
              </a:rPr>
              <a:t>３．</a:t>
            </a:r>
            <a:r>
              <a:rPr lang="en-US" altLang="zh-TW" sz="3200"/>
              <a:t>Math.random(0)</a:t>
            </a:r>
            <a:r>
              <a:rPr lang="zh-TW" altLang="en-US" sz="2800"/>
              <a:t>       </a:t>
            </a:r>
            <a:r>
              <a:rPr lang="en-US" altLang="ja-JP" sz="2800">
                <a:solidFill>
                  <a:srgbClr val="0000FF"/>
                </a:solidFill>
              </a:rPr>
              <a:t> </a:t>
            </a:r>
            <a:r>
              <a:rPr lang="ja-JP" altLang="en-US" sz="3200">
                <a:solidFill>
                  <a:srgbClr val="0000FF"/>
                </a:solidFill>
              </a:rPr>
              <a:t>４．</a:t>
            </a:r>
            <a:r>
              <a:rPr lang="en-US" altLang="zh-TW" sz="3200"/>
              <a:t>Math.random(1)</a:t>
            </a:r>
          </a:p>
          <a:p>
            <a:pPr marL="457200" indent="-457200"/>
            <a:r>
              <a:rPr lang="ja-JP" altLang="en-US" sz="3200">
                <a:solidFill>
                  <a:srgbClr val="0000FF"/>
                </a:solidFill>
              </a:rPr>
              <a:t>５．</a:t>
            </a:r>
            <a:r>
              <a:rPr lang="en-US" altLang="zh-TW" sz="3200"/>
              <a:t>Math.random(2)</a:t>
            </a:r>
            <a:r>
              <a:rPr lang="zh-TW" altLang="en-US" sz="3200"/>
              <a:t>   </a:t>
            </a:r>
          </a:p>
        </p:txBody>
      </p:sp>
      <p:sp>
        <p:nvSpPr>
          <p:cNvPr id="16388" name="正方形/長方形 7"/>
          <p:cNvSpPr>
            <a:spLocks noChangeArrowheads="1"/>
          </p:cNvSpPr>
          <p:nvPr/>
        </p:nvSpPr>
        <p:spPr bwMode="auto">
          <a:xfrm>
            <a:off x="395288" y="836613"/>
            <a:ext cx="8208962" cy="954087"/>
          </a:xfrm>
          <a:prstGeom prst="rect">
            <a:avLst/>
          </a:prstGeom>
          <a:noFill/>
          <a:ln w="9525">
            <a:noFill/>
            <a:miter lim="800000"/>
            <a:headEnd/>
            <a:tailEnd/>
          </a:ln>
        </p:spPr>
        <p:txBody>
          <a:bodyPr>
            <a:spAutoFit/>
          </a:bodyPr>
          <a:lstStyle/>
          <a:p>
            <a:r>
              <a:rPr lang="en-US" altLang="ja-JP" sz="2800"/>
              <a:t>0</a:t>
            </a:r>
            <a:r>
              <a:rPr lang="ja-JP" altLang="en-US" sz="2800"/>
              <a:t>，</a:t>
            </a:r>
            <a:r>
              <a:rPr lang="en-US" altLang="ja-JP" sz="2800"/>
              <a:t>1</a:t>
            </a:r>
            <a:r>
              <a:rPr lang="ja-JP" altLang="en-US" sz="2800"/>
              <a:t>の</a:t>
            </a:r>
            <a:r>
              <a:rPr lang="ja-JP" altLang="en-US" sz="2800" b="1">
                <a:solidFill>
                  <a:srgbClr val="FF0000"/>
                </a:solidFill>
              </a:rPr>
              <a:t>乱数</a:t>
            </a:r>
            <a:r>
              <a:rPr lang="en-US" altLang="ja-JP" sz="2800" b="1">
                <a:solidFill>
                  <a:srgbClr val="FF0000"/>
                </a:solidFill>
              </a:rPr>
              <a:t>c</a:t>
            </a:r>
            <a:r>
              <a:rPr lang="ja-JP" altLang="en-US" sz="2800"/>
              <a:t>を発生させ、その値によって</a:t>
            </a:r>
            <a:r>
              <a:rPr lang="en-US" altLang="ja-JP" sz="2800"/>
              <a:t>A</a:t>
            </a:r>
            <a:r>
              <a:rPr lang="ja-JP" altLang="en-US" sz="2800"/>
              <a:t>，</a:t>
            </a:r>
            <a:r>
              <a:rPr lang="en-US" altLang="ja-JP" sz="2800"/>
              <a:t>B</a:t>
            </a:r>
            <a:r>
              <a:rPr lang="ja-JP" altLang="en-US" sz="2800"/>
              <a:t>の</a:t>
            </a:r>
            <a:r>
              <a:rPr lang="en-US" altLang="ja-JP" sz="2800"/>
              <a:t>2</a:t>
            </a:r>
            <a:r>
              <a:rPr lang="ja-JP" altLang="en-US" sz="2800"/>
              <a:t>グループにクラス分けを行うプログラムを考えましょう。</a:t>
            </a:r>
          </a:p>
        </p:txBody>
      </p:sp>
      <p:sp>
        <p:nvSpPr>
          <p:cNvPr id="5" name="正方形/長方形 4"/>
          <p:cNvSpPr/>
          <p:nvPr/>
        </p:nvSpPr>
        <p:spPr>
          <a:xfrm>
            <a:off x="323850" y="1844675"/>
            <a:ext cx="8424863" cy="3208338"/>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c =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 );</a:t>
            </a:r>
          </a:p>
          <a:p>
            <a:pPr>
              <a:lnSpc>
                <a:spcPts val="2700"/>
              </a:lnSpc>
              <a:defRPr/>
            </a:pPr>
            <a:r>
              <a:rPr lang="en-US" altLang="ja-JP" sz="2400" b="1" dirty="0">
                <a:latin typeface="Courier New" pitchFamily="49" charset="0"/>
                <a:ea typeface="ＭＳ Ｐゴシック" pitchFamily="50" charset="-128"/>
                <a:cs typeface="Courier New" pitchFamily="49" charset="0"/>
              </a:rPr>
              <a:t>switch</a:t>
            </a:r>
            <a:r>
              <a:rPr lang="en-US" altLang="ja-JP" sz="2400" dirty="0">
                <a:latin typeface="Courier New" pitchFamily="49" charset="0"/>
                <a:ea typeface="ＭＳ Ｐゴシック" pitchFamily="50" charset="-128"/>
                <a:cs typeface="Courier New" pitchFamily="49" charset="0"/>
              </a:rPr>
              <a:t>(c) {</a:t>
            </a:r>
          </a:p>
          <a:p>
            <a:pPr>
              <a:lnSpc>
                <a:spcPts val="2700"/>
              </a:lnSpc>
              <a:defRPr/>
            </a:pPr>
            <a:r>
              <a:rPr lang="ja-JP" altLang="en-US" sz="2400" b="1"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a:t>
            </a:r>
            <a:r>
              <a:rPr lang="en-US" altLang="ja-JP" sz="2400" dirty="0">
                <a:latin typeface="Courier New" pitchFamily="49" charset="0"/>
                <a:ea typeface="ＭＳ Ｐゴシック" pitchFamily="50" charset="-128"/>
                <a:cs typeface="Courier New" pitchFamily="49" charset="0"/>
              </a:rPr>
              <a:t> 0:</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A</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 </a:t>
            </a:r>
            <a:r>
              <a:rPr lang="en-US" altLang="ja-JP" sz="2400" dirty="0">
                <a:latin typeface="Courier New" pitchFamily="49" charset="0"/>
                <a:ea typeface="ＭＳ Ｐゴシック" pitchFamily="50" charset="-128"/>
                <a:cs typeface="Courier New" pitchFamily="49" charset="0"/>
              </a:rPr>
              <a:t>1:</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B</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a:t>
            </a:r>
          </a:p>
        </p:txBody>
      </p:sp>
      <p:sp>
        <p:nvSpPr>
          <p:cNvPr id="16390" name="正方形/長方形 7"/>
          <p:cNvSpPr>
            <a:spLocks noChangeArrowheads="1"/>
          </p:cNvSpPr>
          <p:nvPr/>
        </p:nvSpPr>
        <p:spPr bwMode="auto">
          <a:xfrm>
            <a:off x="2555875" y="4437063"/>
            <a:ext cx="6264275" cy="584200"/>
          </a:xfrm>
          <a:prstGeom prst="rect">
            <a:avLst/>
          </a:prstGeom>
          <a:solidFill>
            <a:srgbClr val="FFFFCC"/>
          </a:solidFill>
          <a:ln w="9525">
            <a:solidFill>
              <a:srgbClr val="FF0000"/>
            </a:solidFill>
            <a:miter lim="800000"/>
            <a:headEnd/>
            <a:tailEnd/>
          </a:ln>
        </p:spPr>
        <p:txBody>
          <a:bodyPr>
            <a:spAutoFit/>
          </a:bodyPr>
          <a:lstStyle/>
          <a:p>
            <a:r>
              <a:rPr lang="ja-JP" altLang="en-US" sz="3200"/>
              <a:t>このとき、空欄に入る適切な式は？</a:t>
            </a:r>
          </a:p>
        </p:txBody>
      </p:sp>
      <p:sp>
        <p:nvSpPr>
          <p:cNvPr id="9" name="正方形/長方形 8"/>
          <p:cNvSpPr/>
          <p:nvPr/>
        </p:nvSpPr>
        <p:spPr>
          <a:xfrm>
            <a:off x="3203575" y="1916113"/>
            <a:ext cx="3024188"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250825" y="188913"/>
            <a:ext cx="7543800" cy="723900"/>
          </a:xfrm>
        </p:spPr>
        <p:txBody>
          <a:bodyPr/>
          <a:lstStyle/>
          <a:p>
            <a:pPr eaLnBrk="1" hangingPunct="1"/>
            <a:r>
              <a:rPr lang="ja-JP" altLang="en-US" smtClean="0"/>
              <a:t>理解度チェック３　</a:t>
            </a:r>
            <a:r>
              <a:rPr lang="ja-JP" altLang="en-US" smtClean="0">
                <a:solidFill>
                  <a:srgbClr val="FF0000"/>
                </a:solidFill>
              </a:rPr>
              <a:t>解答</a:t>
            </a:r>
          </a:p>
        </p:txBody>
      </p:sp>
      <p:sp>
        <p:nvSpPr>
          <p:cNvPr id="17411" name="テキスト ボックス 4"/>
          <p:cNvSpPr txBox="1">
            <a:spLocks noChangeArrowheads="1"/>
          </p:cNvSpPr>
          <p:nvPr/>
        </p:nvSpPr>
        <p:spPr bwMode="auto">
          <a:xfrm>
            <a:off x="250825" y="5229225"/>
            <a:ext cx="8497888" cy="1384300"/>
          </a:xfrm>
          <a:prstGeom prst="rect">
            <a:avLst/>
          </a:prstGeom>
          <a:noFill/>
          <a:ln w="19050">
            <a:solidFill>
              <a:srgbClr val="FF0000"/>
            </a:solidFill>
            <a:prstDash val="dash"/>
            <a:miter lim="800000"/>
            <a:headEnd/>
            <a:tailEnd/>
          </a:ln>
        </p:spPr>
        <p:txBody>
          <a:bodyPr>
            <a:spAutoFit/>
          </a:bodyPr>
          <a:lstStyle/>
          <a:p>
            <a:pPr marL="457200" indent="-457200"/>
            <a:r>
              <a:rPr lang="ja-JP" altLang="en-US" sz="2800" b="1">
                <a:solidFill>
                  <a:srgbClr val="0000FF"/>
                </a:solidFill>
              </a:rPr>
              <a:t>１．</a:t>
            </a:r>
            <a:r>
              <a:rPr lang="en-US" altLang="zh-TW" sz="2800"/>
              <a:t>Math.random()</a:t>
            </a:r>
            <a:r>
              <a:rPr lang="zh-TW" altLang="en-US" sz="2800"/>
              <a:t>  </a:t>
            </a:r>
            <a:r>
              <a:rPr lang="ja-JP" altLang="en-US" sz="2800"/>
              <a:t>　     </a:t>
            </a:r>
            <a:r>
              <a:rPr lang="ja-JP" altLang="en-US" sz="2800">
                <a:solidFill>
                  <a:srgbClr val="0000FF"/>
                </a:solidFill>
              </a:rPr>
              <a:t>２．</a:t>
            </a:r>
            <a:r>
              <a:rPr lang="en-US" altLang="zh-TW" sz="2800"/>
              <a:t>2* Math.random()</a:t>
            </a:r>
            <a:r>
              <a:rPr lang="zh-TW" altLang="en-US" sz="2800"/>
              <a:t>    </a:t>
            </a:r>
            <a:r>
              <a:rPr lang="ja-JP" altLang="en-US" sz="2800"/>
              <a:t>      </a:t>
            </a:r>
            <a:endParaRPr lang="en-US" altLang="ja-JP" sz="2800"/>
          </a:p>
          <a:p>
            <a:pPr marL="457200" indent="-457200"/>
            <a:r>
              <a:rPr lang="ja-JP" altLang="en-US" sz="2800">
                <a:solidFill>
                  <a:srgbClr val="0000FF"/>
                </a:solidFill>
              </a:rPr>
              <a:t>３．</a:t>
            </a:r>
            <a:r>
              <a:rPr lang="en-US" altLang="zh-TW" sz="2800"/>
              <a:t>Math.random(0)</a:t>
            </a:r>
            <a:r>
              <a:rPr lang="zh-TW" altLang="en-US" sz="2800"/>
              <a:t>       </a:t>
            </a:r>
            <a:r>
              <a:rPr lang="en-US" altLang="ja-JP" sz="2800">
                <a:solidFill>
                  <a:srgbClr val="0000FF"/>
                </a:solidFill>
              </a:rPr>
              <a:t> </a:t>
            </a:r>
            <a:r>
              <a:rPr lang="ja-JP" altLang="en-US" sz="2800">
                <a:solidFill>
                  <a:srgbClr val="0000FF"/>
                </a:solidFill>
              </a:rPr>
              <a:t>４．</a:t>
            </a:r>
            <a:r>
              <a:rPr lang="en-US" altLang="zh-TW" sz="2800"/>
              <a:t>Math.random(1)</a:t>
            </a:r>
          </a:p>
          <a:p>
            <a:pPr marL="457200" indent="-457200"/>
            <a:r>
              <a:rPr lang="ja-JP" altLang="en-US" sz="2800">
                <a:solidFill>
                  <a:srgbClr val="0000FF"/>
                </a:solidFill>
              </a:rPr>
              <a:t>５．</a:t>
            </a:r>
            <a:r>
              <a:rPr lang="en-US" altLang="zh-TW" sz="2800"/>
              <a:t>Math.random(2)</a:t>
            </a:r>
            <a:r>
              <a:rPr lang="zh-TW" altLang="en-US" sz="2800"/>
              <a:t>   </a:t>
            </a:r>
          </a:p>
        </p:txBody>
      </p:sp>
      <p:sp>
        <p:nvSpPr>
          <p:cNvPr id="5" name="正方形/長方形 4"/>
          <p:cNvSpPr/>
          <p:nvPr/>
        </p:nvSpPr>
        <p:spPr>
          <a:xfrm>
            <a:off x="250825" y="981075"/>
            <a:ext cx="8497888" cy="3208338"/>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c =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t>
            </a: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 );</a:t>
            </a:r>
          </a:p>
          <a:p>
            <a:pPr>
              <a:lnSpc>
                <a:spcPts val="2700"/>
              </a:lnSpc>
              <a:defRPr/>
            </a:pPr>
            <a:r>
              <a:rPr lang="en-US" altLang="ja-JP" sz="2400" b="1" dirty="0">
                <a:latin typeface="Courier New" pitchFamily="49" charset="0"/>
                <a:ea typeface="ＭＳ Ｐゴシック" pitchFamily="50" charset="-128"/>
                <a:cs typeface="Courier New" pitchFamily="49" charset="0"/>
              </a:rPr>
              <a:t>switch</a:t>
            </a:r>
            <a:r>
              <a:rPr lang="en-US" altLang="ja-JP" sz="2400" dirty="0">
                <a:latin typeface="Courier New" pitchFamily="49" charset="0"/>
                <a:ea typeface="ＭＳ Ｐゴシック" pitchFamily="50" charset="-128"/>
                <a:cs typeface="Courier New" pitchFamily="49" charset="0"/>
              </a:rPr>
              <a:t>(c) {</a:t>
            </a:r>
          </a:p>
          <a:p>
            <a:pPr>
              <a:lnSpc>
                <a:spcPts val="2700"/>
              </a:lnSpc>
              <a:defRPr/>
            </a:pPr>
            <a:r>
              <a:rPr lang="ja-JP" altLang="en-US" sz="2400" b="1"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a:t>
            </a:r>
            <a:r>
              <a:rPr lang="en-US" altLang="ja-JP" sz="2400" dirty="0">
                <a:latin typeface="Courier New" pitchFamily="49" charset="0"/>
                <a:ea typeface="ＭＳ Ｐゴシック" pitchFamily="50" charset="-128"/>
                <a:cs typeface="Courier New" pitchFamily="49" charset="0"/>
              </a:rPr>
              <a:t> 0:</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A</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case </a:t>
            </a:r>
            <a:r>
              <a:rPr lang="en-US" altLang="ja-JP" sz="2400" dirty="0">
                <a:latin typeface="Courier New" pitchFamily="49" charset="0"/>
                <a:ea typeface="ＭＳ Ｐゴシック" pitchFamily="50" charset="-128"/>
                <a:cs typeface="Courier New" pitchFamily="49" charset="0"/>
              </a:rPr>
              <a:t>1:</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ja-JP" altLang="en-US" sz="2400" dirty="0">
                <a:latin typeface="Courier New" pitchFamily="49" charset="0"/>
                <a:ea typeface="ＭＳ Ｐゴシック" pitchFamily="50" charset="-128"/>
                <a:cs typeface="Courier New" pitchFamily="49" charset="0"/>
              </a:rPr>
              <a:t>あなたは</a:t>
            </a:r>
            <a:r>
              <a:rPr lang="en-US" altLang="ja-JP" sz="2400" dirty="0">
                <a:latin typeface="Courier New" pitchFamily="49" charset="0"/>
                <a:ea typeface="ＭＳ Ｐゴシック" pitchFamily="50" charset="-128"/>
                <a:cs typeface="Courier New" pitchFamily="49" charset="0"/>
              </a:rPr>
              <a:t>B</a:t>
            </a:r>
            <a:r>
              <a:rPr lang="ja-JP" altLang="en-US" sz="2400" dirty="0">
                <a:latin typeface="Courier New" pitchFamily="49" charset="0"/>
                <a:ea typeface="ＭＳ Ｐゴシック" pitchFamily="50" charset="-128"/>
                <a:cs typeface="Courier New" pitchFamily="49" charset="0"/>
              </a:rPr>
              <a:t>グループです。</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a:latin typeface="Courier New" pitchFamily="49" charset="0"/>
                <a:ea typeface="ＭＳ Ｐゴシック" pitchFamily="50" charset="-128"/>
                <a:cs typeface="Courier New" pitchFamily="49" charset="0"/>
              </a:rPr>
              <a:t>break</a:t>
            </a:r>
            <a:r>
              <a:rPr lang="en-US" altLang="ja-JP" sz="2400" dirty="0">
                <a:latin typeface="Courier New" pitchFamily="49" charset="0"/>
                <a:ea typeface="ＭＳ Ｐゴシック" pitchFamily="50" charset="-128"/>
                <a:cs typeface="Courier New" pitchFamily="49" charset="0"/>
              </a:rPr>
              <a:t>;</a:t>
            </a:r>
          </a:p>
          <a:p>
            <a:pPr>
              <a:lnSpc>
                <a:spcPts val="2700"/>
              </a:lnSpc>
              <a:defRPr/>
            </a:pPr>
            <a:r>
              <a:rPr lang="en-US" altLang="ja-JP" sz="2400" dirty="0">
                <a:latin typeface="Courier New" pitchFamily="49" charset="0"/>
                <a:ea typeface="ＭＳ Ｐゴシック" pitchFamily="50" charset="-128"/>
                <a:cs typeface="Courier New" pitchFamily="49" charset="0"/>
              </a:rPr>
              <a:t>}</a:t>
            </a:r>
          </a:p>
        </p:txBody>
      </p:sp>
      <p:sp>
        <p:nvSpPr>
          <p:cNvPr id="9" name="正方形/長方形 8"/>
          <p:cNvSpPr/>
          <p:nvPr/>
        </p:nvSpPr>
        <p:spPr>
          <a:xfrm>
            <a:off x="3132138" y="1052513"/>
            <a:ext cx="3024187" cy="3603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テキスト ボックス 9"/>
          <p:cNvSpPr txBox="1">
            <a:spLocks noChangeArrowheads="1"/>
          </p:cNvSpPr>
          <p:nvPr/>
        </p:nvSpPr>
        <p:spPr bwMode="auto">
          <a:xfrm>
            <a:off x="1476375" y="3716338"/>
            <a:ext cx="7523163" cy="1385887"/>
          </a:xfrm>
          <a:prstGeom prst="rect">
            <a:avLst/>
          </a:prstGeom>
          <a:solidFill>
            <a:schemeClr val="bg1"/>
          </a:solidFill>
          <a:ln w="9525">
            <a:solidFill>
              <a:schemeClr val="tx1"/>
            </a:solidFill>
            <a:miter lim="800000"/>
            <a:headEnd/>
            <a:tailEnd/>
          </a:ln>
        </p:spPr>
        <p:txBody>
          <a:bodyPr>
            <a:spAutoFit/>
          </a:bodyPr>
          <a:lstStyle/>
          <a:p>
            <a:pPr>
              <a:buFont typeface="Wingdings" pitchFamily="2" charset="2"/>
              <a:buChar char="u"/>
            </a:pPr>
            <a:r>
              <a:rPr lang="ja-JP" altLang="en-US" sz="2800"/>
              <a:t>　乱数は</a:t>
            </a:r>
            <a:r>
              <a:rPr lang="en-US" altLang="ja-JP" sz="2800"/>
              <a:t>Math.random()</a:t>
            </a:r>
            <a:r>
              <a:rPr lang="ja-JP" altLang="en-US" sz="2800"/>
              <a:t>で発生。</a:t>
            </a:r>
            <a:endParaRPr lang="en-US" altLang="ja-JP" sz="2800"/>
          </a:p>
          <a:p>
            <a:pPr>
              <a:buFont typeface="Wingdings" pitchFamily="2" charset="2"/>
              <a:buChar char="u"/>
            </a:pPr>
            <a:r>
              <a:rPr lang="ja-JP" altLang="en-US" sz="2800"/>
              <a:t>　</a:t>
            </a:r>
            <a:r>
              <a:rPr lang="en-US" altLang="ja-JP" sz="2800"/>
              <a:t>0</a:t>
            </a:r>
            <a:r>
              <a:rPr lang="ja-JP" altLang="en-US" sz="2800"/>
              <a:t>≦</a:t>
            </a:r>
            <a:r>
              <a:rPr lang="en-US" altLang="ja-JP" sz="2800"/>
              <a:t>Math.random()</a:t>
            </a:r>
            <a:r>
              <a:rPr lang="ja-JP" altLang="en-US" sz="2800"/>
              <a:t>＜</a:t>
            </a:r>
            <a:r>
              <a:rPr lang="en-US" altLang="ja-JP" sz="2800"/>
              <a:t>1</a:t>
            </a:r>
          </a:p>
          <a:p>
            <a:pPr>
              <a:buFont typeface="Wingdings" pitchFamily="2" charset="2"/>
              <a:buChar char="u"/>
            </a:pPr>
            <a:r>
              <a:rPr lang="ja-JP" altLang="en-US" sz="2800"/>
              <a:t>　</a:t>
            </a:r>
            <a:r>
              <a:rPr lang="en-US" altLang="ja-JP" sz="2800"/>
              <a:t>n</a:t>
            </a:r>
            <a:r>
              <a:rPr lang="ja-JP" altLang="en-US" sz="2800"/>
              <a:t>個の乱数は</a:t>
            </a:r>
            <a:r>
              <a:rPr lang="en-US" altLang="ja-JP" sz="2800"/>
              <a:t>(int) (</a:t>
            </a:r>
            <a:r>
              <a:rPr lang="en-US" altLang="ja-JP" sz="2800" b="1">
                <a:solidFill>
                  <a:srgbClr val="FF0000"/>
                </a:solidFill>
              </a:rPr>
              <a:t>n</a:t>
            </a:r>
            <a:r>
              <a:rPr lang="en-US" altLang="ja-JP" sz="2800"/>
              <a:t>*Math.random())</a:t>
            </a:r>
            <a:r>
              <a:rPr lang="ja-JP" altLang="en-US" sz="2800"/>
              <a:t>で発生</a:t>
            </a:r>
          </a:p>
        </p:txBody>
      </p:sp>
      <p:sp>
        <p:nvSpPr>
          <p:cNvPr id="11" name="円/楕円 10"/>
          <p:cNvSpPr/>
          <p:nvPr/>
        </p:nvSpPr>
        <p:spPr>
          <a:xfrm>
            <a:off x="3851275" y="5229225"/>
            <a:ext cx="3816350" cy="57626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
                                            <p:bg/>
                                          </p:spTgt>
                                        </p:tgtEl>
                                        <p:attrNameLst>
                                          <p:attrName>style.visibility</p:attrName>
                                        </p:attrNameLst>
                                      </p:cBhvr>
                                      <p:to>
                                        <p:strVal val="visible"/>
                                      </p:to>
                                    </p:set>
                                    <p:animEffect transition="in" filter="dissolve">
                                      <p:cBhvr>
                                        <p:cTn id="7" dur="500"/>
                                        <p:tgtEl>
                                          <p:spTgt spid="10">
                                            <p:bg/>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0">
                                            <p:txEl>
                                              <p:pRg st="0" end="0"/>
                                            </p:txEl>
                                          </p:spTgt>
                                        </p:tgtEl>
                                        <p:attrNameLst>
                                          <p:attrName>style.visibility</p:attrName>
                                        </p:attrNameLst>
                                      </p:cBhvr>
                                      <p:to>
                                        <p:strVal val="visible"/>
                                      </p:to>
                                    </p:set>
                                    <p:animEffect transition="in" filter="dissolve">
                                      <p:cBhvr>
                                        <p:cTn id="10" dur="500"/>
                                        <p:tgtEl>
                                          <p:spTgt spid="10">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dissolve">
                                      <p:cBhvr>
                                        <p:cTn id="13" dur="500"/>
                                        <p:tgtEl>
                                          <p:spTgt spid="10">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0">
                                            <p:txEl>
                                              <p:pRg st="2" end="2"/>
                                            </p:txEl>
                                          </p:spTgt>
                                        </p:tgtEl>
                                        <p:attrNameLst>
                                          <p:attrName>style.visibility</p:attrName>
                                        </p:attrNameLst>
                                      </p:cBhvr>
                                      <p:to>
                                        <p:strVal val="visible"/>
                                      </p:to>
                                    </p:set>
                                    <p:animEffect transition="in" filter="dissolve">
                                      <p:cBhvr>
                                        <p:cTn id="16" dur="500"/>
                                        <p:tgtEl>
                                          <p:spTgt spid="1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250825" y="188913"/>
            <a:ext cx="7543800" cy="723900"/>
          </a:xfrm>
        </p:spPr>
        <p:txBody>
          <a:bodyPr/>
          <a:lstStyle/>
          <a:p>
            <a:pPr eaLnBrk="1" hangingPunct="1"/>
            <a:r>
              <a:rPr lang="ja-JP" altLang="en-US" smtClean="0"/>
              <a:t>理解度チェック４</a:t>
            </a:r>
          </a:p>
        </p:txBody>
      </p:sp>
      <p:sp>
        <p:nvSpPr>
          <p:cNvPr id="19459" name="テキスト ボックス 4"/>
          <p:cNvSpPr txBox="1">
            <a:spLocks noChangeArrowheads="1"/>
          </p:cNvSpPr>
          <p:nvPr/>
        </p:nvSpPr>
        <p:spPr bwMode="auto">
          <a:xfrm>
            <a:off x="395288" y="5876925"/>
            <a:ext cx="82804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19460" name="正方形/長方形 7"/>
          <p:cNvSpPr>
            <a:spLocks noChangeArrowheads="1"/>
          </p:cNvSpPr>
          <p:nvPr/>
        </p:nvSpPr>
        <p:spPr bwMode="auto">
          <a:xfrm>
            <a:off x="323850" y="836613"/>
            <a:ext cx="7920038" cy="1385887"/>
          </a:xfrm>
          <a:prstGeom prst="rect">
            <a:avLst/>
          </a:prstGeom>
          <a:noFill/>
          <a:ln w="9525">
            <a:noFill/>
            <a:miter lim="800000"/>
            <a:headEnd/>
            <a:tailEnd/>
          </a:ln>
        </p:spPr>
        <p:txBody>
          <a:bodyPr>
            <a:spAutoFit/>
          </a:bodyPr>
          <a:lstStyle/>
          <a:p>
            <a:r>
              <a:rPr lang="en-US" altLang="ja-JP" sz="2800"/>
              <a:t>jButton1→jButton2→jButton3</a:t>
            </a:r>
            <a:r>
              <a:rPr lang="ja-JP" altLang="en-US" sz="2800"/>
              <a:t>の順番でクリックした時に、テキストフィールド</a:t>
            </a:r>
            <a:r>
              <a:rPr lang="en-US" altLang="ja-JP" sz="2800"/>
              <a:t>jTextField1</a:t>
            </a:r>
            <a:r>
              <a:rPr lang="ja-JP" altLang="en-US" sz="2800"/>
              <a:t>に表示される結果は何でしょうか？</a:t>
            </a:r>
          </a:p>
        </p:txBody>
      </p:sp>
      <p:sp>
        <p:nvSpPr>
          <p:cNvPr id="5" name="正方形/長方形 4"/>
          <p:cNvSpPr/>
          <p:nvPr/>
        </p:nvSpPr>
        <p:spPr>
          <a:xfrm>
            <a:off x="250825" y="2276475"/>
            <a:ext cx="8713788" cy="3298825"/>
          </a:xfrm>
          <a:prstGeom prst="rect">
            <a:avLst/>
          </a:prstGeom>
          <a:solidFill>
            <a:schemeClr val="accent1">
              <a:lumMod val="20000"/>
              <a:lumOff val="80000"/>
            </a:schemeClr>
          </a:solidFill>
          <a:ln>
            <a:solidFill>
              <a:schemeClr val="tx1"/>
            </a:solidFill>
            <a:prstDash val="dashDot"/>
          </a:ln>
        </p:spPr>
        <p:txBody>
          <a:bodyPr>
            <a:spAutoFit/>
          </a:bodyPr>
          <a:lstStyle/>
          <a:p>
            <a:pPr>
              <a:lnSpc>
                <a:spcPts val="2500"/>
              </a:lnSpc>
              <a:defRPr/>
            </a:pPr>
            <a:r>
              <a:rPr lang="en-US" altLang="ja-JP" sz="2400"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a=1;</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jButton1</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a=a+1;</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jButton2</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dirty="0">
                <a:latin typeface="Courier New" pitchFamily="49" charset="0"/>
                <a:ea typeface="ＭＳ Ｐゴシック" pitchFamily="50" charset="-128"/>
                <a:cs typeface="Courier New" pitchFamily="49" charset="0"/>
              </a:rPr>
              <a:t>void </a:t>
            </a:r>
            <a:r>
              <a:rPr lang="en-US" altLang="ja-JP" sz="2400" b="1" dirty="0">
                <a:solidFill>
                  <a:srgbClr val="FF0000"/>
                </a:solidFill>
                <a:latin typeface="Courier New" pitchFamily="49" charset="0"/>
                <a:ea typeface="ＭＳ Ｐゴシック" pitchFamily="50" charset="-128"/>
                <a:cs typeface="Courier New" pitchFamily="49" charset="0"/>
              </a:rPr>
              <a:t>jButton3</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en-US" altLang="ja-JP" sz="2400" dirty="0" err="1">
                <a:latin typeface="Courier New" pitchFamily="49" charset="0"/>
                <a:ea typeface="ＭＳ Ｐゴシック" pitchFamily="50" charset="-128"/>
                <a:cs typeface="Courier New" pitchFamily="49" charset="0"/>
              </a:rPr>
              <a:t>String.valueOf</a:t>
            </a:r>
            <a:r>
              <a:rPr lang="en-US" altLang="ja-JP" sz="2400" dirty="0">
                <a:latin typeface="Courier New" pitchFamily="49" charset="0"/>
                <a:ea typeface="ＭＳ Ｐゴシック" pitchFamily="50" charset="-128"/>
                <a:cs typeface="Courier New" pitchFamily="49" charset="0"/>
              </a:rPr>
              <a:t>(a));</a:t>
            </a:r>
          </a:p>
          <a:p>
            <a:pPr>
              <a:lnSpc>
                <a:spcPts val="2500"/>
              </a:lnSpc>
              <a:defRPr/>
            </a:pPr>
            <a:r>
              <a:rPr lang="en-US" altLang="ja-JP" sz="24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250825" y="188913"/>
            <a:ext cx="7543800" cy="723900"/>
          </a:xfrm>
        </p:spPr>
        <p:txBody>
          <a:bodyPr/>
          <a:lstStyle/>
          <a:p>
            <a:pPr eaLnBrk="1" hangingPunct="1"/>
            <a:r>
              <a:rPr lang="ja-JP" altLang="en-US" smtClean="0"/>
              <a:t>理解度チェック４　</a:t>
            </a:r>
            <a:r>
              <a:rPr lang="ja-JP" altLang="en-US" smtClean="0">
                <a:solidFill>
                  <a:srgbClr val="FF0000"/>
                </a:solidFill>
              </a:rPr>
              <a:t>解答</a:t>
            </a:r>
          </a:p>
        </p:txBody>
      </p:sp>
      <p:sp>
        <p:nvSpPr>
          <p:cNvPr id="20483"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5" name="正方形/長方形 4"/>
          <p:cNvSpPr/>
          <p:nvPr/>
        </p:nvSpPr>
        <p:spPr>
          <a:xfrm>
            <a:off x="323850" y="1125538"/>
            <a:ext cx="7777163" cy="4246562"/>
          </a:xfrm>
          <a:prstGeom prst="rect">
            <a:avLst/>
          </a:prstGeom>
          <a:solidFill>
            <a:schemeClr val="accent1">
              <a:lumMod val="20000"/>
              <a:lumOff val="80000"/>
            </a:schemeClr>
          </a:solidFill>
          <a:ln>
            <a:solidFill>
              <a:schemeClr val="tx1"/>
            </a:solidFill>
            <a:prstDash val="dashDot"/>
          </a:ln>
        </p:spPr>
        <p:txBody>
          <a:bodyPr>
            <a:spAutoFit/>
          </a:bodyPr>
          <a:lstStyle/>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a=1;</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jButton1ActionPerformed(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a=a+1;</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a:p>
            <a:pPr>
              <a:lnSpc>
                <a:spcPts val="2700"/>
              </a:lnSpc>
              <a:defRPr/>
            </a:pPr>
            <a:endParaRPr lang="en-US" altLang="ja-JP" sz="2000" dirty="0">
              <a:latin typeface="Courier New" pitchFamily="49" charset="0"/>
              <a:ea typeface="ＭＳ Ｐゴシック" pitchFamily="50" charset="-128"/>
              <a:cs typeface="Courier New" pitchFamily="49" charset="0"/>
            </a:endParaRP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jButton2ActionPerformed(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a=a*2;</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a:p>
            <a:pPr>
              <a:lnSpc>
                <a:spcPts val="2700"/>
              </a:lnSpc>
              <a:defRPr/>
            </a:pPr>
            <a:endParaRPr lang="en-US" altLang="ja-JP" sz="2000" dirty="0">
              <a:latin typeface="Courier New" pitchFamily="49" charset="0"/>
              <a:ea typeface="ＭＳ Ｐゴシック" pitchFamily="50" charset="-128"/>
              <a:cs typeface="Courier New" pitchFamily="49" charset="0"/>
            </a:endParaRP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void jButton3ActionPerformed(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jTextField1.setText(</a:t>
            </a:r>
            <a:r>
              <a:rPr lang="en-US" altLang="ja-JP" sz="2000" dirty="0" err="1">
                <a:latin typeface="Courier New" pitchFamily="49" charset="0"/>
                <a:ea typeface="ＭＳ Ｐゴシック" pitchFamily="50" charset="-128"/>
                <a:cs typeface="Courier New" pitchFamily="49" charset="0"/>
              </a:rPr>
              <a:t>String.valueOf</a:t>
            </a:r>
            <a:r>
              <a:rPr lang="en-US" altLang="ja-JP" sz="2000" dirty="0">
                <a:latin typeface="Courier New" pitchFamily="49" charset="0"/>
                <a:ea typeface="ＭＳ Ｐゴシック" pitchFamily="50" charset="-128"/>
                <a:cs typeface="Courier New" pitchFamily="49" charset="0"/>
              </a:rPr>
              <a:t>(a));</a:t>
            </a:r>
          </a:p>
          <a:p>
            <a:pPr>
              <a:lnSpc>
                <a:spcPts val="27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a:t>
            </a:r>
          </a:p>
        </p:txBody>
      </p:sp>
      <p:sp>
        <p:nvSpPr>
          <p:cNvPr id="6" name="テキスト ボックス 5"/>
          <p:cNvSpPr txBox="1">
            <a:spLocks noChangeArrowheads="1"/>
          </p:cNvSpPr>
          <p:nvPr/>
        </p:nvSpPr>
        <p:spPr bwMode="auto">
          <a:xfrm>
            <a:off x="5795963" y="476250"/>
            <a:ext cx="1512887" cy="646113"/>
          </a:xfrm>
          <a:prstGeom prst="rect">
            <a:avLst/>
          </a:prstGeom>
          <a:noFill/>
          <a:ln w="9525">
            <a:noFill/>
            <a:miter lim="800000"/>
            <a:headEnd/>
            <a:tailEnd/>
          </a:ln>
        </p:spPr>
        <p:txBody>
          <a:bodyPr>
            <a:spAutoFit/>
          </a:bodyPr>
          <a:lstStyle/>
          <a:p>
            <a:r>
              <a:rPr lang="en-US" altLang="ja-JP" sz="3600" b="1">
                <a:solidFill>
                  <a:srgbClr val="3333FF"/>
                </a:solidFill>
              </a:rPr>
              <a:t>a</a:t>
            </a:r>
            <a:r>
              <a:rPr lang="ja-JP" altLang="en-US" sz="3600" b="1">
                <a:solidFill>
                  <a:srgbClr val="3333FF"/>
                </a:solidFill>
              </a:rPr>
              <a:t>の値</a:t>
            </a:r>
          </a:p>
        </p:txBody>
      </p:sp>
      <p:sp>
        <p:nvSpPr>
          <p:cNvPr id="7" name="テキスト ボックス 6"/>
          <p:cNvSpPr txBox="1">
            <a:spLocks noChangeArrowheads="1"/>
          </p:cNvSpPr>
          <p:nvPr/>
        </p:nvSpPr>
        <p:spPr bwMode="auto">
          <a:xfrm>
            <a:off x="5795963" y="981075"/>
            <a:ext cx="647700" cy="708025"/>
          </a:xfrm>
          <a:prstGeom prst="rect">
            <a:avLst/>
          </a:prstGeom>
          <a:noFill/>
          <a:ln w="9525">
            <a:noFill/>
            <a:miter lim="800000"/>
            <a:headEnd/>
            <a:tailEnd/>
          </a:ln>
        </p:spPr>
        <p:txBody>
          <a:bodyPr>
            <a:spAutoFit/>
          </a:bodyPr>
          <a:lstStyle/>
          <a:p>
            <a:r>
              <a:rPr lang="en-US" altLang="ja-JP" sz="4000" b="1">
                <a:solidFill>
                  <a:srgbClr val="3333FF"/>
                </a:solidFill>
              </a:rPr>
              <a:t>1</a:t>
            </a:r>
            <a:endParaRPr lang="ja-JP" altLang="en-US" sz="4000" b="1">
              <a:solidFill>
                <a:srgbClr val="3333FF"/>
              </a:solidFill>
            </a:endParaRPr>
          </a:p>
        </p:txBody>
      </p:sp>
      <p:sp>
        <p:nvSpPr>
          <p:cNvPr id="10" name="テキスト ボックス 9"/>
          <p:cNvSpPr txBox="1">
            <a:spLocks noChangeArrowheads="1"/>
          </p:cNvSpPr>
          <p:nvPr/>
        </p:nvSpPr>
        <p:spPr bwMode="auto">
          <a:xfrm>
            <a:off x="2268538" y="1916113"/>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jButton1</a:t>
            </a:r>
            <a:r>
              <a:rPr lang="ja-JP" altLang="en-US" sz="2800"/>
              <a:t>クリック</a:t>
            </a:r>
          </a:p>
        </p:txBody>
      </p:sp>
      <p:sp>
        <p:nvSpPr>
          <p:cNvPr id="11" name="テキスト ボックス 10"/>
          <p:cNvSpPr txBox="1">
            <a:spLocks noChangeArrowheads="1"/>
          </p:cNvSpPr>
          <p:nvPr/>
        </p:nvSpPr>
        <p:spPr bwMode="auto">
          <a:xfrm>
            <a:off x="5795963" y="1916113"/>
            <a:ext cx="2376487" cy="708025"/>
          </a:xfrm>
          <a:prstGeom prst="rect">
            <a:avLst/>
          </a:prstGeom>
          <a:noFill/>
          <a:ln w="9525">
            <a:noFill/>
            <a:miter lim="800000"/>
            <a:headEnd/>
            <a:tailEnd/>
          </a:ln>
        </p:spPr>
        <p:txBody>
          <a:bodyPr>
            <a:spAutoFit/>
          </a:bodyPr>
          <a:lstStyle/>
          <a:p>
            <a:r>
              <a:rPr lang="en-US" altLang="ja-JP" sz="4000" b="1">
                <a:solidFill>
                  <a:srgbClr val="3333FF"/>
                </a:solidFill>
              </a:rPr>
              <a:t>2(=1</a:t>
            </a:r>
            <a:r>
              <a:rPr lang="en-US" altLang="ja-JP" sz="4000" b="1"/>
              <a:t>+1</a:t>
            </a:r>
            <a:r>
              <a:rPr lang="en-US" altLang="ja-JP" sz="4000" b="1">
                <a:solidFill>
                  <a:srgbClr val="3333FF"/>
                </a:solidFill>
              </a:rPr>
              <a:t>)</a:t>
            </a:r>
            <a:endParaRPr lang="ja-JP" altLang="en-US" sz="4000" b="1">
              <a:solidFill>
                <a:srgbClr val="3333FF"/>
              </a:solidFill>
            </a:endParaRPr>
          </a:p>
        </p:txBody>
      </p:sp>
      <p:cxnSp>
        <p:nvCxnSpPr>
          <p:cNvPr id="13" name="直線コネクタ 12"/>
          <p:cNvCxnSpPr/>
          <p:nvPr/>
        </p:nvCxnSpPr>
        <p:spPr>
          <a:xfrm>
            <a:off x="684213" y="2205038"/>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a:spLocks noChangeArrowheads="1"/>
          </p:cNvSpPr>
          <p:nvPr/>
        </p:nvSpPr>
        <p:spPr bwMode="auto">
          <a:xfrm>
            <a:off x="2268538" y="3284538"/>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jButton2</a:t>
            </a:r>
            <a:r>
              <a:rPr lang="ja-JP" altLang="en-US" sz="2800"/>
              <a:t>クリック</a:t>
            </a:r>
          </a:p>
        </p:txBody>
      </p:sp>
      <p:cxnSp>
        <p:nvCxnSpPr>
          <p:cNvPr id="15" name="直線コネクタ 14"/>
          <p:cNvCxnSpPr/>
          <p:nvPr/>
        </p:nvCxnSpPr>
        <p:spPr>
          <a:xfrm>
            <a:off x="684213" y="3573463"/>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a:spLocks noChangeArrowheads="1"/>
          </p:cNvSpPr>
          <p:nvPr/>
        </p:nvSpPr>
        <p:spPr bwMode="auto">
          <a:xfrm>
            <a:off x="5795963" y="3284538"/>
            <a:ext cx="2089150" cy="708025"/>
          </a:xfrm>
          <a:prstGeom prst="rect">
            <a:avLst/>
          </a:prstGeom>
          <a:noFill/>
          <a:ln w="9525">
            <a:noFill/>
            <a:miter lim="800000"/>
            <a:headEnd/>
            <a:tailEnd/>
          </a:ln>
        </p:spPr>
        <p:txBody>
          <a:bodyPr>
            <a:spAutoFit/>
          </a:bodyPr>
          <a:lstStyle/>
          <a:p>
            <a:r>
              <a:rPr lang="en-US" altLang="ja-JP" sz="4000" b="1">
                <a:solidFill>
                  <a:srgbClr val="3333FF"/>
                </a:solidFill>
              </a:rPr>
              <a:t>4(=2</a:t>
            </a:r>
            <a:r>
              <a:rPr lang="en-US" altLang="ja-JP" sz="4000" b="1"/>
              <a:t>*2</a:t>
            </a:r>
            <a:r>
              <a:rPr lang="en-US" altLang="ja-JP" sz="4000" b="1">
                <a:solidFill>
                  <a:srgbClr val="3333FF"/>
                </a:solidFill>
              </a:rPr>
              <a:t>)</a:t>
            </a:r>
            <a:endParaRPr lang="ja-JP" altLang="en-US" sz="4000" b="1">
              <a:solidFill>
                <a:srgbClr val="3333FF"/>
              </a:solidFill>
            </a:endParaRPr>
          </a:p>
        </p:txBody>
      </p:sp>
      <p:sp>
        <p:nvSpPr>
          <p:cNvPr id="17" name="円/楕円 16"/>
          <p:cNvSpPr/>
          <p:nvPr/>
        </p:nvSpPr>
        <p:spPr>
          <a:xfrm>
            <a:off x="5076825" y="5732463"/>
            <a:ext cx="1727200" cy="86518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9" name="直線コネクタ 18"/>
          <p:cNvCxnSpPr/>
          <p:nvPr/>
        </p:nvCxnSpPr>
        <p:spPr>
          <a:xfrm>
            <a:off x="1187450" y="1484313"/>
            <a:ext cx="504825"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1+#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childTnLst>
                          </p:cTn>
                        </p:par>
                        <p:par>
                          <p:cTn id="27" fill="hold">
                            <p:stCondLst>
                              <p:cond delay="1000"/>
                            </p:stCondLst>
                            <p:childTnLst>
                              <p:par>
                                <p:cTn id="28" presetID="2" presetClass="entr" presetSubtype="2"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1+#ppt_w/2"/>
                                          </p:val>
                                        </p:tav>
                                        <p:tav tm="100000">
                                          <p:val>
                                            <p:strVal val="#ppt_x"/>
                                          </p:val>
                                        </p:tav>
                                      </p:tavLst>
                                    </p:anim>
                                    <p:anim calcmode="lin" valueType="num">
                                      <p:cBhvr additive="base">
                                        <p:cTn id="31"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dissolve">
                                      <p:cBhvr>
                                        <p:cTn id="36" dur="500"/>
                                        <p:tgtEl>
                                          <p:spTgt spid="14"/>
                                        </p:tgtEl>
                                      </p:cBhvr>
                                    </p:animEffect>
                                  </p:childTnLst>
                                </p:cTn>
                              </p:par>
                            </p:childTnLst>
                          </p:cTn>
                        </p:par>
                        <p:par>
                          <p:cTn id="37" fill="hold">
                            <p:stCondLst>
                              <p:cond delay="500"/>
                            </p:stCondLst>
                            <p:childTnLst>
                              <p:par>
                                <p:cTn id="38" presetID="22" presetClass="entr" presetSubtype="8" fill="hold"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left)">
                                      <p:cBhvr>
                                        <p:cTn id="40" dur="500"/>
                                        <p:tgtEl>
                                          <p:spTgt spid="15"/>
                                        </p:tgtEl>
                                      </p:cBhvr>
                                    </p:animEffect>
                                  </p:childTnLst>
                                </p:cTn>
                              </p:par>
                            </p:childTnLst>
                          </p:cTn>
                        </p:par>
                        <p:par>
                          <p:cTn id="41" fill="hold">
                            <p:stCondLst>
                              <p:cond delay="1000"/>
                            </p:stCondLst>
                            <p:childTnLst>
                              <p:par>
                                <p:cTn id="42" presetID="2" presetClass="entr" presetSubtype="2" fill="hold" grpId="0" nodeType="after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 fill="hold"/>
                                        <p:tgtEl>
                                          <p:spTgt spid="16"/>
                                        </p:tgtEl>
                                        <p:attrNameLst>
                                          <p:attrName>ppt_x</p:attrName>
                                        </p:attrNameLst>
                                      </p:cBhvr>
                                      <p:tavLst>
                                        <p:tav tm="0">
                                          <p:val>
                                            <p:strVal val="1+#ppt_w/2"/>
                                          </p:val>
                                        </p:tav>
                                        <p:tav tm="100000">
                                          <p:val>
                                            <p:strVal val="#ppt_x"/>
                                          </p:val>
                                        </p:tav>
                                      </p:tavLst>
                                    </p:anim>
                                    <p:anim calcmode="lin" valueType="num">
                                      <p:cBhvr additive="base">
                                        <p:cTn id="45"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dissolve">
                                      <p:cBhvr>
                                        <p:cTn id="5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0" grpId="0" animBg="1"/>
      <p:bldP spid="11" grpId="0"/>
      <p:bldP spid="14" grpId="0" animBg="1"/>
      <p:bldP spid="16" grpId="0"/>
      <p:bldP spid="1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pPr eaLnBrk="1" hangingPunct="1"/>
            <a:r>
              <a:rPr lang="ja-JP" altLang="en-US" smtClean="0"/>
              <a:t>理解度チェック５の実施</a:t>
            </a:r>
          </a:p>
        </p:txBody>
      </p:sp>
      <p:sp>
        <p:nvSpPr>
          <p:cNvPr id="14339" name="コンテンツ プレースホルダ 2"/>
          <p:cNvSpPr>
            <a:spLocks noGrp="1"/>
          </p:cNvSpPr>
          <p:nvPr>
            <p:ph idx="1"/>
          </p:nvPr>
        </p:nvSpPr>
        <p:spPr>
          <a:xfrm>
            <a:off x="500063" y="1285875"/>
            <a:ext cx="8229600" cy="5286375"/>
          </a:xfrm>
        </p:spPr>
        <p:txBody>
          <a:bodyPr/>
          <a:lstStyle/>
          <a:p>
            <a:pPr eaLnBrk="1" hangingPunct="1"/>
            <a:r>
              <a:rPr lang="ja-JP" altLang="en-US" smtClean="0"/>
              <a:t>次の問題に進みます。</a:t>
            </a:r>
            <a:endParaRPr lang="en-US" altLang="ja-JP" smtClean="0"/>
          </a:p>
          <a:p>
            <a:pPr eaLnBrk="1" hangingPunct="1"/>
            <a:r>
              <a:rPr lang="ja-JP" altLang="en-US" smtClean="0"/>
              <a:t>ステップ６の［戻る］ボタンをクリックして下さい。</a:t>
            </a:r>
            <a:endParaRPr lang="en-US" altLang="ja-JP" smtClean="0"/>
          </a:p>
          <a:p>
            <a:pPr eaLnBrk="1" hangingPunct="1"/>
            <a:r>
              <a:rPr lang="ja-JP" altLang="en-US" smtClean="0"/>
              <a:t>再びプリントの</a:t>
            </a:r>
            <a:r>
              <a:rPr lang="ja-JP" altLang="en-US" b="1" smtClean="0">
                <a:solidFill>
                  <a:srgbClr val="0000FF"/>
                </a:solidFill>
              </a:rPr>
              <a:t>ステップ４</a:t>
            </a:r>
            <a:r>
              <a:rPr lang="ja-JP" altLang="en-US" smtClean="0"/>
              <a:t>を行います→</a:t>
            </a:r>
            <a:r>
              <a:rPr lang="ja-JP" altLang="en-US" b="1" smtClean="0">
                <a:solidFill>
                  <a:srgbClr val="FF0000"/>
                </a:solidFill>
              </a:rPr>
              <a:t>［回答する］ボタンを押してそのまま待機。</a:t>
            </a:r>
            <a:endParaRPr lang="en-US" altLang="ja-JP" b="1" smtClean="0">
              <a:solidFill>
                <a:srgbClr val="FF0000"/>
              </a:solidFill>
            </a:endParaRPr>
          </a:p>
          <a:p>
            <a:pPr eaLnBrk="1" hangingPunct="1"/>
            <a:r>
              <a:rPr lang="ja-JP" altLang="en-US" smtClean="0"/>
              <a:t>これから次の問題を提示しますので、</a:t>
            </a:r>
            <a:r>
              <a:rPr lang="ja-JP" altLang="en-US" b="1" smtClean="0">
                <a:solidFill>
                  <a:srgbClr val="0000FF"/>
                </a:solidFill>
              </a:rPr>
              <a:t>ステップ</a:t>
            </a:r>
            <a:r>
              <a:rPr lang="en-US" altLang="ja-JP" b="1" smtClean="0">
                <a:solidFill>
                  <a:srgbClr val="0000FF"/>
                </a:solidFill>
              </a:rPr>
              <a:t>5</a:t>
            </a:r>
            <a:r>
              <a:rPr lang="ja-JP" altLang="en-US" smtClean="0"/>
              <a:t>に従って回答を選択した後、</a:t>
            </a:r>
            <a:r>
              <a:rPr lang="ja-JP" altLang="en-US" b="1" smtClean="0">
                <a:solidFill>
                  <a:srgbClr val="0000FF"/>
                </a:solidFill>
              </a:rPr>
              <a:t>ステップ６</a:t>
            </a:r>
            <a:r>
              <a:rPr lang="ja-JP" altLang="en-US" smtClean="0"/>
              <a:t>の状態で待機して下さい。</a:t>
            </a:r>
            <a:endParaRPr lang="en-US" altLang="ja-JP" smtClean="0"/>
          </a:p>
          <a:p>
            <a:pPr eaLnBrk="1" hangingPunct="1"/>
            <a:r>
              <a:rPr lang="ja-JP" altLang="en-US" smtClean="0"/>
              <a:t>正解した人には応用課題と同じく</a:t>
            </a:r>
            <a:r>
              <a:rPr lang="en-US" altLang="ja-JP" smtClean="0"/>
              <a:t>1</a:t>
            </a:r>
            <a:r>
              <a:rPr lang="ja-JP" altLang="en-US" smtClean="0"/>
              <a:t>点を加算します。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animEffect transition="in" filter="wipe(up)">
                                      <p:cBhvr>
                                        <p:cTn id="7" dur="500"/>
                                        <p:tgtEl>
                                          <p:spTgt spid="14339">
                                            <p:txEl>
                                              <p:pRg st="3" end="3"/>
                                            </p:txEl>
                                          </p:spTgt>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4339">
                                            <p:txEl>
                                              <p:pRg st="4" end="4"/>
                                            </p:txEl>
                                          </p:spTgt>
                                        </p:tgtEl>
                                        <p:attrNameLst>
                                          <p:attrName>style.visibility</p:attrName>
                                        </p:attrNameLst>
                                      </p:cBhvr>
                                      <p:to>
                                        <p:strVal val="visible"/>
                                      </p:to>
                                    </p:set>
                                    <p:animEffect transition="in" filter="wipe(up)">
                                      <p:cBhvr>
                                        <p:cTn id="11"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250825" y="188913"/>
            <a:ext cx="7543800" cy="723900"/>
          </a:xfrm>
        </p:spPr>
        <p:txBody>
          <a:bodyPr/>
          <a:lstStyle/>
          <a:p>
            <a:pPr eaLnBrk="1" hangingPunct="1"/>
            <a:r>
              <a:rPr lang="ja-JP" altLang="en-US" smtClean="0"/>
              <a:t>理解度チェック５</a:t>
            </a:r>
          </a:p>
        </p:txBody>
      </p:sp>
      <p:sp>
        <p:nvSpPr>
          <p:cNvPr id="22531"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22532" name="正方形/長方形 7"/>
          <p:cNvSpPr>
            <a:spLocks noChangeArrowheads="1"/>
          </p:cNvSpPr>
          <p:nvPr/>
        </p:nvSpPr>
        <p:spPr bwMode="auto">
          <a:xfrm>
            <a:off x="323850" y="836613"/>
            <a:ext cx="7920038" cy="1385887"/>
          </a:xfrm>
          <a:prstGeom prst="rect">
            <a:avLst/>
          </a:prstGeom>
          <a:noFill/>
          <a:ln w="9525">
            <a:noFill/>
            <a:miter lim="800000"/>
            <a:headEnd/>
            <a:tailEnd/>
          </a:ln>
        </p:spPr>
        <p:txBody>
          <a:bodyPr>
            <a:spAutoFit/>
          </a:bodyPr>
          <a:lstStyle/>
          <a:p>
            <a:r>
              <a:rPr lang="en-US" altLang="ja-JP" sz="2800"/>
              <a:t>jButton1→jButton2→jButton3</a:t>
            </a:r>
            <a:r>
              <a:rPr lang="ja-JP" altLang="en-US" sz="2800"/>
              <a:t>の順番でクリックした時に、テキストフィールド</a:t>
            </a:r>
            <a:r>
              <a:rPr lang="en-US" altLang="ja-JP" sz="2800"/>
              <a:t>jTextField1</a:t>
            </a:r>
            <a:r>
              <a:rPr lang="ja-JP" altLang="en-US" sz="2800"/>
              <a:t>に表示される結果は何でしょうか？</a:t>
            </a:r>
          </a:p>
        </p:txBody>
      </p:sp>
      <p:sp>
        <p:nvSpPr>
          <p:cNvPr id="5" name="正方形/長方形 4"/>
          <p:cNvSpPr/>
          <p:nvPr/>
        </p:nvSpPr>
        <p:spPr>
          <a:xfrm>
            <a:off x="250825" y="2205038"/>
            <a:ext cx="8713788" cy="3619500"/>
          </a:xfrm>
          <a:prstGeom prst="rect">
            <a:avLst/>
          </a:prstGeom>
          <a:solidFill>
            <a:schemeClr val="accent1">
              <a:lumMod val="20000"/>
              <a:lumOff val="80000"/>
            </a:schemeClr>
          </a:solidFill>
          <a:ln>
            <a:solidFill>
              <a:schemeClr val="tx1"/>
            </a:solidFill>
            <a:prstDash val="dashDot"/>
          </a:ln>
        </p:spPr>
        <p:txBody>
          <a:bodyPr>
            <a:spAutoFit/>
          </a:bodyPr>
          <a:lstStyle/>
          <a:p>
            <a:pPr>
              <a:lnSpc>
                <a:spcPts val="2500"/>
              </a:lnSpc>
              <a:defRPr/>
            </a:pP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a=1;</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jButton1</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b="1" dirty="0" err="1">
                <a:latin typeface="Courier New" pitchFamily="49" charset="0"/>
                <a:ea typeface="ＭＳ Ｐゴシック" pitchFamily="50" charset="-128"/>
                <a:cs typeface="Courier New" pitchFamily="49" charset="0"/>
              </a:rPr>
              <a:t>int</a:t>
            </a:r>
            <a:r>
              <a:rPr lang="en-US" altLang="ja-JP" sz="2400" dirty="0">
                <a:latin typeface="Courier New" pitchFamily="49" charset="0"/>
                <a:ea typeface="ＭＳ Ｐゴシック" pitchFamily="50" charset="-128"/>
                <a:cs typeface="Courier New" pitchFamily="49" charset="0"/>
              </a:rPr>
              <a:t> a=0;</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jButton2</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a=a*2;</a:t>
            </a:r>
          </a:p>
          <a:p>
            <a:pPr>
              <a:lnSpc>
                <a:spcPts val="2500"/>
              </a:lnSpc>
              <a:defRPr/>
            </a:pP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en-US" altLang="ja-JP" sz="2400" b="1" dirty="0">
                <a:latin typeface="Courier New" pitchFamily="49" charset="0"/>
                <a:ea typeface="ＭＳ Ｐゴシック" pitchFamily="50" charset="-128"/>
                <a:cs typeface="Courier New" pitchFamily="49" charset="0"/>
              </a:rPr>
              <a:t>void</a:t>
            </a:r>
            <a:r>
              <a:rPr lang="en-US" altLang="ja-JP" sz="2400" dirty="0">
                <a:latin typeface="Courier New" pitchFamily="49" charset="0"/>
                <a:ea typeface="ＭＳ Ｐゴシック" pitchFamily="50" charset="-128"/>
                <a:cs typeface="Courier New" pitchFamily="49" charset="0"/>
              </a:rPr>
              <a:t> </a:t>
            </a:r>
            <a:r>
              <a:rPr lang="en-US" altLang="ja-JP" sz="2400" b="1" dirty="0">
                <a:solidFill>
                  <a:srgbClr val="FF0000"/>
                </a:solidFill>
                <a:latin typeface="Courier New" pitchFamily="49" charset="0"/>
                <a:ea typeface="ＭＳ Ｐゴシック" pitchFamily="50" charset="-128"/>
                <a:cs typeface="Courier New" pitchFamily="49" charset="0"/>
              </a:rPr>
              <a:t>jButton3</a:t>
            </a:r>
            <a:r>
              <a:rPr lang="en-US" altLang="ja-JP" sz="2400" dirty="0">
                <a:latin typeface="Courier New" pitchFamily="49" charset="0"/>
                <a:ea typeface="ＭＳ Ｐゴシック" pitchFamily="50" charset="-128"/>
                <a:cs typeface="Courier New" pitchFamily="49" charset="0"/>
              </a:rPr>
              <a:t>ActionPerformed(</a:t>
            </a:r>
            <a:r>
              <a:rPr lang="en-US" altLang="ja-JP" sz="2400" dirty="0" err="1">
                <a:latin typeface="Courier New" pitchFamily="49" charset="0"/>
                <a:ea typeface="ＭＳ Ｐゴシック" pitchFamily="50" charset="-128"/>
                <a:cs typeface="Courier New" pitchFamily="49" charset="0"/>
              </a:rPr>
              <a:t>ActionEvent</a:t>
            </a:r>
            <a:r>
              <a:rPr lang="en-US" altLang="ja-JP" sz="2400" dirty="0">
                <a:latin typeface="Courier New" pitchFamily="49" charset="0"/>
                <a:ea typeface="ＭＳ Ｐゴシック" pitchFamily="50" charset="-128"/>
                <a:cs typeface="Courier New" pitchFamily="49" charset="0"/>
              </a:rPr>
              <a:t> </a:t>
            </a:r>
            <a:r>
              <a:rPr lang="en-US" altLang="ja-JP" sz="2400" dirty="0" err="1">
                <a:latin typeface="Courier New" pitchFamily="49" charset="0"/>
                <a:ea typeface="ＭＳ Ｐゴシック" pitchFamily="50" charset="-128"/>
                <a:cs typeface="Courier New" pitchFamily="49" charset="0"/>
              </a:rPr>
              <a:t>evt</a:t>
            </a:r>
            <a:r>
              <a:rPr lang="en-US" altLang="ja-JP" sz="2400" dirty="0">
                <a:latin typeface="Courier New" pitchFamily="49" charset="0"/>
                <a:ea typeface="ＭＳ Ｐゴシック" pitchFamily="50" charset="-128"/>
                <a:cs typeface="Courier New" pitchFamily="49" charset="0"/>
              </a:rPr>
              <a:t>){</a:t>
            </a:r>
          </a:p>
          <a:p>
            <a:pPr>
              <a:lnSpc>
                <a:spcPts val="2500"/>
              </a:lnSpc>
              <a:defRPr/>
            </a:pPr>
            <a:r>
              <a:rPr lang="ja-JP" altLang="en-US" sz="2400" dirty="0">
                <a:latin typeface="Courier New" pitchFamily="49" charset="0"/>
                <a:ea typeface="ＭＳ Ｐゴシック" pitchFamily="50" charset="-128"/>
                <a:cs typeface="Courier New" pitchFamily="49" charset="0"/>
              </a:rPr>
              <a:t>　　</a:t>
            </a:r>
            <a:r>
              <a:rPr lang="en-US" altLang="ja-JP" sz="2400" dirty="0">
                <a:latin typeface="Courier New" pitchFamily="49" charset="0"/>
                <a:ea typeface="ＭＳ Ｐゴシック" pitchFamily="50" charset="-128"/>
                <a:cs typeface="Courier New" pitchFamily="49" charset="0"/>
              </a:rPr>
              <a:t>jTextField1.setText(</a:t>
            </a:r>
            <a:r>
              <a:rPr lang="en-US" altLang="ja-JP" sz="2400" dirty="0" err="1">
                <a:latin typeface="Courier New" pitchFamily="49" charset="0"/>
                <a:ea typeface="ＭＳ Ｐゴシック" pitchFamily="50" charset="-128"/>
                <a:cs typeface="Courier New" pitchFamily="49" charset="0"/>
              </a:rPr>
              <a:t>String.valueOf</a:t>
            </a:r>
            <a:r>
              <a:rPr lang="en-US" altLang="ja-JP" sz="2400" dirty="0">
                <a:latin typeface="Courier New" pitchFamily="49" charset="0"/>
                <a:ea typeface="ＭＳ Ｐゴシック" pitchFamily="50" charset="-128"/>
                <a:cs typeface="Courier New" pitchFamily="49" charset="0"/>
              </a:rPr>
              <a:t>(a));</a:t>
            </a:r>
          </a:p>
          <a:p>
            <a:pPr>
              <a:lnSpc>
                <a:spcPts val="2500"/>
              </a:lnSpc>
              <a:defRPr/>
            </a:pPr>
            <a:r>
              <a:rPr lang="en-US" altLang="ja-JP" sz="2400" dirty="0">
                <a:latin typeface="Courier New" pitchFamily="49" charset="0"/>
                <a:ea typeface="ＭＳ Ｐゴシック" pitchFamily="50" charset="-128"/>
                <a:cs typeface="Courier New" pitchFamily="49" charset="0"/>
              </a:rPr>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250825" y="188913"/>
            <a:ext cx="7543800" cy="723900"/>
          </a:xfrm>
        </p:spPr>
        <p:txBody>
          <a:bodyPr/>
          <a:lstStyle/>
          <a:p>
            <a:pPr eaLnBrk="1" hangingPunct="1"/>
            <a:r>
              <a:rPr lang="ja-JP" altLang="en-US" smtClean="0"/>
              <a:t>理解度チェック５　</a:t>
            </a:r>
            <a:r>
              <a:rPr lang="ja-JP" altLang="en-US" smtClean="0">
                <a:solidFill>
                  <a:srgbClr val="FF0000"/>
                </a:solidFill>
              </a:rPr>
              <a:t>解答</a:t>
            </a:r>
          </a:p>
        </p:txBody>
      </p:sp>
      <p:sp>
        <p:nvSpPr>
          <p:cNvPr id="23555" name="テキスト ボックス 4"/>
          <p:cNvSpPr txBox="1">
            <a:spLocks noChangeArrowheads="1"/>
          </p:cNvSpPr>
          <p:nvPr/>
        </p:nvSpPr>
        <p:spPr bwMode="auto">
          <a:xfrm>
            <a:off x="179388" y="5876925"/>
            <a:ext cx="8496300" cy="585788"/>
          </a:xfrm>
          <a:prstGeom prst="rect">
            <a:avLst/>
          </a:prstGeom>
          <a:noFill/>
          <a:ln w="19050">
            <a:solidFill>
              <a:srgbClr val="FF0000"/>
            </a:solidFill>
            <a:prstDash val="dash"/>
            <a:miter lim="800000"/>
            <a:headEnd/>
            <a:tailEnd/>
          </a:ln>
        </p:spPr>
        <p:txBody>
          <a:bodyPr>
            <a:spAutoFit/>
          </a:bodyPr>
          <a:lstStyle/>
          <a:p>
            <a:pPr marL="457200" indent="-457200"/>
            <a:r>
              <a:rPr lang="ja-JP" altLang="en-US" sz="3200" b="1">
                <a:solidFill>
                  <a:srgbClr val="0000FF"/>
                </a:solidFill>
              </a:rPr>
              <a:t>１．</a:t>
            </a:r>
            <a:r>
              <a:rPr lang="en-US" altLang="zh-TW" sz="3200"/>
              <a:t>1</a:t>
            </a:r>
            <a:r>
              <a:rPr lang="zh-TW" altLang="en-US" sz="3200"/>
              <a:t>  </a:t>
            </a:r>
            <a:r>
              <a:rPr lang="ja-JP" altLang="en-US" sz="3200"/>
              <a:t>　     </a:t>
            </a:r>
            <a:r>
              <a:rPr lang="ja-JP" altLang="en-US" sz="3200">
                <a:solidFill>
                  <a:srgbClr val="0000FF"/>
                </a:solidFill>
              </a:rPr>
              <a:t>２．</a:t>
            </a:r>
            <a:r>
              <a:rPr lang="en-US" altLang="zh-TW" sz="3200"/>
              <a:t>2       </a:t>
            </a:r>
            <a:r>
              <a:rPr lang="ja-JP" altLang="en-US" sz="3200">
                <a:solidFill>
                  <a:srgbClr val="0000FF"/>
                </a:solidFill>
              </a:rPr>
              <a:t>３．</a:t>
            </a:r>
            <a:r>
              <a:rPr lang="en-US" altLang="zh-TW" sz="3200"/>
              <a:t>3</a:t>
            </a:r>
            <a:r>
              <a:rPr lang="zh-TW" altLang="en-US" sz="3200"/>
              <a:t>        </a:t>
            </a:r>
            <a:r>
              <a:rPr lang="en-US" altLang="ja-JP" sz="3200">
                <a:solidFill>
                  <a:srgbClr val="0000FF"/>
                </a:solidFill>
              </a:rPr>
              <a:t> </a:t>
            </a:r>
            <a:r>
              <a:rPr lang="ja-JP" altLang="en-US" sz="3200">
                <a:solidFill>
                  <a:srgbClr val="0000FF"/>
                </a:solidFill>
              </a:rPr>
              <a:t>４．</a:t>
            </a:r>
            <a:r>
              <a:rPr lang="en-US" altLang="zh-TW" sz="3200"/>
              <a:t>4           </a:t>
            </a:r>
            <a:r>
              <a:rPr lang="ja-JP" altLang="en-US" sz="3200">
                <a:solidFill>
                  <a:srgbClr val="0000FF"/>
                </a:solidFill>
              </a:rPr>
              <a:t>５．</a:t>
            </a:r>
            <a:r>
              <a:rPr lang="en-US" altLang="zh-TW" sz="3200"/>
              <a:t>5</a:t>
            </a:r>
            <a:r>
              <a:rPr lang="zh-TW" altLang="en-US" sz="3200"/>
              <a:t>  </a:t>
            </a:r>
          </a:p>
        </p:txBody>
      </p:sp>
      <p:sp>
        <p:nvSpPr>
          <p:cNvPr id="5" name="正方形/長方形 4"/>
          <p:cNvSpPr/>
          <p:nvPr/>
        </p:nvSpPr>
        <p:spPr>
          <a:xfrm>
            <a:off x="250825" y="1268413"/>
            <a:ext cx="7777163" cy="4568825"/>
          </a:xfrm>
          <a:prstGeom prst="rect">
            <a:avLst/>
          </a:prstGeom>
          <a:solidFill>
            <a:schemeClr val="accent1">
              <a:lumMod val="20000"/>
              <a:lumOff val="80000"/>
            </a:schemeClr>
          </a:solidFill>
          <a:ln>
            <a:solidFill>
              <a:schemeClr val="tx1"/>
            </a:solidFill>
            <a:prstDash val="dashDot"/>
          </a:ln>
        </p:spPr>
        <p:txBody>
          <a:bodyPr>
            <a:spAutoFit/>
          </a:bodyPr>
          <a:lstStyle/>
          <a:p>
            <a:pPr>
              <a:lnSpc>
                <a:spcPts val="2900"/>
              </a:lnSpc>
              <a:defRPr/>
            </a:pP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=1;</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jButton1ActionPerformed(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2000" b="1" dirty="0" err="1">
                <a:latin typeface="Courier New" pitchFamily="49" charset="0"/>
                <a:ea typeface="ＭＳ Ｐゴシック" pitchFamily="50" charset="-128"/>
                <a:cs typeface="Courier New" pitchFamily="49" charset="0"/>
              </a:rPr>
              <a:t>int</a:t>
            </a:r>
            <a:r>
              <a:rPr lang="en-US" altLang="ja-JP" sz="2000" dirty="0">
                <a:latin typeface="Courier New" pitchFamily="49" charset="0"/>
                <a:ea typeface="ＭＳ Ｐゴシック" pitchFamily="50" charset="-128"/>
                <a:cs typeface="Courier New" pitchFamily="49" charset="0"/>
              </a:rPr>
              <a:t> </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=0;</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FF00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+2;</a:t>
            </a:r>
          </a:p>
          <a:p>
            <a:pPr>
              <a:lnSpc>
                <a:spcPts val="2900"/>
              </a:lnSpc>
              <a:defRPr/>
            </a:pPr>
            <a:r>
              <a:rPr lang="en-US" altLang="ja-JP" sz="2000" dirty="0">
                <a:latin typeface="Courier New" pitchFamily="49" charset="0"/>
                <a:ea typeface="ＭＳ Ｐゴシック" pitchFamily="50" charset="-128"/>
                <a:cs typeface="Courier New" pitchFamily="49" charset="0"/>
              </a:rPr>
              <a:t>}</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jButton2ActionPerformed(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*2;</a:t>
            </a:r>
          </a:p>
          <a:p>
            <a:pPr>
              <a:lnSpc>
                <a:spcPts val="2900"/>
              </a:lnSpc>
              <a:defRPr/>
            </a:pPr>
            <a:r>
              <a:rPr lang="en-US" altLang="ja-JP" sz="2000" dirty="0">
                <a:latin typeface="Courier New" pitchFamily="49" charset="0"/>
                <a:ea typeface="ＭＳ Ｐゴシック" pitchFamily="50" charset="-128"/>
                <a:cs typeface="Courier New" pitchFamily="49" charset="0"/>
              </a:rPr>
              <a:t>}</a:t>
            </a:r>
          </a:p>
          <a:p>
            <a:pPr>
              <a:lnSpc>
                <a:spcPts val="1000"/>
              </a:lnSpc>
              <a:defRPr/>
            </a:pPr>
            <a:endParaRPr lang="en-US" altLang="ja-JP" sz="2000" dirty="0">
              <a:latin typeface="Courier New" pitchFamily="49" charset="0"/>
              <a:ea typeface="ＭＳ Ｐゴシック" pitchFamily="50" charset="-128"/>
              <a:cs typeface="Courier New" pitchFamily="49" charset="0"/>
            </a:endParaRPr>
          </a:p>
          <a:p>
            <a:pPr>
              <a:lnSpc>
                <a:spcPts val="2900"/>
              </a:lnSpc>
              <a:defRPr/>
            </a:pPr>
            <a:r>
              <a:rPr lang="en-US" altLang="ja-JP" sz="2000" b="1" dirty="0">
                <a:latin typeface="Courier New" pitchFamily="49" charset="0"/>
                <a:ea typeface="ＭＳ Ｐゴシック" pitchFamily="50" charset="-128"/>
                <a:cs typeface="Courier New" pitchFamily="49" charset="0"/>
              </a:rPr>
              <a:t>void</a:t>
            </a:r>
            <a:r>
              <a:rPr lang="en-US" altLang="ja-JP" sz="2000" dirty="0">
                <a:latin typeface="Courier New" pitchFamily="49" charset="0"/>
                <a:ea typeface="ＭＳ Ｐゴシック" pitchFamily="50" charset="-128"/>
                <a:cs typeface="Courier New" pitchFamily="49" charset="0"/>
              </a:rPr>
              <a:t> jButton3ActionPerformed(</a:t>
            </a:r>
            <a:r>
              <a:rPr lang="en-US" altLang="ja-JP" sz="2000" dirty="0" err="1">
                <a:latin typeface="Courier New" pitchFamily="49" charset="0"/>
                <a:ea typeface="ＭＳ Ｐゴシック" pitchFamily="50" charset="-128"/>
                <a:cs typeface="Courier New" pitchFamily="49" charset="0"/>
              </a:rPr>
              <a:t>ActionEvent</a:t>
            </a:r>
            <a:r>
              <a:rPr lang="en-US" altLang="ja-JP" sz="2000" dirty="0">
                <a:latin typeface="Courier New" pitchFamily="49" charset="0"/>
                <a:ea typeface="ＭＳ Ｐゴシック" pitchFamily="50" charset="-128"/>
                <a:cs typeface="Courier New" pitchFamily="49" charset="0"/>
              </a:rPr>
              <a:t> </a:t>
            </a:r>
            <a:r>
              <a:rPr lang="en-US" altLang="ja-JP" sz="2000" dirty="0" err="1">
                <a:latin typeface="Courier New" pitchFamily="49" charset="0"/>
                <a:ea typeface="ＭＳ Ｐゴシック" pitchFamily="50" charset="-128"/>
                <a:cs typeface="Courier New" pitchFamily="49" charset="0"/>
              </a:rPr>
              <a:t>evt</a:t>
            </a:r>
            <a:r>
              <a:rPr lang="en-US" altLang="ja-JP" sz="2000" dirty="0">
                <a:latin typeface="Courier New" pitchFamily="49" charset="0"/>
                <a:ea typeface="ＭＳ Ｐゴシック" pitchFamily="50" charset="-128"/>
                <a:cs typeface="Courier New" pitchFamily="49" charset="0"/>
              </a:rPr>
              <a:t>) {</a:t>
            </a:r>
          </a:p>
          <a:p>
            <a:pPr>
              <a:lnSpc>
                <a:spcPts val="2900"/>
              </a:lnSpc>
              <a:defRPr/>
            </a:pPr>
            <a:r>
              <a:rPr lang="ja-JP" altLang="en-US" sz="2000" dirty="0">
                <a:latin typeface="Courier New" pitchFamily="49" charset="0"/>
                <a:ea typeface="ＭＳ Ｐゴシック" pitchFamily="50" charset="-128"/>
                <a:cs typeface="Courier New" pitchFamily="49" charset="0"/>
              </a:rPr>
              <a:t>　　</a:t>
            </a:r>
            <a:r>
              <a:rPr lang="en-US" altLang="ja-JP" sz="2000" dirty="0">
                <a:latin typeface="Courier New" pitchFamily="49" charset="0"/>
                <a:ea typeface="ＭＳ Ｐゴシック" pitchFamily="50" charset="-128"/>
                <a:cs typeface="Courier New" pitchFamily="49" charset="0"/>
              </a:rPr>
              <a:t>jTextField1.setText(</a:t>
            </a:r>
            <a:r>
              <a:rPr lang="en-US" altLang="ja-JP" sz="2000" dirty="0" err="1">
                <a:latin typeface="Courier New" pitchFamily="49" charset="0"/>
                <a:ea typeface="ＭＳ Ｐゴシック" pitchFamily="50" charset="-128"/>
                <a:cs typeface="Courier New" pitchFamily="49" charset="0"/>
              </a:rPr>
              <a:t>String.valueOf</a:t>
            </a:r>
            <a:r>
              <a:rPr lang="en-US" altLang="ja-JP" sz="2000" dirty="0">
                <a:latin typeface="Courier New" pitchFamily="49" charset="0"/>
                <a:ea typeface="ＭＳ Ｐゴシック" pitchFamily="50" charset="-128"/>
                <a:cs typeface="Courier New" pitchFamily="49" charset="0"/>
              </a:rPr>
              <a:t>(</a:t>
            </a:r>
            <a:r>
              <a:rPr lang="en-US" altLang="ja-JP" sz="3200" b="1" dirty="0">
                <a:solidFill>
                  <a:srgbClr val="3333FF"/>
                </a:solidFill>
                <a:latin typeface="Courier New" pitchFamily="49" charset="0"/>
                <a:ea typeface="ＭＳ Ｐゴシック" pitchFamily="50" charset="-128"/>
                <a:cs typeface="Courier New" pitchFamily="49" charset="0"/>
              </a:rPr>
              <a:t>a</a:t>
            </a:r>
            <a:r>
              <a:rPr lang="en-US" altLang="ja-JP" sz="2000" dirty="0">
                <a:latin typeface="Courier New" pitchFamily="49" charset="0"/>
                <a:ea typeface="ＭＳ Ｐゴシック" pitchFamily="50" charset="-128"/>
                <a:cs typeface="Courier New" pitchFamily="49" charset="0"/>
              </a:rPr>
              <a:t>));</a:t>
            </a:r>
          </a:p>
          <a:p>
            <a:pPr>
              <a:lnSpc>
                <a:spcPts val="2900"/>
              </a:lnSpc>
              <a:defRPr/>
            </a:pPr>
            <a:r>
              <a:rPr lang="en-US" altLang="ja-JP" sz="2000" dirty="0">
                <a:latin typeface="Courier New" pitchFamily="49" charset="0"/>
                <a:ea typeface="ＭＳ Ｐゴシック" pitchFamily="50" charset="-128"/>
                <a:cs typeface="Courier New" pitchFamily="49" charset="0"/>
              </a:rPr>
              <a:t>}</a:t>
            </a:r>
          </a:p>
        </p:txBody>
      </p:sp>
      <p:sp>
        <p:nvSpPr>
          <p:cNvPr id="6" name="テキスト ボックス 5"/>
          <p:cNvSpPr txBox="1">
            <a:spLocks noChangeArrowheads="1"/>
          </p:cNvSpPr>
          <p:nvPr/>
        </p:nvSpPr>
        <p:spPr bwMode="auto">
          <a:xfrm>
            <a:off x="5795963" y="620713"/>
            <a:ext cx="1439862" cy="646112"/>
          </a:xfrm>
          <a:prstGeom prst="rect">
            <a:avLst/>
          </a:prstGeom>
          <a:noFill/>
          <a:ln w="9525">
            <a:noFill/>
            <a:miter lim="800000"/>
            <a:headEnd/>
            <a:tailEnd/>
          </a:ln>
        </p:spPr>
        <p:txBody>
          <a:bodyPr>
            <a:spAutoFit/>
          </a:bodyPr>
          <a:lstStyle/>
          <a:p>
            <a:r>
              <a:rPr lang="en-US" altLang="ja-JP" sz="3600" b="1">
                <a:solidFill>
                  <a:srgbClr val="3333FF"/>
                </a:solidFill>
              </a:rPr>
              <a:t>a</a:t>
            </a:r>
            <a:r>
              <a:rPr lang="ja-JP" altLang="en-US" sz="3600" b="1">
                <a:solidFill>
                  <a:srgbClr val="3333FF"/>
                </a:solidFill>
              </a:rPr>
              <a:t>の値</a:t>
            </a:r>
          </a:p>
        </p:txBody>
      </p:sp>
      <p:sp>
        <p:nvSpPr>
          <p:cNvPr id="7" name="テキスト ボックス 6"/>
          <p:cNvSpPr txBox="1">
            <a:spLocks noChangeArrowheads="1"/>
          </p:cNvSpPr>
          <p:nvPr/>
        </p:nvSpPr>
        <p:spPr bwMode="auto">
          <a:xfrm>
            <a:off x="5795963" y="1196975"/>
            <a:ext cx="441325" cy="646113"/>
          </a:xfrm>
          <a:prstGeom prst="rect">
            <a:avLst/>
          </a:prstGeom>
          <a:noFill/>
          <a:ln w="9525">
            <a:noFill/>
            <a:miter lim="800000"/>
            <a:headEnd/>
            <a:tailEnd/>
          </a:ln>
        </p:spPr>
        <p:txBody>
          <a:bodyPr wrap="none">
            <a:spAutoFit/>
          </a:bodyPr>
          <a:lstStyle/>
          <a:p>
            <a:r>
              <a:rPr lang="en-US" altLang="ja-JP" sz="3600" b="1">
                <a:solidFill>
                  <a:srgbClr val="3333FF"/>
                </a:solidFill>
              </a:rPr>
              <a:t>1</a:t>
            </a:r>
            <a:endParaRPr lang="ja-JP" altLang="en-US" sz="3600" b="1">
              <a:solidFill>
                <a:srgbClr val="3333FF"/>
              </a:solidFill>
            </a:endParaRPr>
          </a:p>
        </p:txBody>
      </p:sp>
      <p:sp>
        <p:nvSpPr>
          <p:cNvPr id="8" name="テキスト ボックス 7"/>
          <p:cNvSpPr txBox="1">
            <a:spLocks noChangeArrowheads="1"/>
          </p:cNvSpPr>
          <p:nvPr/>
        </p:nvSpPr>
        <p:spPr bwMode="auto">
          <a:xfrm>
            <a:off x="1979613" y="2636838"/>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jButton1</a:t>
            </a:r>
            <a:r>
              <a:rPr lang="ja-JP" altLang="en-US" sz="2800"/>
              <a:t>クリック</a:t>
            </a:r>
          </a:p>
        </p:txBody>
      </p:sp>
      <p:sp>
        <p:nvSpPr>
          <p:cNvPr id="9" name="テキスト ボックス 8"/>
          <p:cNvSpPr txBox="1">
            <a:spLocks noChangeArrowheads="1"/>
          </p:cNvSpPr>
          <p:nvPr/>
        </p:nvSpPr>
        <p:spPr bwMode="auto">
          <a:xfrm>
            <a:off x="4859338" y="2133600"/>
            <a:ext cx="1441450" cy="584200"/>
          </a:xfrm>
          <a:prstGeom prst="rect">
            <a:avLst/>
          </a:prstGeom>
          <a:noFill/>
          <a:ln w="9525">
            <a:noFill/>
            <a:miter lim="800000"/>
            <a:headEnd/>
            <a:tailEnd/>
          </a:ln>
        </p:spPr>
        <p:txBody>
          <a:bodyPr>
            <a:spAutoFit/>
          </a:bodyPr>
          <a:lstStyle/>
          <a:p>
            <a:r>
              <a:rPr lang="en-US" altLang="ja-JP" sz="3200" b="1">
                <a:solidFill>
                  <a:srgbClr val="FF00FF"/>
                </a:solidFill>
              </a:rPr>
              <a:t>a</a:t>
            </a:r>
            <a:r>
              <a:rPr lang="ja-JP" altLang="en-US" sz="3200" b="1">
                <a:solidFill>
                  <a:srgbClr val="FF00FF"/>
                </a:solidFill>
              </a:rPr>
              <a:t>の値</a:t>
            </a:r>
          </a:p>
        </p:txBody>
      </p:sp>
      <p:sp>
        <p:nvSpPr>
          <p:cNvPr id="10" name="テキスト ボックス 9"/>
          <p:cNvSpPr txBox="1">
            <a:spLocks noChangeArrowheads="1"/>
          </p:cNvSpPr>
          <p:nvPr/>
        </p:nvSpPr>
        <p:spPr bwMode="auto">
          <a:xfrm>
            <a:off x="6156325" y="2133600"/>
            <a:ext cx="412750" cy="584200"/>
          </a:xfrm>
          <a:prstGeom prst="rect">
            <a:avLst/>
          </a:prstGeom>
          <a:noFill/>
          <a:ln w="9525">
            <a:noFill/>
            <a:miter lim="800000"/>
            <a:headEnd/>
            <a:tailEnd/>
          </a:ln>
        </p:spPr>
        <p:txBody>
          <a:bodyPr wrap="none">
            <a:spAutoFit/>
          </a:bodyPr>
          <a:lstStyle/>
          <a:p>
            <a:r>
              <a:rPr lang="en-US" altLang="ja-JP" sz="3200" b="1">
                <a:solidFill>
                  <a:srgbClr val="FF00FF"/>
                </a:solidFill>
              </a:rPr>
              <a:t>0</a:t>
            </a:r>
            <a:endParaRPr lang="ja-JP" altLang="en-US" sz="3200" b="1">
              <a:solidFill>
                <a:srgbClr val="FF00FF"/>
              </a:solidFill>
            </a:endParaRPr>
          </a:p>
        </p:txBody>
      </p:sp>
      <p:sp>
        <p:nvSpPr>
          <p:cNvPr id="11" name="テキスト ボックス 10"/>
          <p:cNvSpPr txBox="1">
            <a:spLocks noChangeArrowheads="1"/>
          </p:cNvSpPr>
          <p:nvPr/>
        </p:nvSpPr>
        <p:spPr bwMode="auto">
          <a:xfrm>
            <a:off x="6156325" y="2565400"/>
            <a:ext cx="1719263" cy="584200"/>
          </a:xfrm>
          <a:prstGeom prst="rect">
            <a:avLst/>
          </a:prstGeom>
          <a:noFill/>
          <a:ln w="9525">
            <a:noFill/>
            <a:miter lim="800000"/>
            <a:headEnd/>
            <a:tailEnd/>
          </a:ln>
        </p:spPr>
        <p:txBody>
          <a:bodyPr>
            <a:spAutoFit/>
          </a:bodyPr>
          <a:lstStyle/>
          <a:p>
            <a:r>
              <a:rPr lang="en-US" altLang="ja-JP" sz="3200" b="1">
                <a:solidFill>
                  <a:srgbClr val="FF00FF"/>
                </a:solidFill>
              </a:rPr>
              <a:t>2(=0</a:t>
            </a:r>
            <a:r>
              <a:rPr lang="en-US" altLang="ja-JP" sz="3200" b="1"/>
              <a:t>+2</a:t>
            </a:r>
            <a:r>
              <a:rPr lang="en-US" altLang="ja-JP" sz="3200" b="1">
                <a:solidFill>
                  <a:srgbClr val="FF00FF"/>
                </a:solidFill>
              </a:rPr>
              <a:t>)</a:t>
            </a:r>
            <a:endParaRPr lang="ja-JP" altLang="en-US" sz="3200" b="1">
              <a:solidFill>
                <a:srgbClr val="FF00FF"/>
              </a:solidFill>
            </a:endParaRPr>
          </a:p>
        </p:txBody>
      </p:sp>
      <p:sp>
        <p:nvSpPr>
          <p:cNvPr id="12" name="テキスト ボックス 11"/>
          <p:cNvSpPr txBox="1">
            <a:spLocks noChangeArrowheads="1"/>
          </p:cNvSpPr>
          <p:nvPr/>
        </p:nvSpPr>
        <p:spPr bwMode="auto">
          <a:xfrm>
            <a:off x="5795963" y="3789363"/>
            <a:ext cx="1944687" cy="646112"/>
          </a:xfrm>
          <a:prstGeom prst="rect">
            <a:avLst/>
          </a:prstGeom>
          <a:noFill/>
          <a:ln w="9525">
            <a:noFill/>
            <a:miter lim="800000"/>
            <a:headEnd/>
            <a:tailEnd/>
          </a:ln>
        </p:spPr>
        <p:txBody>
          <a:bodyPr>
            <a:spAutoFit/>
          </a:bodyPr>
          <a:lstStyle/>
          <a:p>
            <a:r>
              <a:rPr lang="en-US" altLang="ja-JP" sz="3600" b="1">
                <a:solidFill>
                  <a:srgbClr val="3333FF"/>
                </a:solidFill>
              </a:rPr>
              <a:t>2(=1</a:t>
            </a:r>
            <a:r>
              <a:rPr lang="en-US" altLang="ja-JP" sz="3600" b="1"/>
              <a:t>*2</a:t>
            </a:r>
            <a:r>
              <a:rPr lang="en-US" altLang="ja-JP" sz="3600" b="1">
                <a:solidFill>
                  <a:srgbClr val="3333FF"/>
                </a:solidFill>
              </a:rPr>
              <a:t>)</a:t>
            </a:r>
            <a:endParaRPr lang="ja-JP" altLang="en-US" sz="3600" b="1">
              <a:solidFill>
                <a:srgbClr val="3333FF"/>
              </a:solidFill>
            </a:endParaRPr>
          </a:p>
        </p:txBody>
      </p:sp>
      <p:sp>
        <p:nvSpPr>
          <p:cNvPr id="13" name="テキスト ボックス 12"/>
          <p:cNvSpPr txBox="1">
            <a:spLocks noChangeArrowheads="1"/>
          </p:cNvSpPr>
          <p:nvPr/>
        </p:nvSpPr>
        <p:spPr bwMode="auto">
          <a:xfrm>
            <a:off x="1979613" y="3860800"/>
            <a:ext cx="2879725" cy="523875"/>
          </a:xfrm>
          <a:prstGeom prst="rect">
            <a:avLst/>
          </a:prstGeom>
          <a:solidFill>
            <a:schemeClr val="bg1"/>
          </a:solidFill>
          <a:ln w="9525">
            <a:solidFill>
              <a:srgbClr val="FF0000"/>
            </a:solidFill>
            <a:miter lim="800000"/>
            <a:headEnd/>
            <a:tailEnd/>
          </a:ln>
        </p:spPr>
        <p:txBody>
          <a:bodyPr>
            <a:spAutoFit/>
          </a:bodyPr>
          <a:lstStyle/>
          <a:p>
            <a:r>
              <a:rPr lang="en-US" altLang="ja-JP" sz="2800" b="1">
                <a:solidFill>
                  <a:srgbClr val="FF0000"/>
                </a:solidFill>
              </a:rPr>
              <a:t>jButton2</a:t>
            </a:r>
            <a:r>
              <a:rPr lang="ja-JP" altLang="en-US" sz="2800"/>
              <a:t>クリック</a:t>
            </a:r>
          </a:p>
        </p:txBody>
      </p:sp>
      <p:sp>
        <p:nvSpPr>
          <p:cNvPr id="14" name="角丸四角形 13"/>
          <p:cNvSpPr/>
          <p:nvPr/>
        </p:nvSpPr>
        <p:spPr>
          <a:xfrm>
            <a:off x="179388" y="1844675"/>
            <a:ext cx="7921625" cy="1512888"/>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16" name="直線コネクタ 15"/>
          <p:cNvCxnSpPr/>
          <p:nvPr/>
        </p:nvCxnSpPr>
        <p:spPr>
          <a:xfrm>
            <a:off x="900113" y="1628775"/>
            <a:ext cx="5762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1258888" y="2492375"/>
            <a:ext cx="5762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84213" y="2924175"/>
            <a:ext cx="1008062"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84213" y="4149725"/>
            <a:ext cx="935037"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円/楕円 21"/>
          <p:cNvSpPr/>
          <p:nvPr/>
        </p:nvSpPr>
        <p:spPr>
          <a:xfrm>
            <a:off x="1908175" y="5805488"/>
            <a:ext cx="1368425" cy="79216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 name="テキスト ボックス 22"/>
          <p:cNvSpPr txBox="1">
            <a:spLocks noChangeArrowheads="1"/>
          </p:cNvSpPr>
          <p:nvPr/>
        </p:nvSpPr>
        <p:spPr bwMode="auto">
          <a:xfrm>
            <a:off x="2124075" y="2060575"/>
            <a:ext cx="2232025" cy="523875"/>
          </a:xfrm>
          <a:prstGeom prst="rect">
            <a:avLst/>
          </a:prstGeom>
          <a:noFill/>
          <a:ln w="9525">
            <a:noFill/>
            <a:miter lim="800000"/>
            <a:headEnd/>
            <a:tailEnd/>
          </a:ln>
        </p:spPr>
        <p:txBody>
          <a:bodyPr>
            <a:spAutoFit/>
          </a:bodyPr>
          <a:lstStyle/>
          <a:p>
            <a:r>
              <a:rPr lang="ja-JP" altLang="en-US" sz="2800" b="1">
                <a:solidFill>
                  <a:srgbClr val="FF00FF"/>
                </a:solidFill>
              </a:rPr>
              <a:t>ローカル変数</a:t>
            </a:r>
          </a:p>
        </p:txBody>
      </p:sp>
      <p:sp>
        <p:nvSpPr>
          <p:cNvPr id="24" name="テキスト ボックス 23"/>
          <p:cNvSpPr txBox="1">
            <a:spLocks noChangeArrowheads="1"/>
          </p:cNvSpPr>
          <p:nvPr/>
        </p:nvSpPr>
        <p:spPr bwMode="auto">
          <a:xfrm>
            <a:off x="1979613" y="1268413"/>
            <a:ext cx="2808287" cy="523875"/>
          </a:xfrm>
          <a:prstGeom prst="rect">
            <a:avLst/>
          </a:prstGeom>
          <a:noFill/>
          <a:ln w="9525">
            <a:noFill/>
            <a:miter lim="800000"/>
            <a:headEnd/>
            <a:tailEnd/>
          </a:ln>
        </p:spPr>
        <p:txBody>
          <a:bodyPr>
            <a:spAutoFit/>
          </a:bodyPr>
          <a:lstStyle/>
          <a:p>
            <a:r>
              <a:rPr lang="ja-JP" altLang="en-US" sz="2800" b="1">
                <a:solidFill>
                  <a:srgbClr val="3333FF"/>
                </a:solidFill>
              </a:rPr>
              <a:t>インスタンス変数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dissolve">
                                      <p:cBhvr>
                                        <p:cTn id="12" dur="500"/>
                                        <p:tgtEl>
                                          <p:spTgt spid="24"/>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par>
                          <p:cTn id="17" fill="hold">
                            <p:stCondLst>
                              <p:cond delay="1000"/>
                            </p:stCondLst>
                            <p:childTnLst>
                              <p:par>
                                <p:cTn id="18" presetID="2" presetClass="entr" presetSubtype="2"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1+#ppt_w/2"/>
                                          </p:val>
                                        </p:tav>
                                        <p:tav tm="100000">
                                          <p:val>
                                            <p:strVal val="#ppt_x"/>
                                          </p:val>
                                        </p:tav>
                                      </p:tavLst>
                                    </p:anim>
                                    <p:anim calcmode="lin" valueType="num">
                                      <p:cBhvr additive="base">
                                        <p:cTn id="21"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dissolve">
                                      <p:cBhvr>
                                        <p:cTn id="31" dur="500"/>
                                        <p:tgtEl>
                                          <p:spTgt spid="23"/>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dissolve">
                                      <p:cBhvr>
                                        <p:cTn id="35" dur="500"/>
                                        <p:tgtEl>
                                          <p:spTgt spid="14"/>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dissolv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wipe(left)">
                                      <p:cBhvr>
                                        <p:cTn id="44" dur="500"/>
                                        <p:tgtEl>
                                          <p:spTgt spid="17"/>
                                        </p:tgtEl>
                                      </p:cBhvr>
                                    </p:animEffect>
                                  </p:childTnLst>
                                </p:cTn>
                              </p:par>
                            </p:childTnLst>
                          </p:cTn>
                        </p:par>
                        <p:par>
                          <p:cTn id="45" fill="hold">
                            <p:stCondLst>
                              <p:cond delay="500"/>
                            </p:stCondLst>
                            <p:childTnLst>
                              <p:par>
                                <p:cTn id="46" presetID="15" presetClass="entr" presetSubtype="0" fill="hold" grpId="0" nodeType="afterEffect">
                                  <p:stCondLst>
                                    <p:cond delay="0"/>
                                  </p:stCondLst>
                                  <p:childTnLst>
                                    <p:set>
                                      <p:cBhvr>
                                        <p:cTn id="47" dur="1" fill="hold">
                                          <p:stCondLst>
                                            <p:cond delay="0"/>
                                          </p:stCondLst>
                                        </p:cTn>
                                        <p:tgtEl>
                                          <p:spTgt spid="10"/>
                                        </p:tgtEl>
                                        <p:attrNameLst>
                                          <p:attrName>style.visibility</p:attrName>
                                        </p:attrNameLst>
                                      </p:cBhvr>
                                      <p:to>
                                        <p:strVal val="visible"/>
                                      </p:to>
                                    </p:set>
                                    <p:anim calcmode="lin" valueType="num">
                                      <p:cBhvr>
                                        <p:cTn id="48" dur="1000" fill="hold"/>
                                        <p:tgtEl>
                                          <p:spTgt spid="10"/>
                                        </p:tgtEl>
                                        <p:attrNameLst>
                                          <p:attrName>ppt_w</p:attrName>
                                        </p:attrNameLst>
                                      </p:cBhvr>
                                      <p:tavLst>
                                        <p:tav tm="0">
                                          <p:val>
                                            <p:fltVal val="0"/>
                                          </p:val>
                                        </p:tav>
                                        <p:tav tm="100000">
                                          <p:val>
                                            <p:strVal val="#ppt_w"/>
                                          </p:val>
                                        </p:tav>
                                      </p:tavLst>
                                    </p:anim>
                                    <p:anim calcmode="lin" valueType="num">
                                      <p:cBhvr>
                                        <p:cTn id="49" dur="1000" fill="hold"/>
                                        <p:tgtEl>
                                          <p:spTgt spid="10"/>
                                        </p:tgtEl>
                                        <p:attrNameLst>
                                          <p:attrName>ppt_h</p:attrName>
                                        </p:attrNameLst>
                                      </p:cBhvr>
                                      <p:tavLst>
                                        <p:tav tm="0">
                                          <p:val>
                                            <p:fltVal val="0"/>
                                          </p:val>
                                        </p:tav>
                                        <p:tav tm="100000">
                                          <p:val>
                                            <p:strVal val="#ppt_h"/>
                                          </p:val>
                                        </p:tav>
                                      </p:tavLst>
                                    </p:anim>
                                    <p:anim calcmode="lin" valueType="num">
                                      <p:cBhvr>
                                        <p:cTn id="50" dur="1000" fill="hold"/>
                                        <p:tgtEl>
                                          <p:spTgt spid="10"/>
                                        </p:tgtEl>
                                        <p:attrNameLst>
                                          <p:attrName>ppt_x</p:attrName>
                                        </p:attrNameLst>
                                      </p:cBhvr>
                                      <p:tavLst>
                                        <p:tav tm="0" fmla="#ppt_x+(cos(-2*pi*(1-$))*-#ppt_x-sin(-2*pi*(1-$))*(1-#ppt_y))*(1-$)">
                                          <p:val>
                                            <p:fltVal val="0"/>
                                          </p:val>
                                        </p:tav>
                                        <p:tav tm="100000">
                                          <p:val>
                                            <p:fltVal val="1"/>
                                          </p:val>
                                        </p:tav>
                                      </p:tavLst>
                                    </p:anim>
                                    <p:anim calcmode="lin" valueType="num">
                                      <p:cBhvr>
                                        <p:cTn id="51" dur="1000" fill="hold"/>
                                        <p:tgtEl>
                                          <p:spTgt spid="1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left)">
                                      <p:cBhvr>
                                        <p:cTn id="56" dur="500"/>
                                        <p:tgtEl>
                                          <p:spTgt spid="18"/>
                                        </p:tgtEl>
                                      </p:cBhvr>
                                    </p:animEffect>
                                  </p:childTnLst>
                                </p:cTn>
                              </p:par>
                            </p:childTnLst>
                          </p:cTn>
                        </p:par>
                        <p:par>
                          <p:cTn id="57" fill="hold">
                            <p:stCondLst>
                              <p:cond delay="500"/>
                            </p:stCondLst>
                            <p:childTnLst>
                              <p:par>
                                <p:cTn id="58" presetID="15" presetClass="entr" presetSubtype="0"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1000" fill="hold"/>
                                        <p:tgtEl>
                                          <p:spTgt spid="11"/>
                                        </p:tgtEl>
                                        <p:attrNameLst>
                                          <p:attrName>ppt_w</p:attrName>
                                        </p:attrNameLst>
                                      </p:cBhvr>
                                      <p:tavLst>
                                        <p:tav tm="0">
                                          <p:val>
                                            <p:fltVal val="0"/>
                                          </p:val>
                                        </p:tav>
                                        <p:tav tm="100000">
                                          <p:val>
                                            <p:strVal val="#ppt_w"/>
                                          </p:val>
                                        </p:tav>
                                      </p:tavLst>
                                    </p:anim>
                                    <p:anim calcmode="lin" valueType="num">
                                      <p:cBhvr>
                                        <p:cTn id="61" dur="1000" fill="hold"/>
                                        <p:tgtEl>
                                          <p:spTgt spid="11"/>
                                        </p:tgtEl>
                                        <p:attrNameLst>
                                          <p:attrName>ppt_h</p:attrName>
                                        </p:attrNameLst>
                                      </p:cBhvr>
                                      <p:tavLst>
                                        <p:tav tm="0">
                                          <p:val>
                                            <p:fltVal val="0"/>
                                          </p:val>
                                        </p:tav>
                                        <p:tav tm="100000">
                                          <p:val>
                                            <p:strVal val="#ppt_h"/>
                                          </p:val>
                                        </p:tav>
                                      </p:tavLst>
                                    </p:anim>
                                    <p:anim calcmode="lin" valueType="num">
                                      <p:cBhvr>
                                        <p:cTn id="62"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dissolve">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left)">
                                      <p:cBhvr>
                                        <p:cTn id="73" dur="500"/>
                                        <p:tgtEl>
                                          <p:spTgt spid="20"/>
                                        </p:tgtEl>
                                      </p:cBhvr>
                                    </p:animEffect>
                                  </p:childTnLst>
                                </p:cTn>
                              </p:par>
                            </p:childTnLst>
                          </p:cTn>
                        </p:par>
                        <p:par>
                          <p:cTn id="74" fill="hold">
                            <p:stCondLst>
                              <p:cond delay="500"/>
                            </p:stCondLst>
                            <p:childTnLst>
                              <p:par>
                                <p:cTn id="75" presetID="2" presetClass="entr" presetSubtype="2" fill="hold" grpId="0" nodeType="afterEffect">
                                  <p:stCondLst>
                                    <p:cond delay="0"/>
                                  </p:stCondLst>
                                  <p:childTnLst>
                                    <p:set>
                                      <p:cBhvr>
                                        <p:cTn id="76" dur="1" fill="hold">
                                          <p:stCondLst>
                                            <p:cond delay="0"/>
                                          </p:stCondLst>
                                        </p:cTn>
                                        <p:tgtEl>
                                          <p:spTgt spid="12"/>
                                        </p:tgtEl>
                                        <p:attrNameLst>
                                          <p:attrName>style.visibility</p:attrName>
                                        </p:attrNameLst>
                                      </p:cBhvr>
                                      <p:to>
                                        <p:strVal val="visible"/>
                                      </p:to>
                                    </p:set>
                                    <p:anim calcmode="lin" valueType="num">
                                      <p:cBhvr additive="base">
                                        <p:cTn id="77" dur="500" fill="hold"/>
                                        <p:tgtEl>
                                          <p:spTgt spid="12"/>
                                        </p:tgtEl>
                                        <p:attrNameLst>
                                          <p:attrName>ppt_x</p:attrName>
                                        </p:attrNameLst>
                                      </p:cBhvr>
                                      <p:tavLst>
                                        <p:tav tm="0">
                                          <p:val>
                                            <p:strVal val="1+#ppt_w/2"/>
                                          </p:val>
                                        </p:tav>
                                        <p:tav tm="100000">
                                          <p:val>
                                            <p:strVal val="#ppt_x"/>
                                          </p:val>
                                        </p:tav>
                                      </p:tavLst>
                                    </p:anim>
                                    <p:anim calcmode="lin" valueType="num">
                                      <p:cBhvr additive="base">
                                        <p:cTn id="7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dissolve">
                                      <p:cBhvr>
                                        <p:cTn id="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p:bldP spid="10" grpId="0"/>
      <p:bldP spid="11" grpId="0"/>
      <p:bldP spid="12" grpId="0"/>
      <p:bldP spid="13" grpId="0" animBg="1"/>
      <p:bldP spid="14" grpId="0" animBg="1"/>
      <p:bldP spid="22" grpId="0" animBg="1"/>
      <p:bldP spid="23" grpId="0"/>
      <p:bldP spid="2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pPr eaLnBrk="1" hangingPunct="1"/>
            <a:r>
              <a:rPr lang="ja-JP" altLang="en-US" smtClean="0"/>
              <a:t>今後の予定</a:t>
            </a:r>
          </a:p>
        </p:txBody>
      </p:sp>
      <p:sp>
        <p:nvSpPr>
          <p:cNvPr id="24579" name="コンテンツ プレースホルダ 2"/>
          <p:cNvSpPr>
            <a:spLocks noGrp="1"/>
          </p:cNvSpPr>
          <p:nvPr>
            <p:ph idx="1"/>
          </p:nvPr>
        </p:nvSpPr>
        <p:spPr/>
        <p:txBody>
          <a:bodyPr/>
          <a:lstStyle/>
          <a:p>
            <a:pPr eaLnBrk="1" hangingPunct="1"/>
            <a:r>
              <a:rPr lang="en-US" altLang="ja-JP" sz="4000" b="1" smtClean="0">
                <a:solidFill>
                  <a:srgbClr val="2209BB"/>
                </a:solidFill>
              </a:rPr>
              <a:t>12/18</a:t>
            </a:r>
            <a:r>
              <a:rPr lang="ja-JP" altLang="en-US" sz="3600" smtClean="0"/>
              <a:t>　</a:t>
            </a:r>
            <a:endParaRPr lang="en-US" altLang="ja-JP" sz="3600" smtClean="0"/>
          </a:p>
          <a:p>
            <a:pPr lvl="1" eaLnBrk="1" hangingPunct="1">
              <a:buFont typeface="Wingdings" pitchFamily="2" charset="2"/>
              <a:buChar char="u"/>
            </a:pPr>
            <a:r>
              <a:rPr lang="ja-JP" altLang="en-US" smtClean="0"/>
              <a:t>理解度チェック（クラス定義について）</a:t>
            </a:r>
            <a:endParaRPr lang="en-US" altLang="ja-JP" smtClean="0"/>
          </a:p>
          <a:p>
            <a:pPr lvl="1" eaLnBrk="1" hangingPunct="1">
              <a:buFont typeface="Wingdings" pitchFamily="2" charset="2"/>
              <a:buChar char="u"/>
            </a:pPr>
            <a:r>
              <a:rPr lang="ja-JP" altLang="en-US" smtClean="0"/>
              <a:t>「</a:t>
            </a:r>
            <a:r>
              <a:rPr lang="ja-JP" altLang="en-US" b="1" smtClean="0">
                <a:solidFill>
                  <a:srgbClr val="FF0000"/>
                </a:solidFill>
              </a:rPr>
              <a:t>理解度確認テスト</a:t>
            </a:r>
            <a:r>
              <a:rPr lang="ja-JP" altLang="en-US" smtClean="0"/>
              <a:t>」（テスト範囲）の実施</a:t>
            </a:r>
            <a:endParaRPr lang="en-US" altLang="ja-JP" smtClean="0"/>
          </a:p>
          <a:p>
            <a:pPr lvl="1" eaLnBrk="1" hangingPunct="1">
              <a:buFont typeface="Wingdings" pitchFamily="2" charset="2"/>
              <a:buChar char="u"/>
            </a:pPr>
            <a:r>
              <a:rPr lang="ja-JP" altLang="en-US" smtClean="0"/>
              <a:t>演習（特に応用課題に取り組む）</a:t>
            </a:r>
            <a:endParaRPr lang="en-US" altLang="ja-JP" smtClean="0"/>
          </a:p>
          <a:p>
            <a:pPr eaLnBrk="1" hangingPunct="1"/>
            <a:r>
              <a:rPr lang="en-US" altLang="ja-JP" sz="4000" b="1" smtClean="0">
                <a:solidFill>
                  <a:srgbClr val="2209BB"/>
                </a:solidFill>
              </a:rPr>
              <a:t>1/8</a:t>
            </a:r>
            <a:r>
              <a:rPr lang="ja-JP" altLang="en-US" smtClean="0"/>
              <a:t>　第</a:t>
            </a:r>
            <a:r>
              <a:rPr lang="en-US" altLang="ja-JP" smtClean="0"/>
              <a:t>2</a:t>
            </a:r>
            <a:r>
              <a:rPr lang="ja-JP" altLang="en-US" smtClean="0"/>
              <a:t>回テスト、テスト後は通常の演習</a:t>
            </a:r>
            <a:endParaRPr lang="en-US" altLang="ja-JP" smtClean="0"/>
          </a:p>
          <a:p>
            <a:pPr eaLnBrk="1" hangingPunct="1"/>
            <a:r>
              <a:rPr lang="en-US" altLang="ja-JP" sz="4000" b="1" smtClean="0">
                <a:solidFill>
                  <a:srgbClr val="2209BB"/>
                </a:solidFill>
              </a:rPr>
              <a:t>1/22</a:t>
            </a:r>
            <a:r>
              <a:rPr lang="ja-JP" altLang="en-US" smtClean="0"/>
              <a:t>　テスト結果の講評と通常の演習（この日の</a:t>
            </a:r>
            <a:r>
              <a:rPr lang="en-US" altLang="ja-JP" smtClean="0"/>
              <a:t>4</a:t>
            </a:r>
            <a:r>
              <a:rPr lang="ja-JP" altLang="en-US" smtClean="0"/>
              <a:t>講時終了後は課題を受け付けません）</a:t>
            </a:r>
            <a:endParaRPr lang="en-US" altLang="ja-JP" smtClean="0"/>
          </a:p>
          <a:p>
            <a:pPr eaLnBrk="1" hangingPunct="1"/>
            <a:endParaRPr lang="ja-JP"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ja-JP" altLang="en-US" smtClean="0"/>
              <a:t>理解度確認テストについて</a:t>
            </a:r>
          </a:p>
        </p:txBody>
      </p:sp>
      <p:sp>
        <p:nvSpPr>
          <p:cNvPr id="68611" name="Rectangle 3"/>
          <p:cNvSpPr>
            <a:spLocks noGrp="1" noChangeArrowheads="1"/>
          </p:cNvSpPr>
          <p:nvPr>
            <p:ph type="body" idx="1"/>
          </p:nvPr>
        </p:nvSpPr>
        <p:spPr>
          <a:xfrm>
            <a:off x="457200" y="1719263"/>
            <a:ext cx="8229600" cy="4733925"/>
          </a:xfrm>
        </p:spPr>
        <p:txBody>
          <a:bodyPr rtlCol="0">
            <a:normAutofit lnSpcReduction="10000"/>
          </a:bodyPr>
          <a:lstStyle/>
          <a:p>
            <a:pPr eaLnBrk="1" fontAlgn="auto" hangingPunct="1">
              <a:lnSpc>
                <a:spcPct val="90000"/>
              </a:lnSpc>
              <a:spcAft>
                <a:spcPts val="0"/>
              </a:spcAft>
              <a:buFont typeface="Arial" pitchFamily="34" charset="0"/>
              <a:buChar char="•"/>
              <a:defRPr/>
            </a:pPr>
            <a:r>
              <a:rPr lang="ja-JP" altLang="en-US" dirty="0" smtClean="0"/>
              <a:t>テストを行った後は、間違った箇所の解説をよく読んで、なぜ間違ったのかを理解しておいて下さい。</a:t>
            </a:r>
          </a:p>
          <a:p>
            <a:pPr eaLnBrk="1" fontAlgn="auto" hangingPunct="1">
              <a:lnSpc>
                <a:spcPct val="90000"/>
              </a:lnSpc>
              <a:spcAft>
                <a:spcPts val="0"/>
              </a:spcAft>
              <a:buFont typeface="Arial" pitchFamily="34" charset="0"/>
              <a:buChar char="•"/>
              <a:defRPr/>
            </a:pPr>
            <a:r>
              <a:rPr lang="ja-JP" altLang="en-US" dirty="0" smtClean="0"/>
              <a:t>解説を読んでも理解できない場合は、テストには対応できません。→テキストの該当箇所を読んで、内容を確認するようにして下さい。</a:t>
            </a:r>
          </a:p>
          <a:p>
            <a:pPr eaLnBrk="1" fontAlgn="auto" hangingPunct="1">
              <a:lnSpc>
                <a:spcPct val="90000"/>
              </a:lnSpc>
              <a:spcAft>
                <a:spcPts val="0"/>
              </a:spcAft>
              <a:buFont typeface="Arial" pitchFamily="34" charset="0"/>
              <a:buChar char="•"/>
              <a:defRPr/>
            </a:pPr>
            <a:r>
              <a:rPr lang="ja-JP" altLang="en-US" dirty="0" smtClean="0"/>
              <a:t>また、友人に尋ねても結構です。お互いに教え合って下さい。</a:t>
            </a:r>
          </a:p>
          <a:p>
            <a:pPr eaLnBrk="1" fontAlgn="auto" hangingPunct="1">
              <a:lnSpc>
                <a:spcPct val="90000"/>
              </a:lnSpc>
              <a:spcAft>
                <a:spcPts val="0"/>
              </a:spcAft>
              <a:buFont typeface="Arial" pitchFamily="34" charset="0"/>
              <a:buChar char="•"/>
              <a:defRPr/>
            </a:pPr>
            <a:r>
              <a:rPr lang="ja-JP" altLang="en-US" dirty="0" smtClean="0"/>
              <a:t>それでも、よく分からない点があれば、森田まで質問に来て疑問点を解消しておいて下さい。</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ja-JP" altLang="en-US" smtClean="0"/>
              <a:t>進度について</a:t>
            </a:r>
          </a:p>
        </p:txBody>
      </p:sp>
      <p:sp>
        <p:nvSpPr>
          <p:cNvPr id="26627" name="Rectangle 3"/>
          <p:cNvSpPr>
            <a:spLocks noGrp="1" noChangeArrowheads="1"/>
          </p:cNvSpPr>
          <p:nvPr>
            <p:ph type="body" idx="1"/>
          </p:nvPr>
        </p:nvSpPr>
        <p:spPr/>
        <p:txBody>
          <a:bodyPr/>
          <a:lstStyle/>
          <a:p>
            <a:pPr eaLnBrk="1" hangingPunct="1"/>
            <a:r>
              <a:rPr lang="ja-JP" altLang="en-US" sz="3200" smtClean="0"/>
              <a:t>本日は、</a:t>
            </a:r>
            <a:r>
              <a:rPr lang="en-US" altLang="ja-JP" sz="3200" smtClean="0"/>
              <a:t>7</a:t>
            </a:r>
            <a:r>
              <a:rPr lang="ja-JP" altLang="en-US" sz="3200" smtClean="0"/>
              <a:t>章までの基礎課題を全て終えた人は、次のいずれかを終えれば演習を終えて結構です。ただし、その際は補助員にきちんとその旨断って下さい。</a:t>
            </a:r>
          </a:p>
          <a:p>
            <a:pPr eaLnBrk="1" hangingPunct="1"/>
            <a:endParaRPr lang="en-US" altLang="ja-JP" smtClean="0"/>
          </a:p>
        </p:txBody>
      </p:sp>
      <p:sp>
        <p:nvSpPr>
          <p:cNvPr id="26628" name="Text Box 4"/>
          <p:cNvSpPr txBox="1">
            <a:spLocks noChangeArrowheads="1"/>
          </p:cNvSpPr>
          <p:nvPr/>
        </p:nvSpPr>
        <p:spPr bwMode="auto">
          <a:xfrm>
            <a:off x="684213" y="3789363"/>
            <a:ext cx="7777162" cy="2062162"/>
          </a:xfrm>
          <a:prstGeom prst="rect">
            <a:avLst/>
          </a:prstGeom>
          <a:solidFill>
            <a:srgbClr val="FFFF99"/>
          </a:solidFill>
          <a:ln w="9525">
            <a:solidFill>
              <a:srgbClr val="FF0000"/>
            </a:solidFill>
            <a:miter lim="800000"/>
            <a:headEnd/>
            <a:tailEnd/>
          </a:ln>
        </p:spPr>
        <p:txBody>
          <a:bodyPr>
            <a:spAutoFit/>
          </a:bodyPr>
          <a:lstStyle/>
          <a:p>
            <a:pPr marL="536575" indent="-536575"/>
            <a:r>
              <a:rPr lang="ja-JP" altLang="en-US" sz="3200"/>
              <a:t>１．理解度確認テスト（「分岐処理２」～「クラスの定義」まで）を行う。</a:t>
            </a:r>
          </a:p>
          <a:p>
            <a:pPr marL="536575" indent="-536575"/>
            <a:r>
              <a:rPr lang="ja-JP" altLang="en-US" sz="3200"/>
              <a:t>２．応用課題を</a:t>
            </a:r>
            <a:r>
              <a:rPr lang="en-US" altLang="ja-JP" sz="3200" b="1">
                <a:solidFill>
                  <a:srgbClr val="FF0000"/>
                </a:solidFill>
              </a:rPr>
              <a:t>10</a:t>
            </a:r>
            <a:r>
              <a:rPr lang="ja-JP" altLang="en-US" sz="3200" b="1">
                <a:solidFill>
                  <a:srgbClr val="FF0000"/>
                </a:solidFill>
              </a:rPr>
              <a:t>題以上</a:t>
            </a:r>
            <a:r>
              <a:rPr lang="ja-JP" altLang="en-US" sz="3200"/>
              <a:t>提出する（</a:t>
            </a:r>
            <a:r>
              <a:rPr lang="en-US" altLang="ja-JP" sz="3200"/>
              <a:t>8</a:t>
            </a:r>
            <a:r>
              <a:rPr lang="ja-JP" altLang="en-US" sz="3200"/>
              <a:t>章以降の応用課題でも</a:t>
            </a:r>
            <a:r>
              <a:rPr lang="en-US" altLang="ja-JP" sz="3200"/>
              <a:t>OK</a:t>
            </a:r>
            <a:r>
              <a:rPr lang="ja-JP" altLang="en-US" sz="320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3"/>
          <p:cNvGraphicFramePr>
            <a:graphicFrameLocks/>
          </p:cNvGraphicFramePr>
          <p:nvPr/>
        </p:nvGraphicFramePr>
        <p:xfrm>
          <a:off x="539552" y="1124744"/>
          <a:ext cx="7344816"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5123" name="Rectangle 3"/>
          <p:cNvSpPr>
            <a:spLocks noGrp="1" noChangeArrowheads="1"/>
          </p:cNvSpPr>
          <p:nvPr>
            <p:ph type="title"/>
          </p:nvPr>
        </p:nvSpPr>
        <p:spPr>
          <a:xfrm>
            <a:off x="539750" y="260350"/>
            <a:ext cx="7543800" cy="795338"/>
          </a:xfrm>
        </p:spPr>
        <p:txBody>
          <a:bodyPr/>
          <a:lstStyle/>
          <a:p>
            <a:pPr eaLnBrk="1" hangingPunct="1"/>
            <a:r>
              <a:rPr lang="ja-JP" altLang="en-US" smtClean="0"/>
              <a:t>課題進行状況（</a:t>
            </a:r>
            <a:r>
              <a:rPr lang="en-US" altLang="ja-JP" smtClean="0"/>
              <a:t>12/4</a:t>
            </a:r>
            <a:r>
              <a:rPr lang="ja-JP" altLang="en-US" smtClean="0"/>
              <a:t>終了時点）</a:t>
            </a:r>
          </a:p>
        </p:txBody>
      </p:sp>
      <p:sp>
        <p:nvSpPr>
          <p:cNvPr id="48132" name="Text Box 4"/>
          <p:cNvSpPr txBox="1">
            <a:spLocks noChangeArrowheads="1"/>
          </p:cNvSpPr>
          <p:nvPr/>
        </p:nvSpPr>
        <p:spPr bwMode="auto">
          <a:xfrm>
            <a:off x="6588125" y="1989138"/>
            <a:ext cx="1655763" cy="8302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7-2</a:t>
            </a:r>
            <a:r>
              <a:rPr lang="ja-JP" altLang="en-US" sz="2400"/>
              <a:t>節終了→</a:t>
            </a:r>
            <a:r>
              <a:rPr lang="en-US" altLang="ja-JP" sz="2400"/>
              <a:t>70.2%</a:t>
            </a:r>
          </a:p>
        </p:txBody>
      </p:sp>
      <p:sp>
        <p:nvSpPr>
          <p:cNvPr id="5125" name="Text Box 5"/>
          <p:cNvSpPr txBox="1">
            <a:spLocks noChangeArrowheads="1"/>
          </p:cNvSpPr>
          <p:nvPr/>
        </p:nvSpPr>
        <p:spPr bwMode="auto">
          <a:xfrm>
            <a:off x="1619250" y="6092825"/>
            <a:ext cx="5400675" cy="461963"/>
          </a:xfrm>
          <a:prstGeom prst="rect">
            <a:avLst/>
          </a:prstGeom>
          <a:noFill/>
          <a:ln w="9525">
            <a:noFill/>
            <a:miter lim="800000"/>
            <a:headEnd/>
            <a:tailEnd/>
          </a:ln>
        </p:spPr>
        <p:txBody>
          <a:bodyPr>
            <a:spAutoFit/>
          </a:bodyPr>
          <a:lstStyle/>
          <a:p>
            <a:pPr>
              <a:spcBef>
                <a:spcPct val="50000"/>
              </a:spcBef>
            </a:pPr>
            <a:r>
              <a:rPr lang="ja-JP" altLang="en-US" sz="2400"/>
              <a:t>平均的には</a:t>
            </a:r>
            <a:r>
              <a:rPr lang="en-US" altLang="ja-JP" sz="2400"/>
              <a:t>【</a:t>
            </a:r>
            <a:r>
              <a:rPr lang="ja-JP" altLang="en-US" sz="2400"/>
              <a:t>基礎課題</a:t>
            </a:r>
            <a:r>
              <a:rPr lang="en-US" altLang="ja-JP" sz="2400"/>
              <a:t>6-11-1】</a:t>
            </a:r>
            <a:r>
              <a:rPr lang="ja-JP" altLang="en-US" sz="2400"/>
              <a:t>まで終了</a:t>
            </a:r>
          </a:p>
        </p:txBody>
      </p:sp>
      <p:sp>
        <p:nvSpPr>
          <p:cNvPr id="48135" name="Text Box 7"/>
          <p:cNvSpPr txBox="1">
            <a:spLocks noChangeArrowheads="1"/>
          </p:cNvSpPr>
          <p:nvPr/>
        </p:nvSpPr>
        <p:spPr bwMode="auto">
          <a:xfrm>
            <a:off x="1763713" y="3141663"/>
            <a:ext cx="1944687" cy="519112"/>
          </a:xfrm>
          <a:prstGeom prst="rect">
            <a:avLst/>
          </a:prstGeom>
          <a:noFill/>
          <a:ln w="9525">
            <a:noFill/>
            <a:miter lim="800000"/>
            <a:headEnd/>
            <a:tailEnd/>
          </a:ln>
        </p:spPr>
        <p:txBody>
          <a:bodyPr>
            <a:spAutoFit/>
          </a:bodyPr>
          <a:lstStyle/>
          <a:p>
            <a:pPr>
              <a:spcBef>
                <a:spcPct val="50000"/>
              </a:spcBef>
            </a:pPr>
            <a:r>
              <a:rPr lang="ja-JP" altLang="en-US" sz="2800" b="1">
                <a:solidFill>
                  <a:srgbClr val="FF0000"/>
                </a:solidFill>
              </a:rPr>
              <a:t>挽回を！</a:t>
            </a:r>
          </a:p>
        </p:txBody>
      </p:sp>
      <p:sp>
        <p:nvSpPr>
          <p:cNvPr id="48136" name="Text Box 8"/>
          <p:cNvSpPr txBox="1">
            <a:spLocks noChangeArrowheads="1"/>
          </p:cNvSpPr>
          <p:nvPr/>
        </p:nvSpPr>
        <p:spPr bwMode="auto">
          <a:xfrm>
            <a:off x="611188" y="3789363"/>
            <a:ext cx="4176712" cy="461962"/>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6</a:t>
            </a:r>
            <a:r>
              <a:rPr lang="ja-JP" altLang="en-US" sz="2400"/>
              <a:t>章に入っていない人　→</a:t>
            </a:r>
            <a:r>
              <a:rPr lang="en-US" altLang="ja-JP" sz="2400"/>
              <a:t>6</a:t>
            </a:r>
            <a:r>
              <a:rPr lang="ja-JP" altLang="en-US" sz="2400"/>
              <a:t>名</a:t>
            </a:r>
          </a:p>
        </p:txBody>
      </p:sp>
      <p:sp>
        <p:nvSpPr>
          <p:cNvPr id="48137" name="AutoShape 9"/>
          <p:cNvSpPr>
            <a:spLocks/>
          </p:cNvSpPr>
          <p:nvPr/>
        </p:nvSpPr>
        <p:spPr bwMode="auto">
          <a:xfrm rot="-5400000">
            <a:off x="2233612" y="3678238"/>
            <a:ext cx="500063" cy="1728788"/>
          </a:xfrm>
          <a:prstGeom prst="rightBrace">
            <a:avLst>
              <a:gd name="adj1" fmla="val 64805"/>
              <a:gd name="adj2" fmla="val 50000"/>
            </a:avLst>
          </a:prstGeom>
          <a:noFill/>
          <a:ln w="38100">
            <a:solidFill>
              <a:srgbClr val="FF0000"/>
            </a:solidFill>
            <a:round/>
            <a:headEnd/>
            <a:tailEnd/>
          </a:ln>
        </p:spPr>
        <p:txBody>
          <a:bodyPr wrap="none" anchor="ctr"/>
          <a:lstStyle/>
          <a:p>
            <a:endParaRPr lang="ja-JP" altLang="en-US"/>
          </a:p>
        </p:txBody>
      </p:sp>
      <p:sp>
        <p:nvSpPr>
          <p:cNvPr id="12" name="Text Box 4"/>
          <p:cNvSpPr txBox="1">
            <a:spLocks noChangeArrowheads="1"/>
          </p:cNvSpPr>
          <p:nvPr/>
        </p:nvSpPr>
        <p:spPr bwMode="auto">
          <a:xfrm>
            <a:off x="6443663" y="4292600"/>
            <a:ext cx="2286000" cy="461963"/>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7</a:t>
            </a:r>
            <a:r>
              <a:rPr lang="ja-JP" altLang="en-US" sz="2400"/>
              <a:t>章終了→</a:t>
            </a:r>
            <a:r>
              <a:rPr lang="en-US" altLang="ja-JP" sz="2400"/>
              <a:t>3</a:t>
            </a:r>
            <a:r>
              <a:rPr lang="ja-JP" altLang="en-US" sz="2400"/>
              <a:t>名</a:t>
            </a:r>
            <a:endParaRPr lang="en-US" altLang="ja-JP"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Effect transition="in" filter="dissolve">
                                      <p:cBhvr>
                                        <p:cTn id="7" dur="500"/>
                                        <p:tgtEl>
                                          <p:spTgt spid="481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8137"/>
                                        </p:tgtEl>
                                        <p:attrNameLst>
                                          <p:attrName>style.visibility</p:attrName>
                                        </p:attrNameLst>
                                      </p:cBhvr>
                                      <p:to>
                                        <p:strVal val="visible"/>
                                      </p:to>
                                    </p:set>
                                    <p:animEffect transition="in" filter="wipe(down)">
                                      <p:cBhvr>
                                        <p:cTn id="17" dur="500"/>
                                        <p:tgtEl>
                                          <p:spTgt spid="48137"/>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48136"/>
                                        </p:tgtEl>
                                        <p:attrNameLst>
                                          <p:attrName>style.visibility</p:attrName>
                                        </p:attrNameLst>
                                      </p:cBhvr>
                                      <p:to>
                                        <p:strVal val="visible"/>
                                      </p:to>
                                    </p:set>
                                    <p:animEffect transition="in" filter="dissolve">
                                      <p:cBhvr>
                                        <p:cTn id="21" dur="500"/>
                                        <p:tgtEl>
                                          <p:spTgt spid="48136"/>
                                        </p:tgtEl>
                                      </p:cBhvr>
                                    </p:animEffect>
                                  </p:childTnLst>
                                </p:cTn>
                              </p:par>
                            </p:childTnLst>
                          </p:cTn>
                        </p:par>
                        <p:par>
                          <p:cTn id="22" fill="hold">
                            <p:stCondLst>
                              <p:cond delay="1000"/>
                            </p:stCondLst>
                            <p:childTnLst>
                              <p:par>
                                <p:cTn id="23" presetID="39" presetClass="entr" presetSubtype="0" accel="100000" fill="hold" grpId="0" nodeType="afterEffect">
                                  <p:stCondLst>
                                    <p:cond delay="0"/>
                                  </p:stCondLst>
                                  <p:childTnLst>
                                    <p:set>
                                      <p:cBhvr>
                                        <p:cTn id="24" dur="1" fill="hold">
                                          <p:stCondLst>
                                            <p:cond delay="0"/>
                                          </p:stCondLst>
                                        </p:cTn>
                                        <p:tgtEl>
                                          <p:spTgt spid="48135"/>
                                        </p:tgtEl>
                                        <p:attrNameLst>
                                          <p:attrName>style.visibility</p:attrName>
                                        </p:attrNameLst>
                                      </p:cBhvr>
                                      <p:to>
                                        <p:strVal val="visible"/>
                                      </p:to>
                                    </p:set>
                                    <p:anim calcmode="lin" valueType="num">
                                      <p:cBhvr>
                                        <p:cTn id="25" dur="500" fill="hold"/>
                                        <p:tgtEl>
                                          <p:spTgt spid="48135"/>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48135"/>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48135"/>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481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nimBg="1"/>
      <p:bldP spid="48135" grpId="0"/>
      <p:bldP spid="48136" grpId="0" animBg="1"/>
      <p:bldP spid="48137"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467544" y="1196752"/>
          <a:ext cx="7632848"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6147" name="Rectangle 3"/>
          <p:cNvSpPr>
            <a:spLocks noGrp="1" noChangeArrowheads="1"/>
          </p:cNvSpPr>
          <p:nvPr>
            <p:ph type="title"/>
          </p:nvPr>
        </p:nvSpPr>
        <p:spPr>
          <a:xfrm>
            <a:off x="468313" y="404813"/>
            <a:ext cx="7715250" cy="796925"/>
          </a:xfrm>
        </p:spPr>
        <p:txBody>
          <a:bodyPr/>
          <a:lstStyle/>
          <a:p>
            <a:pPr eaLnBrk="1" hangingPunct="1"/>
            <a:r>
              <a:rPr lang="ja-JP" altLang="en-US" sz="3500" smtClean="0"/>
              <a:t>応用課題提出状況（</a:t>
            </a:r>
            <a:r>
              <a:rPr lang="en-US" altLang="ja-JP" sz="3500" smtClean="0"/>
              <a:t>12/4</a:t>
            </a:r>
            <a:r>
              <a:rPr lang="ja-JP" altLang="en-US" sz="3500" smtClean="0"/>
              <a:t>終了時点）</a:t>
            </a:r>
          </a:p>
        </p:txBody>
      </p:sp>
      <p:sp>
        <p:nvSpPr>
          <p:cNvPr id="49157" name="Text Box 5"/>
          <p:cNvSpPr txBox="1">
            <a:spLocks noChangeArrowheads="1"/>
          </p:cNvSpPr>
          <p:nvPr/>
        </p:nvSpPr>
        <p:spPr bwMode="auto">
          <a:xfrm>
            <a:off x="3924300" y="1916113"/>
            <a:ext cx="1728788" cy="4000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000"/>
              <a:t>平均</a:t>
            </a:r>
            <a:r>
              <a:rPr lang="en-US" altLang="ja-JP" sz="2000"/>
              <a:t>7.36</a:t>
            </a:r>
            <a:r>
              <a:rPr lang="ja-JP" altLang="en-US" sz="2000"/>
              <a:t>題</a:t>
            </a:r>
          </a:p>
        </p:txBody>
      </p:sp>
      <p:sp>
        <p:nvSpPr>
          <p:cNvPr id="49161" name="Text Box 9"/>
          <p:cNvSpPr txBox="1">
            <a:spLocks noChangeArrowheads="1"/>
          </p:cNvSpPr>
          <p:nvPr/>
        </p:nvSpPr>
        <p:spPr bwMode="auto">
          <a:xfrm>
            <a:off x="6372225" y="2924175"/>
            <a:ext cx="2530475" cy="831850"/>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a:t>8</a:t>
            </a:r>
            <a:r>
              <a:rPr lang="ja-JP" altLang="en-US" sz="2400"/>
              <a:t>章以降に進んでいる人　→</a:t>
            </a:r>
            <a:r>
              <a:rPr lang="en-US" altLang="ja-JP" sz="2400"/>
              <a:t>2</a:t>
            </a:r>
            <a:r>
              <a:rPr lang="ja-JP" altLang="en-US" sz="2400"/>
              <a:t>名</a:t>
            </a:r>
            <a:endParaRPr lang="en-US" altLang="ja-JP" sz="2400"/>
          </a:p>
        </p:txBody>
      </p:sp>
      <p:sp>
        <p:nvSpPr>
          <p:cNvPr id="11" name="Text Box 11"/>
          <p:cNvSpPr txBox="1">
            <a:spLocks noChangeArrowheads="1"/>
          </p:cNvSpPr>
          <p:nvPr/>
        </p:nvSpPr>
        <p:spPr bwMode="auto">
          <a:xfrm>
            <a:off x="611188" y="6021388"/>
            <a:ext cx="7273925" cy="523875"/>
          </a:xfrm>
          <a:prstGeom prst="rect">
            <a:avLst/>
          </a:prstGeom>
          <a:solidFill>
            <a:srgbClr val="FFFF99"/>
          </a:solidFill>
          <a:ln w="9525">
            <a:solidFill>
              <a:srgbClr val="FF0000"/>
            </a:solidFill>
            <a:miter lim="800000"/>
            <a:headEnd/>
            <a:tailEnd/>
          </a:ln>
        </p:spPr>
        <p:txBody>
          <a:bodyPr>
            <a:spAutoFit/>
          </a:bodyPr>
          <a:lstStyle/>
          <a:p>
            <a:pPr>
              <a:spcBef>
                <a:spcPct val="50000"/>
              </a:spcBef>
            </a:pPr>
            <a:r>
              <a:rPr lang="ja-JP" altLang="en-US" sz="2800"/>
              <a:t>１．</a:t>
            </a:r>
            <a:r>
              <a:rPr lang="en-US" altLang="ja-JP" sz="2800"/>
              <a:t>34</a:t>
            </a:r>
            <a:r>
              <a:rPr lang="ja-JP" altLang="en-US" sz="2800"/>
              <a:t>題：</a:t>
            </a:r>
            <a:r>
              <a:rPr lang="en-US" altLang="ja-JP" sz="2800"/>
              <a:t>1</a:t>
            </a:r>
            <a:r>
              <a:rPr lang="ja-JP" altLang="en-US" sz="2800"/>
              <a:t>名　　２．</a:t>
            </a:r>
            <a:r>
              <a:rPr lang="en-US" altLang="ja-JP" sz="2800"/>
              <a:t>20</a:t>
            </a:r>
            <a:r>
              <a:rPr lang="ja-JP" altLang="en-US" sz="2800"/>
              <a:t>題：</a:t>
            </a:r>
            <a:r>
              <a:rPr lang="en-US" altLang="ja-JP" sz="2800"/>
              <a:t>1</a:t>
            </a:r>
            <a:r>
              <a:rPr lang="ja-JP" altLang="en-US" sz="2800"/>
              <a:t>名　　３．</a:t>
            </a:r>
            <a:r>
              <a:rPr lang="en-US" altLang="ja-JP" sz="2800"/>
              <a:t>12</a:t>
            </a:r>
            <a:r>
              <a:rPr lang="ja-JP" altLang="en-US" sz="2800"/>
              <a:t>題：</a:t>
            </a:r>
            <a:r>
              <a:rPr lang="en-US" altLang="ja-JP" sz="2800"/>
              <a:t>1</a:t>
            </a:r>
            <a:r>
              <a:rPr lang="ja-JP" altLang="en-US" sz="2800"/>
              <a:t>名</a:t>
            </a:r>
          </a:p>
        </p:txBody>
      </p:sp>
      <p:sp>
        <p:nvSpPr>
          <p:cNvPr id="8" name="下矢印 7"/>
          <p:cNvSpPr/>
          <p:nvPr/>
        </p:nvSpPr>
        <p:spPr>
          <a:xfrm rot="20478591">
            <a:off x="7169150" y="3821113"/>
            <a:ext cx="358775" cy="984250"/>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Effect transition="in" filter="dissolve">
                                      <p:cBhvr>
                                        <p:cTn id="7" dur="500"/>
                                        <p:tgtEl>
                                          <p:spTgt spid="4915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9161"/>
                                        </p:tgtEl>
                                        <p:attrNameLst>
                                          <p:attrName>style.visibility</p:attrName>
                                        </p:attrNameLst>
                                      </p:cBhvr>
                                      <p:to>
                                        <p:strVal val="visible"/>
                                      </p:to>
                                    </p:set>
                                    <p:animEffect transition="in" filter="dissolve">
                                      <p:cBhvr>
                                        <p:cTn id="12" dur="500"/>
                                        <p:tgtEl>
                                          <p:spTgt spid="49161"/>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dissolv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animBg="1"/>
      <p:bldP spid="49161" grpId="0" animBg="1"/>
      <p:bldP spid="11"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smtClean="0"/>
              <a:t>第２回テストのアナウンス</a:t>
            </a:r>
          </a:p>
        </p:txBody>
      </p:sp>
      <p:sp>
        <p:nvSpPr>
          <p:cNvPr id="7171" name="Rectangle 3"/>
          <p:cNvSpPr>
            <a:spLocks noGrp="1" noChangeArrowheads="1"/>
          </p:cNvSpPr>
          <p:nvPr>
            <p:ph type="body" idx="1"/>
          </p:nvPr>
        </p:nvSpPr>
        <p:spPr>
          <a:xfrm>
            <a:off x="457200" y="1719263"/>
            <a:ext cx="8229600" cy="4878387"/>
          </a:xfrm>
        </p:spPr>
        <p:txBody>
          <a:bodyPr/>
          <a:lstStyle/>
          <a:p>
            <a:pPr eaLnBrk="1" hangingPunct="1"/>
            <a:r>
              <a:rPr lang="ja-JP" altLang="en-US" sz="2800" smtClean="0"/>
              <a:t>第２回テストを以下の要領で行います。</a:t>
            </a:r>
          </a:p>
          <a:p>
            <a:pPr eaLnBrk="1" hangingPunct="1"/>
            <a:r>
              <a:rPr lang="ja-JP" altLang="en-US" sz="2800" smtClean="0"/>
              <a:t>日時：１月</a:t>
            </a:r>
            <a:r>
              <a:rPr lang="en-US" altLang="ja-JP" sz="2800" smtClean="0"/>
              <a:t>8</a:t>
            </a:r>
            <a:r>
              <a:rPr lang="ja-JP" altLang="en-US" sz="2800" smtClean="0"/>
              <a:t>日</a:t>
            </a:r>
            <a:r>
              <a:rPr lang="en-US" altLang="ja-JP" sz="2800" smtClean="0"/>
              <a:t>13:15</a:t>
            </a:r>
            <a:r>
              <a:rPr lang="ja-JP" altLang="en-US" sz="2800" smtClean="0"/>
              <a:t>～</a:t>
            </a:r>
            <a:r>
              <a:rPr lang="en-US" altLang="ja-JP" sz="2800" smtClean="0"/>
              <a:t>14:05</a:t>
            </a:r>
          </a:p>
          <a:p>
            <a:pPr eaLnBrk="1" hangingPunct="1"/>
            <a:r>
              <a:rPr lang="ja-JP" altLang="en-US" sz="2800" smtClean="0"/>
              <a:t>範囲：テキスト</a:t>
            </a:r>
            <a:r>
              <a:rPr lang="en-US" altLang="ja-JP" sz="2800" smtClean="0"/>
              <a:t>7-4</a:t>
            </a:r>
            <a:r>
              <a:rPr lang="ja-JP" altLang="en-US" sz="2800" smtClean="0"/>
              <a:t>節まで（</a:t>
            </a:r>
            <a:r>
              <a:rPr lang="en-US" altLang="ja-JP" sz="2800" smtClean="0"/>
              <a:t>p.195</a:t>
            </a:r>
            <a:r>
              <a:rPr lang="ja-JP" altLang="en-US" sz="2800" smtClean="0"/>
              <a:t>まで）</a:t>
            </a:r>
          </a:p>
          <a:p>
            <a:pPr eaLnBrk="1" hangingPunct="1"/>
            <a:r>
              <a:rPr lang="ja-JP" altLang="en-US" sz="2800" smtClean="0"/>
              <a:t>形式：ペーパーテスト形式</a:t>
            </a:r>
          </a:p>
          <a:p>
            <a:pPr eaLnBrk="1" hangingPunct="1"/>
            <a:r>
              <a:rPr lang="ja-JP" altLang="en-US" sz="2800" smtClean="0"/>
              <a:t>その他：要領は基本的に第１回と同様です。テキストは参照可です。</a:t>
            </a:r>
          </a:p>
          <a:p>
            <a:pPr eaLnBrk="1" hangingPunct="1"/>
            <a:r>
              <a:rPr lang="ja-JP" altLang="en-US" sz="2800" smtClean="0"/>
              <a:t>理解度確認テストを掲載しています。→各自取り組んで下さい。（</a:t>
            </a:r>
            <a:r>
              <a:rPr lang="ja-JP" altLang="en-US" sz="2800" b="1" smtClean="0">
                <a:solidFill>
                  <a:srgbClr val="FF0000"/>
                </a:solidFill>
              </a:rPr>
              <a:t>特に</a:t>
            </a:r>
            <a:r>
              <a:rPr lang="en-US" altLang="ja-JP" sz="2800" b="1" smtClean="0">
                <a:solidFill>
                  <a:srgbClr val="FF0000"/>
                </a:solidFill>
              </a:rPr>
              <a:t>1</a:t>
            </a:r>
            <a:r>
              <a:rPr lang="ja-JP" altLang="en-US" sz="2800" b="1" smtClean="0">
                <a:solidFill>
                  <a:srgbClr val="FF0000"/>
                </a:solidFill>
              </a:rPr>
              <a:t>回目のテストで</a:t>
            </a:r>
            <a:r>
              <a:rPr lang="en-US" altLang="ja-JP" sz="2800" b="1" smtClean="0">
                <a:solidFill>
                  <a:srgbClr val="FF0000"/>
                </a:solidFill>
              </a:rPr>
              <a:t>50</a:t>
            </a:r>
            <a:r>
              <a:rPr lang="ja-JP" altLang="en-US" sz="2800" b="1" smtClean="0">
                <a:solidFill>
                  <a:srgbClr val="FF0000"/>
                </a:solidFill>
              </a:rPr>
              <a:t>点未満だった人は、必ずこれに取り組み、</a:t>
            </a:r>
            <a:r>
              <a:rPr lang="en-US" altLang="ja-JP" sz="2800" b="1" smtClean="0">
                <a:solidFill>
                  <a:srgbClr val="FF0000"/>
                </a:solidFill>
              </a:rPr>
              <a:t>2</a:t>
            </a:r>
            <a:r>
              <a:rPr lang="ja-JP" altLang="en-US" sz="2800" b="1" smtClean="0">
                <a:solidFill>
                  <a:srgbClr val="FF0000"/>
                </a:solidFill>
              </a:rPr>
              <a:t>回目テストで挽回して下さい</a:t>
            </a:r>
            <a:r>
              <a:rPr lang="ja-JP" altLang="en-US" sz="280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smtClean="0"/>
              <a:t>成績について</a:t>
            </a:r>
          </a:p>
        </p:txBody>
      </p:sp>
      <p:sp>
        <p:nvSpPr>
          <p:cNvPr id="8195" name="Rectangle 3"/>
          <p:cNvSpPr>
            <a:spLocks noGrp="1" noChangeArrowheads="1"/>
          </p:cNvSpPr>
          <p:nvPr>
            <p:ph type="body" idx="1"/>
          </p:nvPr>
        </p:nvSpPr>
        <p:spPr/>
        <p:txBody>
          <a:bodyPr/>
          <a:lstStyle/>
          <a:p>
            <a:pPr eaLnBrk="1" hangingPunct="1"/>
            <a:r>
              <a:rPr lang="ja-JP" altLang="en-US" sz="2600" b="1" smtClean="0">
                <a:solidFill>
                  <a:srgbClr val="0000FF"/>
                </a:solidFill>
              </a:rPr>
              <a:t>成績＝</a:t>
            </a:r>
            <a:r>
              <a:rPr lang="en-US" altLang="ja-JP" sz="2600" b="1" smtClean="0">
                <a:solidFill>
                  <a:srgbClr val="0000FF"/>
                </a:solidFill>
              </a:rPr>
              <a:t>2</a:t>
            </a:r>
            <a:r>
              <a:rPr lang="ja-JP" altLang="en-US" sz="2600" b="1" smtClean="0">
                <a:solidFill>
                  <a:srgbClr val="0000FF"/>
                </a:solidFill>
              </a:rPr>
              <a:t>回のテストの平均点＋応用課題数－未提出の基礎課題数</a:t>
            </a:r>
          </a:p>
          <a:p>
            <a:pPr eaLnBrk="1" hangingPunct="1">
              <a:buFont typeface="Wingdings" pitchFamily="2" charset="2"/>
              <a:buNone/>
            </a:pPr>
            <a:r>
              <a:rPr lang="ja-JP" altLang="en-US" sz="2600" smtClean="0"/>
              <a:t>　（</a:t>
            </a:r>
            <a:r>
              <a:rPr lang="en-US" altLang="ja-JP" sz="2600" smtClean="0"/>
              <a:t>50</a:t>
            </a:r>
            <a:r>
              <a:rPr lang="ja-JP" altLang="en-US" sz="2600" smtClean="0"/>
              <a:t>点未満の場合は単位取得ができません。）</a:t>
            </a:r>
          </a:p>
          <a:p>
            <a:pPr eaLnBrk="1" hangingPunct="1"/>
            <a:r>
              <a:rPr lang="ja-JP" altLang="en-US" sz="2600" smtClean="0"/>
              <a:t>特に前回のテストであまり良い成績を収められなかった人はできる限り応用課題を解いて、</a:t>
            </a:r>
            <a:r>
              <a:rPr lang="en-US" altLang="ja-JP" sz="2600" smtClean="0"/>
              <a:t>2</a:t>
            </a:r>
            <a:r>
              <a:rPr lang="ja-JP" altLang="en-US" sz="2600" smtClean="0"/>
              <a:t>回目テストでの挽回に備えて下さい。また、理解度確認テストを行って確実に理解しておいて下さい。</a:t>
            </a:r>
          </a:p>
          <a:p>
            <a:pPr eaLnBrk="1" hangingPunct="1"/>
            <a:r>
              <a:rPr lang="ja-JP" altLang="en-US" sz="2600" smtClean="0"/>
              <a:t>課題の受付は、</a:t>
            </a:r>
            <a:r>
              <a:rPr lang="en-US" altLang="ja-JP" sz="2600" smtClean="0"/>
              <a:t>1/25</a:t>
            </a:r>
            <a:r>
              <a:rPr lang="ja-JP" altLang="en-US" sz="2600" smtClean="0"/>
              <a:t>の演習終了までです。それ以降は原則として受け付けないので注意して下さい。</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250825" y="260350"/>
            <a:ext cx="7543800" cy="723900"/>
          </a:xfrm>
        </p:spPr>
        <p:txBody>
          <a:bodyPr/>
          <a:lstStyle/>
          <a:p>
            <a:pPr eaLnBrk="1" hangingPunct="1"/>
            <a:r>
              <a:rPr lang="ja-JP" altLang="en-US" smtClean="0"/>
              <a:t>理解度チェック１</a:t>
            </a:r>
          </a:p>
        </p:txBody>
      </p:sp>
      <p:sp>
        <p:nvSpPr>
          <p:cNvPr id="10243" name="テキスト ボックス 4"/>
          <p:cNvSpPr txBox="1">
            <a:spLocks noChangeArrowheads="1"/>
          </p:cNvSpPr>
          <p:nvPr/>
        </p:nvSpPr>
        <p:spPr bwMode="auto">
          <a:xfrm>
            <a:off x="250825" y="5949950"/>
            <a:ext cx="8497888" cy="646113"/>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5</a:t>
            </a:r>
            <a:r>
              <a:rPr lang="zh-TW" altLang="en-US" sz="3600"/>
              <a:t>    </a:t>
            </a:r>
            <a:r>
              <a:rPr lang="ja-JP" altLang="en-US" sz="3600"/>
              <a:t>  </a:t>
            </a:r>
            <a:r>
              <a:rPr lang="ja-JP" altLang="en-US" sz="3600">
                <a:solidFill>
                  <a:srgbClr val="0000FF"/>
                </a:solidFill>
              </a:rPr>
              <a:t>３．</a:t>
            </a:r>
            <a:r>
              <a:rPr lang="en-US" altLang="zh-TW" sz="3600"/>
              <a:t>2</a:t>
            </a:r>
            <a:r>
              <a:rPr lang="zh-TW" altLang="en-US" sz="3600"/>
              <a:t>      </a:t>
            </a:r>
            <a:r>
              <a:rPr lang="ja-JP" altLang="en-US" sz="3600">
                <a:solidFill>
                  <a:srgbClr val="0000FF"/>
                </a:solidFill>
              </a:rPr>
              <a:t>４．</a:t>
            </a:r>
            <a:r>
              <a:rPr lang="en-US" altLang="zh-TW" sz="3600">
                <a:latin typeface="Courier New" pitchFamily="49" charset="0"/>
                <a:cs typeface="Courier New" pitchFamily="49" charset="0"/>
              </a:rPr>
              <a:t>-</a:t>
            </a:r>
            <a:r>
              <a:rPr lang="en-US" altLang="zh-TW" sz="3600"/>
              <a:t>2</a:t>
            </a:r>
            <a:r>
              <a:rPr lang="zh-TW" altLang="en-US" sz="3600"/>
              <a:t>       </a:t>
            </a:r>
            <a:r>
              <a:rPr lang="ja-JP" altLang="en-US" sz="3600">
                <a:solidFill>
                  <a:srgbClr val="0000FF"/>
                </a:solidFill>
              </a:rPr>
              <a:t>５．</a:t>
            </a:r>
            <a:r>
              <a:rPr lang="en-US" altLang="zh-TW" sz="3600"/>
              <a:t>8</a:t>
            </a:r>
            <a:r>
              <a:rPr lang="zh-TW" altLang="en-US" sz="3600"/>
              <a:t>   </a:t>
            </a:r>
          </a:p>
        </p:txBody>
      </p:sp>
      <p:sp>
        <p:nvSpPr>
          <p:cNvPr id="10244" name="正方形/長方形 7"/>
          <p:cNvSpPr>
            <a:spLocks noChangeArrowheads="1"/>
          </p:cNvSpPr>
          <p:nvPr/>
        </p:nvSpPr>
        <p:spPr bwMode="auto">
          <a:xfrm>
            <a:off x="3995738" y="1052513"/>
            <a:ext cx="3960812" cy="954087"/>
          </a:xfrm>
          <a:prstGeom prst="rect">
            <a:avLst/>
          </a:prstGeom>
          <a:noFill/>
          <a:ln w="9525">
            <a:noFill/>
            <a:miter lim="800000"/>
            <a:headEnd/>
            <a:tailEnd/>
          </a:ln>
        </p:spPr>
        <p:txBody>
          <a:bodyPr>
            <a:spAutoFit/>
          </a:bodyPr>
          <a:lstStyle/>
          <a:p>
            <a:r>
              <a:rPr lang="ja-JP" altLang="en-US" sz="2800"/>
              <a:t>左の様なプログラムを考えましょう。</a:t>
            </a:r>
          </a:p>
        </p:txBody>
      </p:sp>
      <p:sp>
        <p:nvSpPr>
          <p:cNvPr id="5" name="正方形/長方形 4"/>
          <p:cNvSpPr/>
          <p:nvPr/>
        </p:nvSpPr>
        <p:spPr>
          <a:xfrm>
            <a:off x="250825" y="1052513"/>
            <a:ext cx="3600450" cy="1385887"/>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a=3;</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b=5;</a:t>
            </a:r>
          </a:p>
          <a:p>
            <a:pPr>
              <a:defRPr/>
            </a:pP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250825" y="2565400"/>
            <a:ext cx="6192838" cy="22463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void</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 {</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=b-a;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jTextField1.setText(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String.valueOf</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0247" name="正方形/長方形 7"/>
          <p:cNvSpPr>
            <a:spLocks noChangeArrowheads="1"/>
          </p:cNvSpPr>
          <p:nvPr/>
        </p:nvSpPr>
        <p:spPr bwMode="auto">
          <a:xfrm>
            <a:off x="6443663" y="2492375"/>
            <a:ext cx="2449512" cy="2247900"/>
          </a:xfrm>
          <a:prstGeom prst="rect">
            <a:avLst/>
          </a:prstGeom>
          <a:noFill/>
          <a:ln w="9525">
            <a:noFill/>
            <a:miter lim="800000"/>
            <a:headEnd/>
            <a:tailEnd/>
          </a:ln>
        </p:spPr>
        <p:txBody>
          <a:bodyPr>
            <a:spAutoFit/>
          </a:bodyPr>
          <a:lstStyle/>
          <a:p>
            <a:r>
              <a:rPr lang="ja-JP" altLang="en-US" sz="2800"/>
              <a:t>ここに、</a:t>
            </a:r>
            <a:r>
              <a:rPr lang="en-US" altLang="ja-JP" sz="2800"/>
              <a:t>MethodA()</a:t>
            </a:r>
            <a:r>
              <a:rPr lang="ja-JP" altLang="en-US" sz="2800"/>
              <a:t>は左のように定義されています。</a:t>
            </a:r>
          </a:p>
        </p:txBody>
      </p:sp>
      <p:sp>
        <p:nvSpPr>
          <p:cNvPr id="10248" name="正方形/長方形 7"/>
          <p:cNvSpPr>
            <a:spLocks noChangeArrowheads="1"/>
          </p:cNvSpPr>
          <p:nvPr/>
        </p:nvSpPr>
        <p:spPr bwMode="auto">
          <a:xfrm>
            <a:off x="250825" y="4941888"/>
            <a:ext cx="8461375" cy="954087"/>
          </a:xfrm>
          <a:prstGeom prst="rect">
            <a:avLst/>
          </a:prstGeom>
          <a:noFill/>
          <a:ln w="9525">
            <a:noFill/>
            <a:miter lim="800000"/>
            <a:headEnd/>
            <a:tailEnd/>
          </a:ln>
        </p:spPr>
        <p:txBody>
          <a:bodyPr>
            <a:spAutoFit/>
          </a:bodyPr>
          <a:lstStyle/>
          <a:p>
            <a:r>
              <a:rPr lang="ja-JP" altLang="en-US" sz="2800"/>
              <a:t>このプログラムが実行された時、テキストフィールド</a:t>
            </a:r>
            <a:r>
              <a:rPr lang="en-US" altLang="ja-JP" sz="2800"/>
              <a:t>jTextField1</a:t>
            </a:r>
            <a:r>
              <a:rPr lang="ja-JP" altLang="en-US" sz="2800"/>
              <a:t>に表示される答えは？</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323850" y="333375"/>
            <a:ext cx="7543800" cy="796925"/>
          </a:xfrm>
        </p:spPr>
        <p:txBody>
          <a:bodyPr/>
          <a:lstStyle/>
          <a:p>
            <a:pPr eaLnBrk="1" hangingPunct="1"/>
            <a:r>
              <a:rPr lang="ja-JP" altLang="en-US" smtClean="0"/>
              <a:t>理解度チェック１　</a:t>
            </a:r>
            <a:r>
              <a:rPr lang="ja-JP" altLang="en-US" smtClean="0">
                <a:solidFill>
                  <a:srgbClr val="FF0000"/>
                </a:solidFill>
              </a:rPr>
              <a:t>解答</a:t>
            </a:r>
          </a:p>
        </p:txBody>
      </p:sp>
      <p:sp>
        <p:nvSpPr>
          <p:cNvPr id="53" name="円/楕円 52"/>
          <p:cNvSpPr/>
          <p:nvPr/>
        </p:nvSpPr>
        <p:spPr>
          <a:xfrm>
            <a:off x="5364163" y="5516563"/>
            <a:ext cx="1511300" cy="100806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正方形/長方形 31"/>
          <p:cNvSpPr/>
          <p:nvPr/>
        </p:nvSpPr>
        <p:spPr>
          <a:xfrm>
            <a:off x="468313" y="1125538"/>
            <a:ext cx="3598862" cy="13843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a=3;</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b=5;</a:t>
            </a:r>
          </a:p>
          <a:p>
            <a:pPr>
              <a:defRPr/>
            </a:pPr>
            <a:r>
              <a:rPr lang="en-US" altLang="ja-JP" sz="2800" b="1" dirty="0" err="1">
                <a:solidFill>
                  <a:srgbClr val="3333FF"/>
                </a:solidFill>
                <a:latin typeface="Courier New" pitchFamily="49" charset="0"/>
                <a:ea typeface="ＭＳ Ｐゴシック" pitchFamily="50" charset="-128"/>
                <a:cs typeface="Courier New" pitchFamily="49" charset="0"/>
              </a:rPr>
              <a:t>MethodA</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b="1" dirty="0" err="1">
                <a:solidFill>
                  <a:srgbClr val="3333FF"/>
                </a:solidFill>
                <a:latin typeface="Courier New" pitchFamily="49" charset="0"/>
                <a:ea typeface="ＭＳ Ｐゴシック" pitchFamily="50" charset="-128"/>
                <a:cs typeface="Courier New" pitchFamily="49" charset="0"/>
              </a:rPr>
              <a:t>a,b</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dirty="0">
                <a:latin typeface="Courier New" pitchFamily="49" charset="0"/>
                <a:ea typeface="ＭＳ Ｐゴシック" pitchFamily="50" charset="-128"/>
                <a:cs typeface="Courier New" pitchFamily="49" charset="0"/>
              </a:rPr>
              <a:t>;</a:t>
            </a:r>
          </a:p>
        </p:txBody>
      </p:sp>
      <p:sp>
        <p:nvSpPr>
          <p:cNvPr id="33" name="正方形/長方形 32"/>
          <p:cNvSpPr/>
          <p:nvPr/>
        </p:nvSpPr>
        <p:spPr>
          <a:xfrm>
            <a:off x="395288" y="3213100"/>
            <a:ext cx="6192837" cy="2246313"/>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void</a:t>
            </a:r>
            <a:r>
              <a:rPr lang="en-US" altLang="ja-JP" sz="2800" dirty="0">
                <a:latin typeface="Courier New" pitchFamily="49" charset="0"/>
                <a:ea typeface="ＭＳ Ｐゴシック" pitchFamily="50" charset="-128"/>
                <a:cs typeface="Courier New" pitchFamily="49" charset="0"/>
              </a:rPr>
              <a:t> </a:t>
            </a:r>
            <a:r>
              <a:rPr lang="en-US" altLang="ja-JP" sz="2800" b="1" dirty="0" err="1">
                <a:solidFill>
                  <a:srgbClr val="3333FF"/>
                </a:solidFill>
                <a:latin typeface="Courier New" pitchFamily="49" charset="0"/>
                <a:ea typeface="ＭＳ Ｐゴシック" pitchFamily="50" charset="-128"/>
                <a:cs typeface="Courier New" pitchFamily="49" charset="0"/>
              </a:rPr>
              <a:t>MethodA</a:t>
            </a:r>
            <a:r>
              <a:rPr lang="en-US" altLang="ja-JP" sz="2800" b="1" dirty="0">
                <a:solidFill>
                  <a:srgbClr val="3333FF"/>
                </a:solidFill>
                <a:latin typeface="Courier New" pitchFamily="49" charset="0"/>
                <a:ea typeface="ＭＳ Ｐゴシック" pitchFamily="50" charset="-128"/>
                <a:cs typeface="Courier New" pitchFamily="49" charset="0"/>
              </a:rPr>
              <a:t>(</a:t>
            </a:r>
            <a:r>
              <a:rPr lang="en-US" altLang="ja-JP" sz="2800" b="1" dirty="0" err="1">
                <a:solidFill>
                  <a:srgbClr val="3333FF"/>
                </a:solidFill>
                <a:latin typeface="Courier New" pitchFamily="49" charset="0"/>
                <a:ea typeface="ＭＳ Ｐゴシック" pitchFamily="50" charset="-128"/>
                <a:cs typeface="Courier New" pitchFamily="49" charset="0"/>
              </a:rPr>
              <a:t>int</a:t>
            </a:r>
            <a:r>
              <a:rPr lang="en-US" altLang="ja-JP" sz="2800" b="1" dirty="0">
                <a:solidFill>
                  <a:srgbClr val="3333FF"/>
                </a:solidFill>
                <a:latin typeface="Courier New" pitchFamily="49" charset="0"/>
                <a:ea typeface="ＭＳ Ｐゴシック" pitchFamily="50" charset="-128"/>
                <a:cs typeface="Courier New" pitchFamily="49" charset="0"/>
              </a:rPr>
              <a:t> </a:t>
            </a:r>
            <a:r>
              <a:rPr lang="en-US" altLang="ja-JP" sz="2800" b="1" dirty="0" err="1">
                <a:solidFill>
                  <a:srgbClr val="3333FF"/>
                </a:solidFill>
                <a:latin typeface="Courier New" pitchFamily="49" charset="0"/>
                <a:ea typeface="ＭＳ Ｐゴシック" pitchFamily="50" charset="-128"/>
                <a:cs typeface="Courier New" pitchFamily="49" charset="0"/>
              </a:rPr>
              <a:t>b,int</a:t>
            </a:r>
            <a:r>
              <a:rPr lang="en-US" altLang="ja-JP" sz="2800" b="1" dirty="0">
                <a:solidFill>
                  <a:srgbClr val="3333FF"/>
                </a:solidFill>
                <a:latin typeface="Courier New" pitchFamily="49" charset="0"/>
                <a:ea typeface="ＭＳ Ｐゴシック" pitchFamily="50" charset="-128"/>
                <a:cs typeface="Courier New" pitchFamily="49" charset="0"/>
              </a:rPr>
              <a:t> a) </a:t>
            </a:r>
            <a:r>
              <a:rPr lang="en-US" altLang="ja-JP" sz="2800" dirty="0">
                <a:latin typeface="Courier New" pitchFamily="49" charset="0"/>
                <a:ea typeface="ＭＳ Ｐゴシック" pitchFamily="50" charset="-128"/>
                <a:cs typeface="Courier New" pitchFamily="49" charset="0"/>
              </a:rPr>
              <a: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=b-a;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jTextField1.setText(</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String.valueOf</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Ans</a:t>
            </a:r>
            <a:r>
              <a:rPr lang="en-US" altLang="ja-JP" sz="2800" dirty="0">
                <a:latin typeface="Courier New" pitchFamily="49" charset="0"/>
                <a:ea typeface="ＭＳ Ｐゴシック" pitchFamily="50" charset="-128"/>
                <a:cs typeface="Courier New" pitchFamily="49" charset="0"/>
              </a:rPr>
              <a:t>)</a:t>
            </a:r>
            <a:r>
              <a:rPr lang="ja-JP" altLang="en-US" sz="2800" dirty="0">
                <a:latin typeface="Courier New" pitchFamily="49" charset="0"/>
                <a:ea typeface="ＭＳ Ｐゴシック" pitchFamily="50" charset="-128"/>
                <a:cs typeface="Courier New" pitchFamily="49" charset="0"/>
              </a:rPr>
              <a:t>　</a:t>
            </a:r>
            <a:r>
              <a:rPr lang="en-US" altLang="ja-JP" sz="2800" dirty="0">
                <a:latin typeface="Courier New" pitchFamily="49" charset="0"/>
                <a:ea typeface="ＭＳ Ｐゴシック" pitchFamily="50" charset="-128"/>
                <a:cs typeface="Courier New" pitchFamily="49" charset="0"/>
              </a:rPr>
              <a:t>);</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1270" name="テキスト ボックス 4"/>
          <p:cNvSpPr txBox="1">
            <a:spLocks noChangeArrowheads="1"/>
          </p:cNvSpPr>
          <p:nvPr/>
        </p:nvSpPr>
        <p:spPr bwMode="auto">
          <a:xfrm>
            <a:off x="179388" y="5732463"/>
            <a:ext cx="8496300" cy="64770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3</a:t>
            </a:r>
            <a:r>
              <a:rPr lang="zh-TW" altLang="en-US" sz="3600"/>
              <a:t>    </a:t>
            </a:r>
            <a:r>
              <a:rPr lang="ja-JP" altLang="en-US" sz="3600"/>
              <a:t>　 </a:t>
            </a:r>
            <a:r>
              <a:rPr lang="ja-JP" altLang="en-US" sz="3600">
                <a:solidFill>
                  <a:srgbClr val="0000FF"/>
                </a:solidFill>
              </a:rPr>
              <a:t>２．</a:t>
            </a:r>
            <a:r>
              <a:rPr lang="en-US" altLang="zh-TW" sz="3600"/>
              <a:t>5</a:t>
            </a:r>
            <a:r>
              <a:rPr lang="zh-TW" altLang="en-US" sz="3600"/>
              <a:t>    </a:t>
            </a:r>
            <a:r>
              <a:rPr lang="ja-JP" altLang="en-US" sz="3600"/>
              <a:t>  </a:t>
            </a:r>
            <a:r>
              <a:rPr lang="ja-JP" altLang="en-US" sz="3600">
                <a:solidFill>
                  <a:srgbClr val="0000FF"/>
                </a:solidFill>
              </a:rPr>
              <a:t>３．</a:t>
            </a:r>
            <a:r>
              <a:rPr lang="en-US" altLang="zh-TW" sz="3600"/>
              <a:t>2</a:t>
            </a:r>
            <a:r>
              <a:rPr lang="zh-TW" altLang="en-US" sz="3600"/>
              <a:t>      </a:t>
            </a:r>
            <a:r>
              <a:rPr lang="ja-JP" altLang="en-US" sz="3600">
                <a:solidFill>
                  <a:srgbClr val="0000FF"/>
                </a:solidFill>
              </a:rPr>
              <a:t>４．</a:t>
            </a:r>
            <a:r>
              <a:rPr lang="en-US" altLang="zh-TW" sz="3600">
                <a:latin typeface="Courier New" pitchFamily="49" charset="0"/>
                <a:cs typeface="Courier New" pitchFamily="49" charset="0"/>
              </a:rPr>
              <a:t>-</a:t>
            </a:r>
            <a:r>
              <a:rPr lang="en-US" altLang="zh-TW" sz="3600"/>
              <a:t>2</a:t>
            </a:r>
            <a:r>
              <a:rPr lang="zh-TW" altLang="en-US" sz="3600"/>
              <a:t>       </a:t>
            </a:r>
            <a:r>
              <a:rPr lang="ja-JP" altLang="en-US" sz="3600">
                <a:solidFill>
                  <a:srgbClr val="0000FF"/>
                </a:solidFill>
              </a:rPr>
              <a:t>５．</a:t>
            </a:r>
            <a:r>
              <a:rPr lang="en-US" altLang="zh-TW" sz="3600"/>
              <a:t>8</a:t>
            </a:r>
            <a:r>
              <a:rPr lang="zh-TW" altLang="en-US" sz="3600"/>
              <a:t>   </a:t>
            </a:r>
          </a:p>
        </p:txBody>
      </p:sp>
      <p:sp>
        <p:nvSpPr>
          <p:cNvPr id="35" name="テキスト ボックス 34"/>
          <p:cNvSpPr txBox="1">
            <a:spLocks noChangeArrowheads="1"/>
          </p:cNvSpPr>
          <p:nvPr/>
        </p:nvSpPr>
        <p:spPr bwMode="auto">
          <a:xfrm>
            <a:off x="2195513" y="1628775"/>
            <a:ext cx="431800" cy="584200"/>
          </a:xfrm>
          <a:prstGeom prst="rect">
            <a:avLst/>
          </a:prstGeom>
          <a:noFill/>
          <a:ln w="9525">
            <a:noFill/>
            <a:miter lim="800000"/>
            <a:headEnd/>
            <a:tailEnd/>
          </a:ln>
        </p:spPr>
        <p:txBody>
          <a:bodyPr>
            <a:spAutoFit/>
          </a:bodyPr>
          <a:lstStyle/>
          <a:p>
            <a:r>
              <a:rPr lang="en-US" altLang="ja-JP" sz="3200" b="1">
                <a:solidFill>
                  <a:srgbClr val="FF0000"/>
                </a:solidFill>
              </a:rPr>
              <a:t>3</a:t>
            </a:r>
            <a:endParaRPr lang="ja-JP" altLang="en-US" sz="3200" b="1">
              <a:solidFill>
                <a:srgbClr val="FF0000"/>
              </a:solidFill>
            </a:endParaRPr>
          </a:p>
        </p:txBody>
      </p:sp>
      <p:sp>
        <p:nvSpPr>
          <p:cNvPr id="36" name="テキスト ボックス 35"/>
          <p:cNvSpPr txBox="1">
            <a:spLocks noChangeArrowheads="1"/>
          </p:cNvSpPr>
          <p:nvPr/>
        </p:nvSpPr>
        <p:spPr bwMode="auto">
          <a:xfrm>
            <a:off x="2555875" y="1628775"/>
            <a:ext cx="431800" cy="584200"/>
          </a:xfrm>
          <a:prstGeom prst="rect">
            <a:avLst/>
          </a:prstGeom>
          <a:noFill/>
          <a:ln w="9525">
            <a:noFill/>
            <a:miter lim="800000"/>
            <a:headEnd/>
            <a:tailEnd/>
          </a:ln>
        </p:spPr>
        <p:txBody>
          <a:bodyPr>
            <a:spAutoFit/>
          </a:bodyPr>
          <a:lstStyle/>
          <a:p>
            <a:r>
              <a:rPr lang="en-US" altLang="ja-JP" sz="3200" b="1">
                <a:solidFill>
                  <a:srgbClr val="FF0000"/>
                </a:solidFill>
              </a:rPr>
              <a:t>5</a:t>
            </a:r>
            <a:endParaRPr lang="ja-JP" altLang="en-US" sz="3200" b="1">
              <a:solidFill>
                <a:srgbClr val="FF0000"/>
              </a:solidFill>
            </a:endParaRPr>
          </a:p>
        </p:txBody>
      </p:sp>
      <p:sp>
        <p:nvSpPr>
          <p:cNvPr id="37" name="下矢印 36"/>
          <p:cNvSpPr/>
          <p:nvPr/>
        </p:nvSpPr>
        <p:spPr>
          <a:xfrm rot="17700000">
            <a:off x="3136107" y="1955006"/>
            <a:ext cx="185738" cy="1901825"/>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下矢印 37"/>
          <p:cNvSpPr/>
          <p:nvPr/>
        </p:nvSpPr>
        <p:spPr>
          <a:xfrm rot="-4200000">
            <a:off x="4077494" y="1489869"/>
            <a:ext cx="190500" cy="2757488"/>
          </a:xfrm>
          <a:prstGeom prst="downArrow">
            <a:avLst/>
          </a:prstGeom>
          <a:solidFill>
            <a:srgbClr val="00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 name="テキスト ボックス 38"/>
          <p:cNvSpPr txBox="1">
            <a:spLocks noChangeArrowheads="1"/>
          </p:cNvSpPr>
          <p:nvPr/>
        </p:nvSpPr>
        <p:spPr bwMode="auto">
          <a:xfrm>
            <a:off x="4067175" y="3500438"/>
            <a:ext cx="433388" cy="585787"/>
          </a:xfrm>
          <a:prstGeom prst="rect">
            <a:avLst/>
          </a:prstGeom>
          <a:noFill/>
          <a:ln w="9525">
            <a:noFill/>
            <a:miter lim="800000"/>
            <a:headEnd/>
            <a:tailEnd/>
          </a:ln>
        </p:spPr>
        <p:txBody>
          <a:bodyPr>
            <a:spAutoFit/>
          </a:bodyPr>
          <a:lstStyle/>
          <a:p>
            <a:r>
              <a:rPr lang="en-US" altLang="ja-JP" sz="3200" b="1">
                <a:solidFill>
                  <a:srgbClr val="FF0000"/>
                </a:solidFill>
              </a:rPr>
              <a:t>3</a:t>
            </a:r>
            <a:endParaRPr lang="ja-JP" altLang="en-US" sz="3200" b="1">
              <a:solidFill>
                <a:srgbClr val="FF0000"/>
              </a:solidFill>
            </a:endParaRPr>
          </a:p>
        </p:txBody>
      </p:sp>
      <p:sp>
        <p:nvSpPr>
          <p:cNvPr id="40" name="テキスト ボックス 39"/>
          <p:cNvSpPr txBox="1">
            <a:spLocks noChangeArrowheads="1"/>
          </p:cNvSpPr>
          <p:nvPr/>
        </p:nvSpPr>
        <p:spPr bwMode="auto">
          <a:xfrm>
            <a:off x="5364163" y="3500438"/>
            <a:ext cx="431800" cy="585787"/>
          </a:xfrm>
          <a:prstGeom prst="rect">
            <a:avLst/>
          </a:prstGeom>
          <a:noFill/>
          <a:ln w="9525">
            <a:noFill/>
            <a:miter lim="800000"/>
            <a:headEnd/>
            <a:tailEnd/>
          </a:ln>
        </p:spPr>
        <p:txBody>
          <a:bodyPr>
            <a:spAutoFit/>
          </a:bodyPr>
          <a:lstStyle/>
          <a:p>
            <a:r>
              <a:rPr lang="en-US" altLang="ja-JP" sz="3200" b="1">
                <a:solidFill>
                  <a:srgbClr val="FF0000"/>
                </a:solidFill>
              </a:rPr>
              <a:t>5</a:t>
            </a:r>
            <a:endParaRPr lang="ja-JP" altLang="en-US" sz="3200" b="1">
              <a:solidFill>
                <a:srgbClr val="FF0000"/>
              </a:solidFill>
            </a:endParaRPr>
          </a:p>
        </p:txBody>
      </p:sp>
      <p:sp>
        <p:nvSpPr>
          <p:cNvPr id="41" name="テキスト ボックス 40"/>
          <p:cNvSpPr txBox="1">
            <a:spLocks noChangeArrowheads="1"/>
          </p:cNvSpPr>
          <p:nvPr/>
        </p:nvSpPr>
        <p:spPr bwMode="auto">
          <a:xfrm>
            <a:off x="4716463" y="2420938"/>
            <a:ext cx="3786187" cy="523875"/>
          </a:xfrm>
          <a:prstGeom prst="rect">
            <a:avLst/>
          </a:prstGeom>
          <a:noFill/>
          <a:ln w="9525">
            <a:noFill/>
            <a:miter lim="800000"/>
            <a:headEnd/>
            <a:tailEnd/>
          </a:ln>
        </p:spPr>
        <p:txBody>
          <a:bodyPr>
            <a:spAutoFit/>
          </a:bodyPr>
          <a:lstStyle/>
          <a:p>
            <a:r>
              <a:rPr lang="ja-JP" altLang="en-US" sz="2800" b="1">
                <a:solidFill>
                  <a:srgbClr val="3333FF"/>
                </a:solidFill>
              </a:rPr>
              <a:t>引数の順番通りに対応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dissolve">
                                      <p:cBhvr>
                                        <p:cTn id="12" dur="500"/>
                                        <p:tgtEl>
                                          <p:spTgt spid="3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dissolve">
                                      <p:cBhvr>
                                        <p:cTn id="15" dur="5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up)">
                                      <p:cBhvr>
                                        <p:cTn id="20" dur="500"/>
                                        <p:tgtEl>
                                          <p:spTgt spid="37"/>
                                        </p:tgtEl>
                                      </p:cBhvr>
                                    </p:animEffect>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dissolve">
                                      <p:cBhvr>
                                        <p:cTn id="24" dur="500"/>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wipe(up)">
                                      <p:cBhvr>
                                        <p:cTn id="29" dur="500"/>
                                        <p:tgtEl>
                                          <p:spTgt spid="38"/>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dissolve">
                                      <p:cBhvr>
                                        <p:cTn id="33" dur="500"/>
                                        <p:tgtEl>
                                          <p:spTgt spid="40"/>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dissolve">
                                      <p:cBhvr>
                                        <p:cTn id="3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35" grpId="0"/>
      <p:bldP spid="36" grpId="0"/>
      <p:bldP spid="37" grpId="0" animBg="1"/>
      <p:bldP spid="38" grpId="0" animBg="1"/>
      <p:bldP spid="39" grpId="0"/>
      <p:bldP spid="40" grpId="0"/>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250825" y="260350"/>
            <a:ext cx="7543800" cy="723900"/>
          </a:xfrm>
        </p:spPr>
        <p:txBody>
          <a:bodyPr/>
          <a:lstStyle/>
          <a:p>
            <a:pPr eaLnBrk="1" hangingPunct="1"/>
            <a:r>
              <a:rPr lang="ja-JP" altLang="en-US" smtClean="0"/>
              <a:t>理解度チェック２</a:t>
            </a:r>
          </a:p>
        </p:txBody>
      </p:sp>
      <p:sp>
        <p:nvSpPr>
          <p:cNvPr id="13315" name="テキスト ボックス 4"/>
          <p:cNvSpPr txBox="1">
            <a:spLocks noChangeArrowheads="1"/>
          </p:cNvSpPr>
          <p:nvPr/>
        </p:nvSpPr>
        <p:spPr bwMode="auto">
          <a:xfrm>
            <a:off x="179388" y="5445125"/>
            <a:ext cx="84963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public</a:t>
            </a:r>
            <a:r>
              <a:rPr lang="zh-TW" altLang="en-US" sz="3600"/>
              <a:t>   </a:t>
            </a:r>
            <a:r>
              <a:rPr lang="ja-JP" altLang="en-US" sz="3600"/>
              <a:t>　   </a:t>
            </a:r>
            <a:r>
              <a:rPr lang="ja-JP" altLang="en-US" sz="3600">
                <a:solidFill>
                  <a:srgbClr val="0000FF"/>
                </a:solidFill>
              </a:rPr>
              <a:t>２．</a:t>
            </a:r>
            <a:r>
              <a:rPr lang="en-US" altLang="zh-TW" sz="3600"/>
              <a:t>void</a:t>
            </a:r>
            <a:r>
              <a:rPr lang="zh-TW" altLang="en-US" sz="3600"/>
              <a:t>    </a:t>
            </a:r>
            <a:r>
              <a:rPr lang="ja-JP" altLang="en-US" sz="3600"/>
              <a:t>      </a:t>
            </a:r>
            <a:r>
              <a:rPr lang="ja-JP" altLang="en-US" sz="3600">
                <a:solidFill>
                  <a:srgbClr val="0000FF"/>
                </a:solidFill>
              </a:rPr>
              <a:t>３．</a:t>
            </a:r>
            <a:r>
              <a:rPr lang="en-US" altLang="zh-TW" sz="3600"/>
              <a:t>int</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double</a:t>
            </a:r>
            <a:r>
              <a:rPr lang="zh-TW" altLang="en-US" sz="3600"/>
              <a:t>       </a:t>
            </a:r>
            <a:r>
              <a:rPr lang="ja-JP" altLang="en-US" sz="3600">
                <a:solidFill>
                  <a:srgbClr val="0000FF"/>
                </a:solidFill>
              </a:rPr>
              <a:t>５．</a:t>
            </a:r>
            <a:r>
              <a:rPr lang="en-US" altLang="zh-TW" sz="3600"/>
              <a:t>String</a:t>
            </a:r>
            <a:r>
              <a:rPr lang="zh-TW" altLang="en-US" sz="3600"/>
              <a:t>   </a:t>
            </a:r>
          </a:p>
        </p:txBody>
      </p:sp>
      <p:sp>
        <p:nvSpPr>
          <p:cNvPr id="13316" name="正方形/長方形 7"/>
          <p:cNvSpPr>
            <a:spLocks noChangeArrowheads="1"/>
          </p:cNvSpPr>
          <p:nvPr/>
        </p:nvSpPr>
        <p:spPr bwMode="auto">
          <a:xfrm>
            <a:off x="3924300" y="908050"/>
            <a:ext cx="3960813" cy="954088"/>
          </a:xfrm>
          <a:prstGeom prst="rect">
            <a:avLst/>
          </a:prstGeom>
          <a:noFill/>
          <a:ln w="9525">
            <a:noFill/>
            <a:miter lim="800000"/>
            <a:headEnd/>
            <a:tailEnd/>
          </a:ln>
        </p:spPr>
        <p:txBody>
          <a:bodyPr>
            <a:spAutoFit/>
          </a:bodyPr>
          <a:lstStyle/>
          <a:p>
            <a:r>
              <a:rPr lang="ja-JP" altLang="en-US" sz="2800"/>
              <a:t>左の様なプログラムを考えましょう。</a:t>
            </a:r>
          </a:p>
        </p:txBody>
      </p:sp>
      <p:sp>
        <p:nvSpPr>
          <p:cNvPr id="5" name="正方形/長方形 4"/>
          <p:cNvSpPr/>
          <p:nvPr/>
        </p:nvSpPr>
        <p:spPr>
          <a:xfrm>
            <a:off x="250825" y="1052513"/>
            <a:ext cx="3600450"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a=1;</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b=2;</a:t>
            </a:r>
          </a:p>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p>
          <a:p>
            <a:pPr>
              <a:defRPr/>
            </a:pPr>
            <a:r>
              <a:rPr lang="en-US" altLang="ja-JP" sz="2800" dirty="0">
                <a:latin typeface="Courier New" pitchFamily="49" charset="0"/>
                <a:ea typeface="ＭＳ Ｐゴシック" pitchFamily="50" charset="-128"/>
                <a:cs typeface="Courier New" pitchFamily="49" charset="0"/>
              </a:rPr>
              <a:t>c=</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323850" y="3284538"/>
            <a:ext cx="6335713"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)/2.0;</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return</a:t>
            </a:r>
            <a:r>
              <a:rPr lang="en-US" altLang="ja-JP" sz="2800" dirty="0">
                <a:latin typeface="Courier New" pitchFamily="49" charset="0"/>
                <a:ea typeface="ＭＳ Ｐゴシック" pitchFamily="50" charset="-128"/>
                <a:cs typeface="Courier New" pitchFamily="49" charset="0"/>
              </a:rPr>
              <a:t> c; </a:t>
            </a:r>
          </a:p>
          <a:p>
            <a:pPr>
              <a:defRPr/>
            </a:pPr>
            <a:r>
              <a:rPr lang="en-US" altLang="ja-JP" sz="2800" dirty="0">
                <a:latin typeface="Courier New" pitchFamily="49" charset="0"/>
                <a:ea typeface="ＭＳ Ｐゴシック" pitchFamily="50" charset="-128"/>
                <a:cs typeface="Courier New" pitchFamily="49" charset="0"/>
              </a:rPr>
              <a:t>}</a:t>
            </a:r>
          </a:p>
        </p:txBody>
      </p:sp>
      <p:sp>
        <p:nvSpPr>
          <p:cNvPr id="13319" name="正方形/長方形 7"/>
          <p:cNvSpPr>
            <a:spLocks noChangeArrowheads="1"/>
          </p:cNvSpPr>
          <p:nvPr/>
        </p:nvSpPr>
        <p:spPr bwMode="auto">
          <a:xfrm>
            <a:off x="3924300" y="1989138"/>
            <a:ext cx="4968875" cy="1384300"/>
          </a:xfrm>
          <a:prstGeom prst="rect">
            <a:avLst/>
          </a:prstGeom>
          <a:noFill/>
          <a:ln w="9525">
            <a:noFill/>
            <a:miter lim="800000"/>
            <a:headEnd/>
            <a:tailEnd/>
          </a:ln>
        </p:spPr>
        <p:txBody>
          <a:bodyPr>
            <a:spAutoFit/>
          </a:bodyPr>
          <a:lstStyle/>
          <a:p>
            <a:r>
              <a:rPr lang="ja-JP" altLang="en-US" sz="2800"/>
              <a:t>ここに、</a:t>
            </a:r>
            <a:r>
              <a:rPr lang="en-US" altLang="ja-JP" sz="2800"/>
              <a:t>MethodA(a,b)</a:t>
            </a:r>
            <a:r>
              <a:rPr lang="ja-JP" altLang="en-US" sz="2800"/>
              <a:t>は次のように二つの引数の平均値を返すメソッドとします。</a:t>
            </a:r>
          </a:p>
        </p:txBody>
      </p:sp>
      <p:sp>
        <p:nvSpPr>
          <p:cNvPr id="13320" name="正方形/長方形 7"/>
          <p:cNvSpPr>
            <a:spLocks noChangeArrowheads="1"/>
          </p:cNvSpPr>
          <p:nvPr/>
        </p:nvSpPr>
        <p:spPr bwMode="auto">
          <a:xfrm>
            <a:off x="827088" y="4868863"/>
            <a:ext cx="6300787" cy="523875"/>
          </a:xfrm>
          <a:prstGeom prst="rect">
            <a:avLst/>
          </a:prstGeom>
          <a:solidFill>
            <a:schemeClr val="bg1"/>
          </a:solidFill>
          <a:ln w="9525">
            <a:solidFill>
              <a:schemeClr val="tx1"/>
            </a:solidFill>
            <a:miter lim="800000"/>
            <a:headEnd/>
            <a:tailEnd/>
          </a:ln>
        </p:spPr>
        <p:txBody>
          <a:bodyPr>
            <a:spAutoFit/>
          </a:bodyPr>
          <a:lstStyle/>
          <a:p>
            <a:r>
              <a:rPr lang="ja-JP" altLang="en-US" sz="2800"/>
              <a:t>このとき、空欄に入る適切な用語は？</a:t>
            </a:r>
          </a:p>
        </p:txBody>
      </p:sp>
      <p:sp>
        <p:nvSpPr>
          <p:cNvPr id="9" name="正方形/長方形 8"/>
          <p:cNvSpPr/>
          <p:nvPr/>
        </p:nvSpPr>
        <p:spPr>
          <a:xfrm>
            <a:off x="323850" y="3357563"/>
            <a:ext cx="1511300"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250825" y="260350"/>
            <a:ext cx="7543800" cy="723900"/>
          </a:xfrm>
        </p:spPr>
        <p:txBody>
          <a:bodyPr/>
          <a:lstStyle/>
          <a:p>
            <a:pPr eaLnBrk="1" hangingPunct="1"/>
            <a:r>
              <a:rPr lang="ja-JP" altLang="en-US" smtClean="0"/>
              <a:t>理解度チェック２ 　</a:t>
            </a:r>
            <a:r>
              <a:rPr lang="ja-JP" altLang="en-US" smtClean="0">
                <a:solidFill>
                  <a:srgbClr val="FF0000"/>
                </a:solidFill>
              </a:rPr>
              <a:t>解答</a:t>
            </a:r>
          </a:p>
        </p:txBody>
      </p:sp>
      <p:sp>
        <p:nvSpPr>
          <p:cNvPr id="14339" name="テキスト ボックス 4"/>
          <p:cNvSpPr txBox="1">
            <a:spLocks noChangeArrowheads="1"/>
          </p:cNvSpPr>
          <p:nvPr/>
        </p:nvSpPr>
        <p:spPr bwMode="auto">
          <a:xfrm>
            <a:off x="323850" y="5300663"/>
            <a:ext cx="7416800" cy="1200150"/>
          </a:xfrm>
          <a:prstGeom prst="rect">
            <a:avLst/>
          </a:prstGeom>
          <a:noFill/>
          <a:ln w="19050">
            <a:solidFill>
              <a:srgbClr val="FF0000"/>
            </a:solidFill>
            <a:prstDash val="dash"/>
            <a:miter lim="800000"/>
            <a:headEnd/>
            <a:tailEnd/>
          </a:ln>
        </p:spPr>
        <p:txBody>
          <a:bodyPr>
            <a:spAutoFit/>
          </a:bodyPr>
          <a:lstStyle/>
          <a:p>
            <a:pPr marL="457200" indent="-457200"/>
            <a:r>
              <a:rPr lang="zh-TW" altLang="en-US" sz="3600" b="1">
                <a:solidFill>
                  <a:srgbClr val="0000FF"/>
                </a:solidFill>
              </a:rPr>
              <a:t> </a:t>
            </a:r>
            <a:r>
              <a:rPr lang="ja-JP" altLang="en-US" sz="3600" b="1">
                <a:solidFill>
                  <a:srgbClr val="0000FF"/>
                </a:solidFill>
              </a:rPr>
              <a:t>１．</a:t>
            </a:r>
            <a:r>
              <a:rPr lang="en-US" altLang="zh-TW" sz="3600"/>
              <a:t>public</a:t>
            </a:r>
            <a:r>
              <a:rPr lang="zh-TW" altLang="en-US" sz="3600"/>
              <a:t>   </a:t>
            </a:r>
            <a:r>
              <a:rPr lang="ja-JP" altLang="en-US" sz="3600"/>
              <a:t>　   </a:t>
            </a:r>
            <a:r>
              <a:rPr lang="ja-JP" altLang="en-US" sz="3600">
                <a:solidFill>
                  <a:srgbClr val="0000FF"/>
                </a:solidFill>
              </a:rPr>
              <a:t>２．</a:t>
            </a:r>
            <a:r>
              <a:rPr lang="en-US" altLang="zh-TW" sz="3600"/>
              <a:t>void</a:t>
            </a:r>
            <a:r>
              <a:rPr lang="zh-TW" altLang="en-US" sz="3600"/>
              <a:t>    </a:t>
            </a:r>
            <a:r>
              <a:rPr lang="ja-JP" altLang="en-US" sz="3600"/>
              <a:t>      </a:t>
            </a:r>
            <a:r>
              <a:rPr lang="ja-JP" altLang="en-US" sz="3600">
                <a:solidFill>
                  <a:srgbClr val="0000FF"/>
                </a:solidFill>
              </a:rPr>
              <a:t>３．</a:t>
            </a:r>
            <a:r>
              <a:rPr lang="en-US" altLang="zh-TW" sz="3600"/>
              <a:t>int</a:t>
            </a:r>
            <a:r>
              <a:rPr lang="zh-TW" altLang="en-US" sz="3600"/>
              <a:t>     </a:t>
            </a:r>
            <a:endParaRPr lang="en-US" altLang="zh-TW" sz="3600"/>
          </a:p>
          <a:p>
            <a:pPr marL="457200" indent="-457200"/>
            <a:r>
              <a:rPr lang="en-US" altLang="ja-JP" sz="3600">
                <a:solidFill>
                  <a:srgbClr val="0000FF"/>
                </a:solidFill>
              </a:rPr>
              <a:t> </a:t>
            </a:r>
            <a:r>
              <a:rPr lang="ja-JP" altLang="en-US" sz="3600">
                <a:solidFill>
                  <a:srgbClr val="0000FF"/>
                </a:solidFill>
              </a:rPr>
              <a:t>４．</a:t>
            </a:r>
            <a:r>
              <a:rPr lang="en-US" altLang="zh-TW" sz="3600"/>
              <a:t>double</a:t>
            </a:r>
            <a:r>
              <a:rPr lang="zh-TW" altLang="en-US" sz="3600"/>
              <a:t>       </a:t>
            </a:r>
            <a:r>
              <a:rPr lang="ja-JP" altLang="en-US" sz="3600">
                <a:solidFill>
                  <a:srgbClr val="0000FF"/>
                </a:solidFill>
              </a:rPr>
              <a:t>５．</a:t>
            </a:r>
            <a:r>
              <a:rPr lang="en-US" altLang="zh-TW" sz="3600"/>
              <a:t>String</a:t>
            </a:r>
            <a:r>
              <a:rPr lang="zh-TW" altLang="en-US" sz="3600"/>
              <a:t>   </a:t>
            </a:r>
          </a:p>
        </p:txBody>
      </p:sp>
      <p:sp>
        <p:nvSpPr>
          <p:cNvPr id="5" name="正方形/長方形 4"/>
          <p:cNvSpPr/>
          <p:nvPr/>
        </p:nvSpPr>
        <p:spPr>
          <a:xfrm>
            <a:off x="250825" y="1052513"/>
            <a:ext cx="3600450"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a=1;</a:t>
            </a:r>
          </a:p>
          <a:p>
            <a:pPr>
              <a:defRPr/>
            </a:pP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b=2;</a:t>
            </a:r>
          </a:p>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p>
          <a:p>
            <a:pPr>
              <a:defRPr/>
            </a:pPr>
            <a:r>
              <a:rPr lang="en-US" altLang="ja-JP" sz="2800" dirty="0">
                <a:latin typeface="Courier New" pitchFamily="49" charset="0"/>
                <a:ea typeface="ＭＳ Ｐゴシック" pitchFamily="50" charset="-128"/>
                <a:cs typeface="Courier New" pitchFamily="49" charset="0"/>
              </a:rPr>
              <a:t>c=</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a:t>
            </a:r>
          </a:p>
        </p:txBody>
      </p:sp>
      <p:sp>
        <p:nvSpPr>
          <p:cNvPr id="6" name="正方形/長方形 5"/>
          <p:cNvSpPr/>
          <p:nvPr/>
        </p:nvSpPr>
        <p:spPr>
          <a:xfrm>
            <a:off x="323850" y="3284538"/>
            <a:ext cx="6335713" cy="1816100"/>
          </a:xfrm>
          <a:prstGeom prst="rect">
            <a:avLst/>
          </a:prstGeom>
          <a:solidFill>
            <a:schemeClr val="accent1">
              <a:lumMod val="20000"/>
              <a:lumOff val="80000"/>
            </a:schemeClr>
          </a:solidFill>
          <a:ln>
            <a:solidFill>
              <a:schemeClr val="tx1"/>
            </a:solidFill>
            <a:prstDash val="dashDot"/>
          </a:ln>
        </p:spPr>
        <p:txBody>
          <a:bodyPr>
            <a:spAutoFit/>
          </a:bodyPr>
          <a:lstStyle/>
          <a:p>
            <a:pPr>
              <a:defRPr/>
            </a:pP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MethodA</a:t>
            </a:r>
            <a:r>
              <a:rPr lang="en-US" altLang="ja-JP" sz="2800" dirty="0">
                <a:latin typeface="Courier New" pitchFamily="49" charset="0"/>
                <a:ea typeface="ＭＳ Ｐゴシック" pitchFamily="50" charset="-128"/>
                <a:cs typeface="Courier New" pitchFamily="49" charset="0"/>
              </a:rPr>
              <a:t>(</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t>
            </a:r>
            <a:r>
              <a:rPr lang="en-US" altLang="ja-JP" sz="2800" dirty="0" err="1">
                <a:latin typeface="Courier New" pitchFamily="49" charset="0"/>
                <a:ea typeface="ＭＳ Ｐゴシック" pitchFamily="50" charset="-128"/>
                <a:cs typeface="Courier New" pitchFamily="49" charset="0"/>
              </a:rPr>
              <a:t>b,</a:t>
            </a:r>
            <a:r>
              <a:rPr lang="en-US" altLang="ja-JP" sz="2800" b="1" dirty="0" err="1">
                <a:latin typeface="Courier New" pitchFamily="49" charset="0"/>
                <a:ea typeface="ＭＳ Ｐゴシック" pitchFamily="50" charset="-128"/>
                <a:cs typeface="Courier New" pitchFamily="49" charset="0"/>
              </a:rPr>
              <a:t>int</a:t>
            </a:r>
            <a:r>
              <a:rPr lang="en-US" altLang="ja-JP" sz="2800" dirty="0">
                <a:latin typeface="Courier New" pitchFamily="49" charset="0"/>
                <a:ea typeface="ＭＳ Ｐゴシック" pitchFamily="50" charset="-128"/>
                <a:cs typeface="Courier New" pitchFamily="49" charset="0"/>
              </a:rPr>
              <a:t> a){</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double</a:t>
            </a:r>
            <a:r>
              <a:rPr lang="en-US" altLang="ja-JP" sz="2800" dirty="0">
                <a:latin typeface="Courier New" pitchFamily="49" charset="0"/>
                <a:ea typeface="ＭＳ Ｐゴシック" pitchFamily="50" charset="-128"/>
                <a:cs typeface="Courier New" pitchFamily="49" charset="0"/>
              </a:rPr>
              <a:t> c=(</a:t>
            </a:r>
            <a:r>
              <a:rPr lang="en-US" altLang="ja-JP" sz="2800" dirty="0" err="1">
                <a:latin typeface="Courier New" pitchFamily="49" charset="0"/>
                <a:ea typeface="ＭＳ Ｐゴシック" pitchFamily="50" charset="-128"/>
                <a:cs typeface="Courier New" pitchFamily="49" charset="0"/>
              </a:rPr>
              <a:t>a+b</a:t>
            </a:r>
            <a:r>
              <a:rPr lang="en-US" altLang="ja-JP" sz="2800" dirty="0">
                <a:latin typeface="Courier New" pitchFamily="49" charset="0"/>
                <a:ea typeface="ＭＳ Ｐゴシック" pitchFamily="50" charset="-128"/>
                <a:cs typeface="Courier New" pitchFamily="49" charset="0"/>
              </a:rPr>
              <a:t>)/2.0;</a:t>
            </a:r>
          </a:p>
          <a:p>
            <a:pPr>
              <a:defRPr/>
            </a:pPr>
            <a:r>
              <a:rPr lang="ja-JP" altLang="en-US" sz="2800" dirty="0">
                <a:latin typeface="Courier New" pitchFamily="49" charset="0"/>
                <a:ea typeface="ＭＳ Ｐゴシック" pitchFamily="50" charset="-128"/>
                <a:cs typeface="Courier New" pitchFamily="49" charset="0"/>
              </a:rPr>
              <a:t>　　</a:t>
            </a:r>
            <a:r>
              <a:rPr lang="en-US" altLang="ja-JP" sz="2800" b="1" dirty="0">
                <a:latin typeface="Courier New" pitchFamily="49" charset="0"/>
                <a:ea typeface="ＭＳ Ｐゴシック" pitchFamily="50" charset="-128"/>
                <a:cs typeface="Courier New" pitchFamily="49" charset="0"/>
              </a:rPr>
              <a:t>return</a:t>
            </a:r>
            <a:r>
              <a:rPr lang="en-US" altLang="ja-JP" sz="2800" dirty="0">
                <a:latin typeface="Courier New" pitchFamily="49" charset="0"/>
                <a:ea typeface="ＭＳ Ｐゴシック" pitchFamily="50" charset="-128"/>
                <a:cs typeface="Courier New" pitchFamily="49" charset="0"/>
              </a:rPr>
              <a:t> c; </a:t>
            </a:r>
          </a:p>
          <a:p>
            <a:pPr>
              <a:defRPr/>
            </a:pPr>
            <a:r>
              <a:rPr lang="en-US" altLang="ja-JP" sz="2800" dirty="0">
                <a:latin typeface="Courier New" pitchFamily="49" charset="0"/>
                <a:ea typeface="ＭＳ Ｐゴシック" pitchFamily="50" charset="-128"/>
                <a:cs typeface="Courier New" pitchFamily="49" charset="0"/>
              </a:rPr>
              <a:t>}</a:t>
            </a:r>
          </a:p>
        </p:txBody>
      </p:sp>
      <p:sp>
        <p:nvSpPr>
          <p:cNvPr id="9" name="正方形/長方形 8"/>
          <p:cNvSpPr/>
          <p:nvPr/>
        </p:nvSpPr>
        <p:spPr>
          <a:xfrm>
            <a:off x="323850" y="3357563"/>
            <a:ext cx="1511300" cy="3587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テキスト ボックス 9"/>
          <p:cNvSpPr txBox="1">
            <a:spLocks noChangeArrowheads="1"/>
          </p:cNvSpPr>
          <p:nvPr/>
        </p:nvSpPr>
        <p:spPr bwMode="auto">
          <a:xfrm>
            <a:off x="3851275" y="1557338"/>
            <a:ext cx="5292725" cy="1384300"/>
          </a:xfrm>
          <a:prstGeom prst="rect">
            <a:avLst/>
          </a:prstGeom>
          <a:noFill/>
          <a:ln w="9525">
            <a:noFill/>
            <a:miter lim="800000"/>
            <a:headEnd/>
            <a:tailEnd/>
          </a:ln>
        </p:spPr>
        <p:txBody>
          <a:bodyPr>
            <a:spAutoFit/>
          </a:bodyPr>
          <a:lstStyle/>
          <a:p>
            <a:pPr>
              <a:buFont typeface="Wingdings" pitchFamily="2" charset="2"/>
              <a:buChar char="u"/>
            </a:pPr>
            <a:r>
              <a:rPr lang="ja-JP" altLang="en-US" sz="2800"/>
              <a:t>　戻り値のあるメソッド</a:t>
            </a:r>
            <a:endParaRPr lang="en-US" altLang="ja-JP" sz="2800"/>
          </a:p>
          <a:p>
            <a:pPr>
              <a:buFont typeface="Wingdings" pitchFamily="2" charset="2"/>
              <a:buChar char="u"/>
            </a:pPr>
            <a:r>
              <a:rPr lang="ja-JP" altLang="en-US" sz="2800"/>
              <a:t>　空欄には</a:t>
            </a:r>
            <a:r>
              <a:rPr lang="ja-JP" altLang="en-US" sz="2800" b="1">
                <a:solidFill>
                  <a:srgbClr val="FF0000"/>
                </a:solidFill>
              </a:rPr>
              <a:t>戻り値の型</a:t>
            </a:r>
            <a:r>
              <a:rPr lang="ja-JP" altLang="en-US" sz="2800"/>
              <a:t>が入る。</a:t>
            </a:r>
            <a:endParaRPr lang="en-US" altLang="ja-JP" sz="2800"/>
          </a:p>
          <a:p>
            <a:pPr>
              <a:buFont typeface="Wingdings" pitchFamily="2" charset="2"/>
              <a:buChar char="u"/>
            </a:pPr>
            <a:r>
              <a:rPr lang="ja-JP" altLang="en-US" sz="2800"/>
              <a:t>　</a:t>
            </a:r>
            <a:r>
              <a:rPr lang="en-US" altLang="ja-JP" sz="2800"/>
              <a:t>MethodA</a:t>
            </a:r>
            <a:r>
              <a:rPr lang="ja-JP" altLang="en-US" sz="2800"/>
              <a:t>の型は・・・</a:t>
            </a:r>
            <a:endParaRPr lang="ja-JP" altLang="en-US" sz="3200" b="1">
              <a:solidFill>
                <a:srgbClr val="FF0000"/>
              </a:solidFill>
            </a:endParaRPr>
          </a:p>
        </p:txBody>
      </p:sp>
      <p:sp>
        <p:nvSpPr>
          <p:cNvPr id="11" name="テキスト ボックス 10"/>
          <p:cNvSpPr txBox="1">
            <a:spLocks noChangeArrowheads="1"/>
          </p:cNvSpPr>
          <p:nvPr/>
        </p:nvSpPr>
        <p:spPr bwMode="auto">
          <a:xfrm>
            <a:off x="250825" y="1916113"/>
            <a:ext cx="1512888" cy="523875"/>
          </a:xfrm>
          <a:prstGeom prst="rect">
            <a:avLst/>
          </a:prstGeom>
          <a:noFill/>
          <a:ln w="9525">
            <a:noFill/>
            <a:miter lim="800000"/>
            <a:headEnd/>
            <a:tailEnd/>
          </a:ln>
        </p:spPr>
        <p:txBody>
          <a:bodyPr>
            <a:spAutoFit/>
          </a:bodyPr>
          <a:lstStyle/>
          <a:p>
            <a:r>
              <a:rPr lang="en-US" altLang="ja-JP" sz="2800" b="1">
                <a:solidFill>
                  <a:srgbClr val="FF0000"/>
                </a:solidFill>
                <a:latin typeface="Courier New" pitchFamily="49" charset="0"/>
                <a:cs typeface="Courier New" pitchFamily="49" charset="0"/>
              </a:rPr>
              <a:t>double</a:t>
            </a:r>
            <a:endParaRPr lang="ja-JP" altLang="en-US" sz="2800">
              <a:solidFill>
                <a:srgbClr val="FF0000"/>
              </a:solidFill>
            </a:endParaRPr>
          </a:p>
        </p:txBody>
      </p:sp>
      <p:sp>
        <p:nvSpPr>
          <p:cNvPr id="12" name="テキスト ボックス 11"/>
          <p:cNvSpPr txBox="1">
            <a:spLocks noChangeArrowheads="1"/>
          </p:cNvSpPr>
          <p:nvPr/>
        </p:nvSpPr>
        <p:spPr bwMode="auto">
          <a:xfrm>
            <a:off x="755650" y="3716338"/>
            <a:ext cx="1512888" cy="523875"/>
          </a:xfrm>
          <a:prstGeom prst="rect">
            <a:avLst/>
          </a:prstGeom>
          <a:noFill/>
          <a:ln w="9525">
            <a:noFill/>
            <a:miter lim="800000"/>
            <a:headEnd/>
            <a:tailEnd/>
          </a:ln>
        </p:spPr>
        <p:txBody>
          <a:bodyPr>
            <a:spAutoFit/>
          </a:bodyPr>
          <a:lstStyle/>
          <a:p>
            <a:r>
              <a:rPr lang="en-US" altLang="ja-JP" sz="2800" b="1">
                <a:solidFill>
                  <a:srgbClr val="FF0000"/>
                </a:solidFill>
                <a:latin typeface="Courier New" pitchFamily="49" charset="0"/>
                <a:cs typeface="Courier New" pitchFamily="49" charset="0"/>
              </a:rPr>
              <a:t>double</a:t>
            </a:r>
            <a:endParaRPr lang="ja-JP" altLang="en-US" sz="2800">
              <a:solidFill>
                <a:srgbClr val="FF0000"/>
              </a:solidFill>
            </a:endParaRPr>
          </a:p>
        </p:txBody>
      </p:sp>
      <p:sp>
        <p:nvSpPr>
          <p:cNvPr id="13" name="円/楕円 12"/>
          <p:cNvSpPr/>
          <p:nvPr/>
        </p:nvSpPr>
        <p:spPr>
          <a:xfrm>
            <a:off x="323850" y="5876925"/>
            <a:ext cx="2519363" cy="7207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dissolve">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animBg="1"/>
    </p:bld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Network</Template>
  <TotalTime>7617</TotalTime>
  <Words>856</Words>
  <Application>Microsoft Office PowerPoint</Application>
  <PresentationFormat>画面に合わせる (4:3)</PresentationFormat>
  <Paragraphs>214</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19</vt:i4>
      </vt:variant>
    </vt:vector>
  </HeadingPairs>
  <TitlesOfParts>
    <vt:vector size="26" baseType="lpstr">
      <vt:lpstr>Arial</vt:lpstr>
      <vt:lpstr>ＭＳ Ｐゴシック</vt:lpstr>
      <vt:lpstr>Wingdings</vt:lpstr>
      <vt:lpstr>Calibri</vt:lpstr>
      <vt:lpstr>Courier New</vt:lpstr>
      <vt:lpstr>Network</vt:lpstr>
      <vt:lpstr>Office テーマ</vt:lpstr>
      <vt:lpstr>プログラミング</vt:lpstr>
      <vt:lpstr>課題進行状況（12/4終了時点）</vt:lpstr>
      <vt:lpstr>応用課題提出状況（12/4終了時点）</vt:lpstr>
      <vt:lpstr>第２回テストのアナウンス</vt:lpstr>
      <vt:lpstr>成績について</vt:lpstr>
      <vt:lpstr>理解度チェック１</vt:lpstr>
      <vt:lpstr>理解度チェック１　解答</vt:lpstr>
      <vt:lpstr>理解度チェック２</vt:lpstr>
      <vt:lpstr>理解度チェック２ 　解答</vt:lpstr>
      <vt:lpstr>理解度チェック３</vt:lpstr>
      <vt:lpstr>理解度チェック３　解答</vt:lpstr>
      <vt:lpstr>理解度チェック４</vt:lpstr>
      <vt:lpstr>理解度チェック４　解答</vt:lpstr>
      <vt:lpstr>理解度チェック５の実施</vt:lpstr>
      <vt:lpstr>理解度チェック５</vt:lpstr>
      <vt:lpstr>理解度チェック５　解答</vt:lpstr>
      <vt:lpstr>今後の予定</vt:lpstr>
      <vt:lpstr>理解度確認テストについて</vt:lpstr>
      <vt:lpstr>進度について</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203</cp:revision>
  <dcterms:created xsi:type="dcterms:W3CDTF">2003-04-22T00:37:29Z</dcterms:created>
  <dcterms:modified xsi:type="dcterms:W3CDTF">2012-12-12T09:48:22Z</dcterms:modified>
</cp:coreProperties>
</file>