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Lst>
  <p:sldIdLst>
    <p:sldId id="256" r:id="rId3"/>
    <p:sldId id="287" r:id="rId4"/>
    <p:sldId id="288" r:id="rId5"/>
    <p:sldId id="302" r:id="rId6"/>
    <p:sldId id="303" r:id="rId7"/>
    <p:sldId id="341" r:id="rId8"/>
    <p:sldId id="342" r:id="rId9"/>
    <p:sldId id="344" r:id="rId10"/>
    <p:sldId id="345" r:id="rId11"/>
    <p:sldId id="347" r:id="rId12"/>
    <p:sldId id="348" r:id="rId13"/>
    <p:sldId id="350" r:id="rId14"/>
    <p:sldId id="351" r:id="rId15"/>
    <p:sldId id="353" r:id="rId16"/>
    <p:sldId id="354" r:id="rId17"/>
    <p:sldId id="323" r:id="rId18"/>
    <p:sldId id="300" r:id="rId19"/>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09BB"/>
    <a:srgbClr val="FFCCFF"/>
    <a:srgbClr val="00CCFF"/>
    <a:srgbClr val="FF0000"/>
    <a:srgbClr val="B3119C"/>
    <a:srgbClr val="1803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master\&#35506;&#38988;master.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master\&#35506;&#38988;master.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基礎課題提出状況（</a:t>
            </a:r>
            <a:r>
              <a:rPr lang="en-US" altLang="ja-JP" sz="1800" b="0" i="0" u="none" strike="noStrike" baseline="0">
                <a:solidFill>
                  <a:srgbClr val="000000"/>
                </a:solidFill>
                <a:latin typeface="ＭＳ Ｐゴシック"/>
                <a:ea typeface="ＭＳ Ｐゴシック"/>
              </a:rPr>
              <a:t>12/11</a:t>
            </a:r>
            <a:r>
              <a:rPr lang="ja-JP" altLang="en-US" sz="1800" b="0" i="0" u="none" strike="noStrike" baseline="0">
                <a:solidFill>
                  <a:srgbClr val="000000"/>
                </a:solidFill>
                <a:latin typeface="ＭＳ Ｐゴシック"/>
                <a:ea typeface="ＭＳ Ｐゴシック"/>
              </a:rPr>
              <a:t>演習終了時点）</a:t>
            </a:r>
          </a:p>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全体平均　</a:t>
            </a:r>
            <a:r>
              <a:rPr lang="en-US" altLang="ja-JP" sz="1800" b="0" i="0" u="none" strike="noStrike" baseline="0">
                <a:solidFill>
                  <a:srgbClr val="000000"/>
                </a:solidFill>
                <a:latin typeface="ＭＳ Ｐゴシック"/>
                <a:ea typeface="ＭＳ Ｐゴシック"/>
              </a:rPr>
              <a:t>69.0  →</a:t>
            </a:r>
            <a:r>
              <a:rPr lang="ja-JP" altLang="en-US" sz="1800" b="0" i="0" u="none" strike="noStrike" baseline="0">
                <a:solidFill>
                  <a:srgbClr val="000000"/>
                </a:solidFill>
                <a:latin typeface="ＭＳ Ｐゴシック"/>
                <a:ea typeface="ＭＳ Ｐゴシック"/>
              </a:rPr>
              <a:t>　</a:t>
            </a:r>
            <a:r>
              <a:rPr lang="en-US" altLang="ja-JP" sz="1800" b="0" i="0" u="none" strike="noStrike" baseline="0">
                <a:solidFill>
                  <a:srgbClr val="000000"/>
                </a:solidFill>
                <a:latin typeface="ＭＳ Ｐゴシック"/>
                <a:ea typeface="ＭＳ Ｐゴシック"/>
              </a:rPr>
              <a:t>【</a:t>
            </a:r>
            <a:r>
              <a:rPr lang="ja-JP" altLang="en-US" sz="1800" b="0" i="0" u="none" strike="noStrike" baseline="0">
                <a:solidFill>
                  <a:srgbClr val="000000"/>
                </a:solidFill>
                <a:latin typeface="ＭＳ Ｐゴシック"/>
                <a:ea typeface="ＭＳ Ｐゴシック"/>
              </a:rPr>
              <a:t>基礎課題</a:t>
            </a:r>
            <a:r>
              <a:rPr lang="en-US" altLang="ja-JP" sz="1800" b="0" i="0" u="none" strike="noStrike" baseline="0">
                <a:solidFill>
                  <a:srgbClr val="000000"/>
                </a:solidFill>
                <a:latin typeface="ＭＳ Ｐゴシック"/>
                <a:ea typeface="ＭＳ Ｐゴシック"/>
              </a:rPr>
              <a:t>7-3-2】</a:t>
            </a:r>
            <a:r>
              <a:rPr lang="ja-JP" altLang="en-US" sz="1800" b="0" i="0" u="none" strike="noStrike" baseline="0">
                <a:solidFill>
                  <a:srgbClr val="000000"/>
                </a:solidFill>
                <a:latin typeface="ＭＳ Ｐゴシック"/>
                <a:ea typeface="ＭＳ Ｐゴシック"/>
              </a:rPr>
              <a:t>に対応</a:t>
            </a:r>
          </a:p>
        </c:rich>
      </c:tx>
      <c:layout>
        <c:manualLayout>
          <c:xMode val="edge"/>
          <c:yMode val="edge"/>
          <c:x val="0.21550114364248976"/>
          <c:y val="3.6931818181818461E-2"/>
        </c:manualLayout>
      </c:layout>
      <c:spPr>
        <a:noFill/>
        <a:ln w="25400">
          <a:noFill/>
        </a:ln>
      </c:spPr>
    </c:title>
    <c:plotArea>
      <c:layout>
        <c:manualLayout>
          <c:layoutTarget val="inner"/>
          <c:xMode val="edge"/>
          <c:yMode val="edge"/>
          <c:x val="0.13043490300362473"/>
          <c:y val="0.17589426338250017"/>
          <c:w val="0.84310096724082073"/>
          <c:h val="0.70478872445545271"/>
        </c:manualLayout>
      </c:layout>
      <c:barChart>
        <c:barDir val="col"/>
        <c:grouping val="clustered"/>
        <c:ser>
          <c:idx val="0"/>
          <c:order val="0"/>
          <c:spPr>
            <a:solidFill>
              <a:srgbClr val="9999FF"/>
            </a:solidFill>
            <a:ln w="12700">
              <a:solidFill>
                <a:srgbClr val="000000"/>
              </a:solidFill>
              <a:prstDash val="solid"/>
            </a:ln>
          </c:spPr>
          <c:cat>
            <c:strRef>
              <c:f>補助員G!$D$36:$D$40</c:f>
              <c:strCache>
                <c:ptCount val="5"/>
                <c:pt idx="0">
                  <c:v>～5-10節</c:v>
                </c:pt>
                <c:pt idx="1">
                  <c:v>～6-9節</c:v>
                </c:pt>
                <c:pt idx="2">
                  <c:v>～6-12節</c:v>
                </c:pt>
                <c:pt idx="3">
                  <c:v>～7-4-1</c:v>
                </c:pt>
                <c:pt idx="4">
                  <c:v>7章終了</c:v>
                </c:pt>
              </c:strCache>
            </c:strRef>
          </c:cat>
          <c:val>
            <c:numRef>
              <c:f>補助員G!$E$36:$E$40</c:f>
              <c:numCache>
                <c:formatCode>General</c:formatCode>
                <c:ptCount val="5"/>
                <c:pt idx="0">
                  <c:v>3</c:v>
                </c:pt>
                <c:pt idx="1">
                  <c:v>2</c:v>
                </c:pt>
                <c:pt idx="2">
                  <c:v>3</c:v>
                </c:pt>
                <c:pt idx="3">
                  <c:v>5</c:v>
                </c:pt>
                <c:pt idx="4">
                  <c:v>34</c:v>
                </c:pt>
              </c:numCache>
            </c:numRef>
          </c:val>
        </c:ser>
        <c:axId val="163394304"/>
        <c:axId val="163395840"/>
      </c:barChart>
      <c:catAx>
        <c:axId val="16339430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163395840"/>
        <c:crosses val="autoZero"/>
        <c:auto val="1"/>
        <c:lblAlgn val="ctr"/>
        <c:lblOffset val="100"/>
        <c:tickLblSkip val="1"/>
        <c:tickMarkSkip val="1"/>
      </c:catAx>
      <c:valAx>
        <c:axId val="163395840"/>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6412800538502283E-2"/>
              <c:y val="0.47974571452845111"/>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63394304"/>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12/11</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=8.26</a:t>
            </a:r>
          </a:p>
        </c:rich>
      </c:tx>
      <c:layout>
        <c:manualLayout>
          <c:xMode val="edge"/>
          <c:yMode val="edge"/>
          <c:x val="0.15161839863713919"/>
          <c:y val="3.2828282828282832E-2"/>
        </c:manualLayout>
      </c:layout>
      <c:spPr>
        <a:noFill/>
        <a:ln w="25400">
          <a:noFill/>
        </a:ln>
      </c:spPr>
    </c:title>
    <c:plotArea>
      <c:layout>
        <c:manualLayout>
          <c:layoutTarget val="inner"/>
          <c:xMode val="edge"/>
          <c:yMode val="edge"/>
          <c:x val="0.11754684838160188"/>
          <c:y val="0.12153258223833724"/>
          <c:w val="0.85860306643952811"/>
          <c:h val="0.77240891584436733"/>
        </c:manualLayout>
      </c:layout>
      <c:barChart>
        <c:barDir val="col"/>
        <c:grouping val="clustered"/>
        <c:ser>
          <c:idx val="0"/>
          <c:order val="0"/>
          <c:spPr>
            <a:solidFill>
              <a:srgbClr val="9999FF"/>
            </a:solidFill>
            <a:ln w="12700">
              <a:solidFill>
                <a:srgbClr val="000000"/>
              </a:solidFill>
              <a:prstDash val="solid"/>
            </a:ln>
          </c:spPr>
          <c:cat>
            <c:strRef>
              <c:f>補助員G!$D$76:$D$83</c:f>
              <c:strCache>
                <c:ptCount val="8"/>
                <c:pt idx="0">
                  <c:v>0</c:v>
                </c:pt>
                <c:pt idx="1">
                  <c:v>1～2</c:v>
                </c:pt>
                <c:pt idx="2">
                  <c:v>3～4</c:v>
                </c:pt>
                <c:pt idx="3">
                  <c:v>5～6</c:v>
                </c:pt>
                <c:pt idx="4">
                  <c:v>7～8</c:v>
                </c:pt>
                <c:pt idx="5">
                  <c:v>9～10</c:v>
                </c:pt>
                <c:pt idx="6">
                  <c:v>11～１4</c:v>
                </c:pt>
                <c:pt idx="7">
                  <c:v>20～34</c:v>
                </c:pt>
              </c:strCache>
            </c:strRef>
          </c:cat>
          <c:val>
            <c:numRef>
              <c:f>補助員G!$E$76:$E$83</c:f>
              <c:numCache>
                <c:formatCode>General</c:formatCode>
                <c:ptCount val="8"/>
                <c:pt idx="0">
                  <c:v>3</c:v>
                </c:pt>
                <c:pt idx="1">
                  <c:v>4</c:v>
                </c:pt>
                <c:pt idx="2">
                  <c:v>6</c:v>
                </c:pt>
                <c:pt idx="3">
                  <c:v>3</c:v>
                </c:pt>
                <c:pt idx="4">
                  <c:v>7</c:v>
                </c:pt>
                <c:pt idx="5">
                  <c:v>11</c:v>
                </c:pt>
                <c:pt idx="6">
                  <c:v>11</c:v>
                </c:pt>
                <c:pt idx="7">
                  <c:v>2</c:v>
                </c:pt>
              </c:numCache>
            </c:numRef>
          </c:val>
        </c:ser>
        <c:axId val="163951360"/>
        <c:axId val="163952896"/>
      </c:barChart>
      <c:catAx>
        <c:axId val="163951360"/>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163952896"/>
        <c:crosses val="autoZero"/>
        <c:auto val="1"/>
        <c:lblAlgn val="ctr"/>
        <c:lblOffset val="100"/>
        <c:tickLblSkip val="1"/>
        <c:tickMarkSkip val="1"/>
      </c:catAx>
      <c:valAx>
        <c:axId val="163952896"/>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270956948688555E-2"/>
              <c:y val="0.44758494847373859"/>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63951360"/>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AF0D6EFA-8563-418D-A1A4-6633764D4F97}"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90C6FE60-32D0-4A4B-A1CB-DC2E8EF75BA0}"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E1765A34-D360-4C25-A0AE-0AE4B4C5E473}"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8E541634-0467-413B-BA27-BBB9A7362E19}"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91177D5D-C730-4C7E-9544-5AC8D9CBC06C}"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0318D21D-F7B7-49CA-8978-C662B67F1A24}" type="slidenum">
              <a:rPr lang="en-US" altLang="ja-JP"/>
              <a:pPr>
                <a:defRPr/>
              </a:pPr>
              <a:t>&lt;#&gt;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2A539BD9-D688-4713-BDA0-48232FA73DBE}" type="slidenum">
              <a:rPr lang="en-US" altLang="ja-JP"/>
              <a:pPr>
                <a:defRPr/>
              </a:pPr>
              <a:t>&lt;#&gt;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AD6EB642-B2BC-4B0D-8331-608107C65205}" type="slidenum">
              <a:rPr lang="en-US" altLang="ja-JP"/>
              <a:pPr>
                <a:defRPr/>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94F301E5-1391-4760-9889-06FAFE229A9E}"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DEEA5099-DDD9-4EE4-BD7F-5464A6FA461F}"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CA2867D9-867E-439D-A217-1BCE8429547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D07C8D94-3797-4992-9C8B-697B9AE9A9AF}"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642C3113-F3FD-4B45-890D-27329F8DE036}" type="slidenum">
              <a:rPr lang="en-US" altLang="ja-JP"/>
              <a:pPr>
                <a:defRPr/>
              </a:pPr>
              <a:t>&lt;#&gt;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BAC463DC-2500-412B-84CA-CB63AE1DF4EB}" type="slidenum">
              <a:rPr lang="en-US" altLang="ja-JP"/>
              <a:pPr>
                <a:defRPr/>
              </a:pPr>
              <a:t>&lt;#&gt;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E9DCEED7-DFFE-47EE-ABDC-158E14FE627E}"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7B765E74-B16C-41A2-80D8-765200903E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998EFFA5-B854-435A-8796-CA824EA59B1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193432F6-017B-4A85-9E47-DB753CC216C3}"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5A06F7EF-8FFA-488C-AE82-84DE8995A46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274B7C04-1197-4147-ACF7-893ABD8B90D3}"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0D9B1A66-F7FC-4CAF-AF1C-E8F2D1842B25}"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260E9DD1-C327-42CC-A03E-9D4CC8C10FE5}"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EEF21FCD-C819-49FB-83C2-B1D27453FE68}"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4042"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itchFamily="50" charset="-128"/>
              </a:defRPr>
            </a:lvl1pPr>
          </a:lstStyle>
          <a:p>
            <a:pPr>
              <a:defRPr/>
            </a:pPr>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itchFamily="50" charset="-128"/>
              </a:defRPr>
            </a:lvl1pPr>
          </a:lstStyle>
          <a:p>
            <a:pPr>
              <a:defRPr/>
            </a:pPr>
            <a:endParaRPr lang="en-US" altLang="ja-JP"/>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Ｐゴシック" pitchFamily="50" charset="-128"/>
              </a:defRPr>
            </a:lvl1pPr>
          </a:lstStyle>
          <a:p>
            <a:pPr>
              <a:defRPr/>
            </a:pPr>
            <a:fld id="{B144C301-FF8D-4986-ADD2-D034C07CBD0B}"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4031" r:id="rId1"/>
    <p:sldLayoutId id="2147484032"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ja-JP" altLang="en-US" smtClean="0"/>
              <a:t>プログラミング</a:t>
            </a:r>
          </a:p>
        </p:txBody>
      </p:sp>
      <p:sp>
        <p:nvSpPr>
          <p:cNvPr id="4099" name="Rectangle 3"/>
          <p:cNvSpPr>
            <a:spLocks noGrp="1" noChangeArrowheads="1"/>
          </p:cNvSpPr>
          <p:nvPr>
            <p:ph type="subTitle" idx="1"/>
          </p:nvPr>
        </p:nvSpPr>
        <p:spPr/>
        <p:txBody>
          <a:bodyPr/>
          <a:lstStyle/>
          <a:p>
            <a:pPr eaLnBrk="1" hangingPunct="1"/>
            <a:r>
              <a:rPr lang="ja-JP" altLang="en-US" smtClean="0"/>
              <a:t>平成２４年１２月１８日</a:t>
            </a:r>
          </a:p>
          <a:p>
            <a:pPr eaLnBrk="1" hangingPunct="1"/>
            <a:r>
              <a:rPr lang="ja-JP" altLang="en-US"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250825" y="260350"/>
            <a:ext cx="7543800" cy="723900"/>
          </a:xfrm>
        </p:spPr>
        <p:txBody>
          <a:bodyPr/>
          <a:lstStyle/>
          <a:p>
            <a:pPr eaLnBrk="1" hangingPunct="1"/>
            <a:r>
              <a:rPr lang="ja-JP" altLang="en-US" smtClean="0"/>
              <a:t>理解度チェック３</a:t>
            </a:r>
          </a:p>
        </p:txBody>
      </p:sp>
      <p:sp>
        <p:nvSpPr>
          <p:cNvPr id="13315" name="テキスト ボックス 4"/>
          <p:cNvSpPr txBox="1">
            <a:spLocks noChangeArrowheads="1"/>
          </p:cNvSpPr>
          <p:nvPr/>
        </p:nvSpPr>
        <p:spPr bwMode="auto">
          <a:xfrm>
            <a:off x="539750" y="2781300"/>
            <a:ext cx="7561263"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a:t>
            </a:r>
            <a:r>
              <a:rPr lang="zh-TW" altLang="en-US" sz="3600"/>
              <a:t>    </a:t>
            </a:r>
            <a:r>
              <a:rPr lang="ja-JP" altLang="en-US" sz="3600"/>
              <a:t>　 </a:t>
            </a:r>
            <a:r>
              <a:rPr lang="ja-JP" altLang="en-US" sz="3600">
                <a:solidFill>
                  <a:srgbClr val="0000FF"/>
                </a:solidFill>
              </a:rPr>
              <a:t>２．</a:t>
            </a:r>
            <a:r>
              <a:rPr lang="en-US" altLang="zh-TW" sz="3600"/>
              <a:t>(2)</a:t>
            </a:r>
            <a:r>
              <a:rPr lang="zh-TW" altLang="en-US" sz="3600"/>
              <a:t>    </a:t>
            </a:r>
            <a:r>
              <a:rPr lang="ja-JP" altLang="en-US" sz="3600"/>
              <a:t>    </a:t>
            </a:r>
            <a:r>
              <a:rPr lang="ja-JP" altLang="en-US" sz="3600">
                <a:solidFill>
                  <a:srgbClr val="0000FF"/>
                </a:solidFill>
              </a:rPr>
              <a:t>３．</a:t>
            </a:r>
            <a:r>
              <a:rPr lang="en-US" altLang="zh-TW" sz="3600"/>
              <a:t>(3)</a:t>
            </a:r>
            <a:r>
              <a:rPr lang="zh-TW" altLang="en-US" sz="3600"/>
              <a:t>     </a:t>
            </a:r>
            <a:endParaRPr lang="en-US" altLang="zh-TW" sz="3600"/>
          </a:p>
          <a:p>
            <a:pPr marL="457200" indent="-457200"/>
            <a:r>
              <a:rPr lang="en-US" altLang="ja-JP" sz="3600">
                <a:solidFill>
                  <a:srgbClr val="0000FF"/>
                </a:solidFill>
              </a:rPr>
              <a:t> </a:t>
            </a:r>
            <a:r>
              <a:rPr lang="ja-JP" altLang="en-US" sz="3600">
                <a:solidFill>
                  <a:srgbClr val="0000FF"/>
                </a:solidFill>
              </a:rPr>
              <a:t>４．</a:t>
            </a:r>
            <a:r>
              <a:rPr lang="en-US" altLang="zh-TW" sz="3600"/>
              <a:t>(4)</a:t>
            </a:r>
            <a:r>
              <a:rPr lang="zh-TW" altLang="en-US" sz="3600"/>
              <a:t>       </a:t>
            </a:r>
            <a:r>
              <a:rPr lang="ja-JP" altLang="en-US" sz="3600">
                <a:solidFill>
                  <a:srgbClr val="0000FF"/>
                </a:solidFill>
              </a:rPr>
              <a:t>５．</a:t>
            </a:r>
            <a:r>
              <a:rPr lang="en-US" altLang="zh-TW" sz="3600"/>
              <a:t>(5)</a:t>
            </a:r>
            <a:r>
              <a:rPr lang="zh-TW" altLang="en-US" sz="3600"/>
              <a:t>  </a:t>
            </a:r>
          </a:p>
        </p:txBody>
      </p:sp>
      <p:sp>
        <p:nvSpPr>
          <p:cNvPr id="13316" name="正方形/長方形 7"/>
          <p:cNvSpPr>
            <a:spLocks noChangeArrowheads="1"/>
          </p:cNvSpPr>
          <p:nvPr/>
        </p:nvSpPr>
        <p:spPr bwMode="auto">
          <a:xfrm>
            <a:off x="395288" y="1125538"/>
            <a:ext cx="7489825" cy="1076325"/>
          </a:xfrm>
          <a:prstGeom prst="rect">
            <a:avLst/>
          </a:prstGeom>
          <a:noFill/>
          <a:ln w="9525">
            <a:noFill/>
            <a:miter lim="800000"/>
            <a:headEnd/>
            <a:tailEnd/>
          </a:ln>
        </p:spPr>
        <p:txBody>
          <a:bodyPr>
            <a:spAutoFit/>
          </a:bodyPr>
          <a:lstStyle/>
          <a:p>
            <a:r>
              <a:rPr lang="ja-JP" altLang="en-US" sz="3200"/>
              <a:t>このプログラムで、コンストラクタを定義しているのは、（１）～（５）のどの部分ですか？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323850" y="333375"/>
            <a:ext cx="7543800" cy="796925"/>
          </a:xfrm>
        </p:spPr>
        <p:txBody>
          <a:bodyPr/>
          <a:lstStyle/>
          <a:p>
            <a:pPr eaLnBrk="1" hangingPunct="1"/>
            <a:r>
              <a:rPr lang="ja-JP" altLang="en-US" smtClean="0"/>
              <a:t>理解度チェック３　</a:t>
            </a:r>
            <a:r>
              <a:rPr lang="ja-JP" altLang="en-US" smtClean="0">
                <a:solidFill>
                  <a:srgbClr val="FF0000"/>
                </a:solidFill>
              </a:rPr>
              <a:t>解答</a:t>
            </a:r>
          </a:p>
        </p:txBody>
      </p:sp>
      <p:sp>
        <p:nvSpPr>
          <p:cNvPr id="53" name="円/楕円 52"/>
          <p:cNvSpPr/>
          <p:nvPr/>
        </p:nvSpPr>
        <p:spPr>
          <a:xfrm>
            <a:off x="539750" y="1268413"/>
            <a:ext cx="1800225" cy="7921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bwMode="auto">
          <a:xfrm>
            <a:off x="900113" y="3789363"/>
            <a:ext cx="6986587" cy="152082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3200" b="1" dirty="0">
                <a:solidFill>
                  <a:schemeClr val="tx1"/>
                </a:solidFill>
                <a:latin typeface="Courier New" pitchFamily="49" charset="0"/>
                <a:cs typeface="Courier New" pitchFamily="49" charset="0"/>
              </a:rPr>
              <a:t>public</a:t>
            </a:r>
            <a:r>
              <a:rPr lang="ja-JP" altLang="en-US" sz="3200" dirty="0">
                <a:solidFill>
                  <a:schemeClr val="tx1"/>
                </a:solidFill>
                <a:latin typeface="Courier New" pitchFamily="49" charset="0"/>
                <a:cs typeface="Courier New" pitchFamily="49" charset="0"/>
              </a:rPr>
              <a:t> クラス名</a:t>
            </a:r>
            <a:r>
              <a:rPr lang="en-US" altLang="ja-JP" sz="3200" dirty="0">
                <a:solidFill>
                  <a:schemeClr val="tx1"/>
                </a:solidFill>
                <a:latin typeface="Courier New" pitchFamily="49" charset="0"/>
                <a:cs typeface="Courier New" pitchFamily="49" charset="0"/>
              </a:rPr>
              <a:t>(</a:t>
            </a:r>
            <a:r>
              <a:rPr lang="ja-JP" altLang="en-US" sz="3200" dirty="0">
                <a:solidFill>
                  <a:schemeClr val="tx1"/>
                </a:solidFill>
                <a:latin typeface="Courier New" pitchFamily="49" charset="0"/>
                <a:cs typeface="Courier New" pitchFamily="49" charset="0"/>
              </a:rPr>
              <a:t>引数の宣言</a:t>
            </a:r>
            <a:r>
              <a:rPr lang="en-US" altLang="ja-JP" sz="3200" dirty="0">
                <a:solidFill>
                  <a:schemeClr val="tx1"/>
                </a:solidFill>
                <a:latin typeface="Courier New" pitchFamily="49" charset="0"/>
                <a:cs typeface="Courier New" pitchFamily="49" charset="0"/>
              </a:rPr>
              <a:t>) </a:t>
            </a:r>
            <a:r>
              <a:rPr lang="ja-JP" altLang="en-US" sz="3200" dirty="0">
                <a:solidFill>
                  <a:schemeClr val="tx1"/>
                </a:solidFill>
                <a:latin typeface="Courier New" pitchFamily="49" charset="0"/>
                <a:cs typeface="Courier New" pitchFamily="49" charset="0"/>
              </a:rPr>
              <a:t>　 </a:t>
            </a:r>
            <a:r>
              <a:rPr lang="en-US" altLang="ja-JP" sz="3200" dirty="0">
                <a:solidFill>
                  <a:schemeClr val="tx1"/>
                </a:solidFill>
                <a:latin typeface="Courier New" pitchFamily="49" charset="0"/>
                <a:cs typeface="Courier New" pitchFamily="49" charset="0"/>
              </a:rPr>
              <a:t>{</a:t>
            </a:r>
            <a:br>
              <a:rPr lang="en-US" altLang="ja-JP" sz="3200" dirty="0">
                <a:solidFill>
                  <a:schemeClr val="tx1"/>
                </a:solidFill>
                <a:latin typeface="Courier New" pitchFamily="49" charset="0"/>
                <a:cs typeface="Courier New" pitchFamily="49" charset="0"/>
              </a:rPr>
            </a:br>
            <a:r>
              <a:rPr lang="ja-JP" altLang="en-US" sz="3200" dirty="0">
                <a:solidFill>
                  <a:schemeClr val="tx1"/>
                </a:solidFill>
                <a:latin typeface="Courier New" pitchFamily="49" charset="0"/>
                <a:cs typeface="Courier New" pitchFamily="49" charset="0"/>
              </a:rPr>
              <a:t>　　　　オブジェクト生成時に行う処理</a:t>
            </a:r>
            <a:endParaRPr lang="en-US" altLang="ja-JP" sz="3200" dirty="0">
              <a:solidFill>
                <a:schemeClr val="tx1"/>
              </a:solidFill>
              <a:latin typeface="Courier New" pitchFamily="49" charset="0"/>
              <a:cs typeface="Courier New" pitchFamily="49" charset="0"/>
            </a:endParaRPr>
          </a:p>
          <a:p>
            <a:pPr>
              <a:defRPr/>
            </a:pPr>
            <a:r>
              <a:rPr lang="en-US" altLang="ja-JP" sz="3200" dirty="0">
                <a:solidFill>
                  <a:schemeClr val="tx1"/>
                </a:solidFill>
                <a:latin typeface="Courier New" pitchFamily="49" charset="0"/>
                <a:cs typeface="Courier New" pitchFamily="49" charset="0"/>
              </a:rPr>
              <a:t>}</a:t>
            </a:r>
            <a:endParaRPr lang="ja-JP" altLang="en-US" sz="3200" dirty="0">
              <a:solidFill>
                <a:schemeClr val="tx1"/>
              </a:solidFill>
            </a:endParaRPr>
          </a:p>
        </p:txBody>
      </p:sp>
      <p:sp>
        <p:nvSpPr>
          <p:cNvPr id="18437" name="正方形/長方形 5"/>
          <p:cNvSpPr>
            <a:spLocks noChangeArrowheads="1"/>
          </p:cNvSpPr>
          <p:nvPr/>
        </p:nvSpPr>
        <p:spPr bwMode="auto">
          <a:xfrm>
            <a:off x="395288" y="3284538"/>
            <a:ext cx="8215312" cy="2740025"/>
          </a:xfrm>
          <a:prstGeom prst="rect">
            <a:avLst/>
          </a:prstGeom>
          <a:noFill/>
          <a:ln w="9525">
            <a:noFill/>
            <a:miter lim="800000"/>
            <a:headEnd/>
            <a:tailEnd/>
          </a:ln>
        </p:spPr>
        <p:txBody>
          <a:bodyPr>
            <a:spAutoFit/>
          </a:bodyPr>
          <a:lstStyle/>
          <a:p>
            <a:r>
              <a:rPr lang="ja-JP" altLang="en-US" sz="2800"/>
              <a:t>コンストラクタの定義は</a:t>
            </a:r>
            <a:endParaRPr lang="en-US" altLang="ja-JP" sz="2800"/>
          </a:p>
          <a:p>
            <a:endParaRPr lang="en-US" altLang="ja-JP" sz="2800"/>
          </a:p>
          <a:p>
            <a:endParaRPr lang="en-US" altLang="ja-JP" sz="2800"/>
          </a:p>
          <a:p>
            <a:r>
              <a:rPr lang="ja-JP" altLang="en-US" sz="2800"/>
              <a:t>　</a:t>
            </a:r>
            <a:r>
              <a:rPr lang="ja-JP" altLang="en-US" sz="2800">
                <a:latin typeface="Courier New" pitchFamily="49" charset="0"/>
                <a:cs typeface="Courier New" pitchFamily="49" charset="0"/>
              </a:rPr>
              <a:t> </a:t>
            </a:r>
            <a:r>
              <a:rPr lang="en-US" altLang="ja-JP" sz="3200">
                <a:latin typeface="Courier New" pitchFamily="49" charset="0"/>
                <a:cs typeface="Courier New" pitchFamily="49" charset="0"/>
              </a:rPr>
              <a:t/>
            </a:r>
            <a:br>
              <a:rPr lang="en-US" altLang="ja-JP" sz="3200">
                <a:latin typeface="Courier New" pitchFamily="49" charset="0"/>
                <a:cs typeface="Courier New" pitchFamily="49" charset="0"/>
              </a:rPr>
            </a:br>
            <a:endParaRPr lang="en-US" altLang="ja-JP" sz="3200">
              <a:latin typeface="Courier New" pitchFamily="49" charset="0"/>
              <a:cs typeface="Courier New" pitchFamily="49" charset="0"/>
            </a:endParaRPr>
          </a:p>
          <a:p>
            <a:r>
              <a:rPr lang="ja-JP" altLang="en-US" sz="2800"/>
              <a:t>の形で行います。</a:t>
            </a:r>
          </a:p>
        </p:txBody>
      </p:sp>
      <p:sp>
        <p:nvSpPr>
          <p:cNvPr id="14342" name="テキスト ボックス 4"/>
          <p:cNvSpPr txBox="1">
            <a:spLocks noChangeArrowheads="1"/>
          </p:cNvSpPr>
          <p:nvPr/>
        </p:nvSpPr>
        <p:spPr bwMode="auto">
          <a:xfrm>
            <a:off x="539750" y="1341438"/>
            <a:ext cx="7561263"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a:t>
            </a:r>
            <a:r>
              <a:rPr lang="zh-TW" altLang="en-US" sz="3600"/>
              <a:t>    </a:t>
            </a:r>
            <a:r>
              <a:rPr lang="ja-JP" altLang="en-US" sz="3600"/>
              <a:t>　 </a:t>
            </a:r>
            <a:r>
              <a:rPr lang="ja-JP" altLang="en-US" sz="3600">
                <a:solidFill>
                  <a:srgbClr val="0000FF"/>
                </a:solidFill>
              </a:rPr>
              <a:t>２．</a:t>
            </a:r>
            <a:r>
              <a:rPr lang="en-US" altLang="zh-TW" sz="3600"/>
              <a:t>(2)</a:t>
            </a:r>
            <a:r>
              <a:rPr lang="zh-TW" altLang="en-US" sz="3600"/>
              <a:t>    </a:t>
            </a:r>
            <a:r>
              <a:rPr lang="ja-JP" altLang="en-US" sz="3600"/>
              <a:t>    </a:t>
            </a:r>
            <a:r>
              <a:rPr lang="ja-JP" altLang="en-US" sz="3600">
                <a:solidFill>
                  <a:srgbClr val="0000FF"/>
                </a:solidFill>
              </a:rPr>
              <a:t>３．</a:t>
            </a:r>
            <a:r>
              <a:rPr lang="en-US" altLang="zh-TW" sz="3600"/>
              <a:t>(3)</a:t>
            </a:r>
            <a:r>
              <a:rPr lang="zh-TW" altLang="en-US" sz="3600"/>
              <a:t>     </a:t>
            </a:r>
            <a:endParaRPr lang="en-US" altLang="zh-TW" sz="3600"/>
          </a:p>
          <a:p>
            <a:pPr marL="457200" indent="-457200"/>
            <a:r>
              <a:rPr lang="en-US" altLang="ja-JP" sz="3600">
                <a:solidFill>
                  <a:srgbClr val="0000FF"/>
                </a:solidFill>
              </a:rPr>
              <a:t> </a:t>
            </a:r>
            <a:r>
              <a:rPr lang="ja-JP" altLang="en-US" sz="3600">
                <a:solidFill>
                  <a:srgbClr val="0000FF"/>
                </a:solidFill>
              </a:rPr>
              <a:t>４．</a:t>
            </a:r>
            <a:r>
              <a:rPr lang="en-US" altLang="zh-TW" sz="3600"/>
              <a:t>(4)</a:t>
            </a:r>
            <a:r>
              <a:rPr lang="zh-TW" altLang="en-US" sz="3600"/>
              <a:t>       </a:t>
            </a:r>
            <a:r>
              <a:rPr lang="ja-JP" altLang="en-US" sz="3600">
                <a:solidFill>
                  <a:srgbClr val="0000FF"/>
                </a:solidFill>
              </a:rPr>
              <a:t>５．</a:t>
            </a:r>
            <a:r>
              <a:rPr lang="en-US" altLang="zh-TW" sz="3600"/>
              <a:t>(5)</a:t>
            </a:r>
            <a:r>
              <a:rPr lang="zh-TW" altLang="en-US" sz="36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7"/>
                                        </p:tgtEl>
                                        <p:attrNameLst>
                                          <p:attrName>style.visibility</p:attrName>
                                        </p:attrNameLst>
                                      </p:cBhvr>
                                      <p:to>
                                        <p:strVal val="visible"/>
                                      </p:to>
                                    </p:set>
                                    <p:animEffect transition="in" filter="dissolve">
                                      <p:cBhvr>
                                        <p:cTn id="7" dur="500"/>
                                        <p:tgtEl>
                                          <p:spTgt spid="1843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dissolve">
                                      <p:cBhvr>
                                        <p:cTn id="15"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7" grpId="0" animBg="1"/>
      <p:bldP spid="184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250825" y="188913"/>
            <a:ext cx="7543800" cy="723900"/>
          </a:xfrm>
        </p:spPr>
        <p:txBody>
          <a:bodyPr/>
          <a:lstStyle/>
          <a:p>
            <a:pPr eaLnBrk="1" hangingPunct="1"/>
            <a:r>
              <a:rPr lang="ja-JP" altLang="en-US" smtClean="0"/>
              <a:t>理解度チェック４</a:t>
            </a:r>
          </a:p>
        </p:txBody>
      </p:sp>
      <p:sp>
        <p:nvSpPr>
          <p:cNvPr id="15363" name="テキスト ボックス 4"/>
          <p:cNvSpPr txBox="1">
            <a:spLocks noChangeArrowheads="1"/>
          </p:cNvSpPr>
          <p:nvPr/>
        </p:nvSpPr>
        <p:spPr bwMode="auto">
          <a:xfrm>
            <a:off x="323850" y="5589588"/>
            <a:ext cx="8497888"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5</a:t>
            </a:r>
            <a:r>
              <a:rPr lang="zh-TW" altLang="en-US" sz="3600"/>
              <a:t>    </a:t>
            </a:r>
            <a:r>
              <a:rPr lang="ja-JP" altLang="en-US" sz="3600"/>
              <a:t>　 </a:t>
            </a:r>
            <a:r>
              <a:rPr lang="ja-JP" altLang="en-US" sz="3600">
                <a:solidFill>
                  <a:srgbClr val="0000FF"/>
                </a:solidFill>
              </a:rPr>
              <a:t>２．</a:t>
            </a:r>
            <a:r>
              <a:rPr lang="en-US" altLang="zh-TW" sz="3600"/>
              <a:t>3</a:t>
            </a:r>
            <a:r>
              <a:rPr lang="zh-TW" altLang="en-US" sz="3600"/>
              <a:t>   </a:t>
            </a:r>
            <a:r>
              <a:rPr lang="ja-JP" altLang="en-US" sz="3600"/>
              <a:t>    </a:t>
            </a:r>
            <a:r>
              <a:rPr lang="ja-JP" altLang="en-US" sz="3600">
                <a:solidFill>
                  <a:srgbClr val="0000FF"/>
                </a:solidFill>
              </a:rPr>
              <a:t>３．</a:t>
            </a:r>
            <a:r>
              <a:rPr lang="en-US" altLang="zh-TW" sz="3600"/>
              <a:t>8    </a:t>
            </a:r>
            <a:r>
              <a:rPr lang="en-US" altLang="ja-JP" sz="3600">
                <a:solidFill>
                  <a:srgbClr val="0000FF"/>
                </a:solidFill>
              </a:rPr>
              <a:t>  </a:t>
            </a:r>
            <a:r>
              <a:rPr lang="ja-JP" altLang="en-US" sz="3600">
                <a:solidFill>
                  <a:srgbClr val="0000FF"/>
                </a:solidFill>
              </a:rPr>
              <a:t>４．</a:t>
            </a:r>
            <a:r>
              <a:rPr lang="en-US" altLang="zh-TW" sz="3600"/>
              <a:t>2</a:t>
            </a:r>
            <a:r>
              <a:rPr lang="zh-TW" altLang="en-US" sz="3600"/>
              <a:t>      </a:t>
            </a:r>
            <a:r>
              <a:rPr lang="ja-JP" altLang="en-US" sz="3600">
                <a:solidFill>
                  <a:srgbClr val="0000FF"/>
                </a:solidFill>
              </a:rPr>
              <a:t>５．</a:t>
            </a:r>
            <a:r>
              <a:rPr lang="en-US" altLang="zh-TW" sz="3600"/>
              <a:t>-2</a:t>
            </a:r>
            <a:r>
              <a:rPr lang="zh-TW" altLang="en-US" sz="3600"/>
              <a:t>  </a:t>
            </a:r>
          </a:p>
        </p:txBody>
      </p:sp>
      <p:sp>
        <p:nvSpPr>
          <p:cNvPr id="15364" name="正方形/長方形 7"/>
          <p:cNvSpPr>
            <a:spLocks noChangeArrowheads="1"/>
          </p:cNvSpPr>
          <p:nvPr/>
        </p:nvSpPr>
        <p:spPr bwMode="auto">
          <a:xfrm>
            <a:off x="323850" y="1052513"/>
            <a:ext cx="7993063" cy="954087"/>
          </a:xfrm>
          <a:prstGeom prst="rect">
            <a:avLst/>
          </a:prstGeom>
          <a:noFill/>
          <a:ln w="9525">
            <a:noFill/>
            <a:miter lim="800000"/>
            <a:headEnd/>
            <a:tailEnd/>
          </a:ln>
        </p:spPr>
        <p:txBody>
          <a:bodyPr>
            <a:spAutoFit/>
          </a:bodyPr>
          <a:lstStyle/>
          <a:p>
            <a:r>
              <a:rPr lang="ja-JP" altLang="en-US" sz="2800"/>
              <a:t>このプログラムと同じパッケージ内に、あるクラスを作成しました。下はそのプログラムの一部です。</a:t>
            </a:r>
          </a:p>
        </p:txBody>
      </p:sp>
      <p:sp>
        <p:nvSpPr>
          <p:cNvPr id="5" name="正方形/長方形 4"/>
          <p:cNvSpPr/>
          <p:nvPr/>
        </p:nvSpPr>
        <p:spPr>
          <a:xfrm>
            <a:off x="323850" y="2060575"/>
            <a:ext cx="8388350" cy="2416175"/>
          </a:xfrm>
          <a:prstGeom prst="rect">
            <a:avLst/>
          </a:prstGeom>
          <a:solidFill>
            <a:schemeClr val="accent1">
              <a:lumMod val="20000"/>
              <a:lumOff val="80000"/>
            </a:schemeClr>
          </a:solidFill>
          <a:ln>
            <a:solidFill>
              <a:srgbClr val="FF0000"/>
            </a:solidFill>
          </a:ln>
        </p:spPr>
        <p:txBody>
          <a:bodyPr>
            <a:spAutoFit/>
          </a:bodyPr>
          <a:lstStyle/>
          <a:p>
            <a:pPr>
              <a:lnSpc>
                <a:spcPts val="3600"/>
              </a:lnSpc>
              <a:defRPr/>
            </a:pPr>
            <a:r>
              <a:rPr lang="en-US" altLang="ja-JP" sz="3400" b="1" dirty="0" err="1">
                <a:latin typeface="Courier New" pitchFamily="49" charset="0"/>
                <a:cs typeface="Courier New" pitchFamily="49" charset="0"/>
              </a:rPr>
              <a:t>int</a:t>
            </a:r>
            <a:r>
              <a:rPr lang="en-US" altLang="ja-JP" sz="3400" dirty="0">
                <a:latin typeface="Courier New" pitchFamily="49" charset="0"/>
                <a:cs typeface="Courier New" pitchFamily="49" charset="0"/>
              </a:rPr>
              <a:t> a=5;</a:t>
            </a:r>
            <a:br>
              <a:rPr lang="en-US" altLang="ja-JP" sz="3400" dirty="0">
                <a:latin typeface="Courier New" pitchFamily="49" charset="0"/>
                <a:cs typeface="Courier New" pitchFamily="49" charset="0"/>
              </a:rPr>
            </a:br>
            <a:r>
              <a:rPr lang="en-US" altLang="ja-JP" sz="3400" b="1" dirty="0" err="1">
                <a:latin typeface="Courier New" pitchFamily="49" charset="0"/>
                <a:cs typeface="Courier New" pitchFamily="49" charset="0"/>
              </a:rPr>
              <a:t>int</a:t>
            </a:r>
            <a:r>
              <a:rPr lang="en-US" altLang="ja-JP" sz="3400" dirty="0">
                <a:latin typeface="Courier New" pitchFamily="49" charset="0"/>
                <a:cs typeface="Courier New" pitchFamily="49" charset="0"/>
              </a:rPr>
              <a:t> b=3;</a:t>
            </a:r>
            <a:br>
              <a:rPr lang="en-US" altLang="ja-JP" sz="3400" dirty="0">
                <a:latin typeface="Courier New" pitchFamily="49" charset="0"/>
                <a:cs typeface="Courier New" pitchFamily="49" charset="0"/>
              </a:rPr>
            </a:br>
            <a:r>
              <a:rPr lang="en-US" altLang="ja-JP" sz="3400" b="1" dirty="0" err="1">
                <a:latin typeface="Courier New" pitchFamily="49" charset="0"/>
                <a:cs typeface="Courier New" pitchFamily="49" charset="0"/>
              </a:rPr>
              <a:t>int</a:t>
            </a:r>
            <a:r>
              <a:rPr lang="en-US" altLang="ja-JP" sz="3400" dirty="0">
                <a:latin typeface="Courier New" pitchFamily="49" charset="0"/>
                <a:cs typeface="Courier New" pitchFamily="49" charset="0"/>
              </a:rPr>
              <a:t> c;</a:t>
            </a:r>
            <a:br>
              <a:rPr lang="en-US" altLang="ja-JP" sz="3400" dirty="0">
                <a:latin typeface="Courier New" pitchFamily="49" charset="0"/>
                <a:cs typeface="Courier New" pitchFamily="49" charset="0"/>
              </a:rPr>
            </a:br>
            <a:r>
              <a:rPr lang="en-US" altLang="ja-JP" sz="3400" dirty="0" err="1">
                <a:latin typeface="Courier New" pitchFamily="49" charset="0"/>
                <a:cs typeface="Courier New" pitchFamily="49" charset="0"/>
              </a:rPr>
              <a:t>Keisan</a:t>
            </a:r>
            <a:r>
              <a:rPr lang="en-US" altLang="ja-JP" sz="3400" dirty="0">
                <a:latin typeface="Courier New" pitchFamily="49" charset="0"/>
                <a:cs typeface="Courier New" pitchFamily="49" charset="0"/>
              </a:rPr>
              <a:t> keisan1=</a:t>
            </a:r>
            <a:r>
              <a:rPr lang="en-US" altLang="ja-JP" sz="3400" b="1" dirty="0">
                <a:latin typeface="Courier New" pitchFamily="49" charset="0"/>
                <a:cs typeface="Courier New" pitchFamily="49" charset="0"/>
              </a:rPr>
              <a:t>new</a:t>
            </a:r>
            <a:r>
              <a:rPr lang="en-US" altLang="ja-JP" sz="3400" dirty="0">
                <a:latin typeface="Courier New" pitchFamily="49" charset="0"/>
                <a:cs typeface="Courier New" pitchFamily="49" charset="0"/>
              </a:rPr>
              <a:t> </a:t>
            </a:r>
            <a:r>
              <a:rPr lang="en-US" altLang="ja-JP" sz="3400" dirty="0" err="1">
                <a:latin typeface="Courier New" pitchFamily="49" charset="0"/>
                <a:cs typeface="Courier New" pitchFamily="49" charset="0"/>
              </a:rPr>
              <a:t>Keisan</a:t>
            </a:r>
            <a:r>
              <a:rPr lang="en-US" altLang="ja-JP" sz="3400" dirty="0">
                <a:latin typeface="Courier New" pitchFamily="49" charset="0"/>
                <a:cs typeface="Courier New" pitchFamily="49" charset="0"/>
              </a:rPr>
              <a:t>(</a:t>
            </a:r>
            <a:r>
              <a:rPr lang="en-US" altLang="ja-JP" sz="3400" dirty="0" err="1">
                <a:latin typeface="Courier New" pitchFamily="49" charset="0"/>
                <a:cs typeface="Courier New" pitchFamily="49" charset="0"/>
              </a:rPr>
              <a:t>a,b</a:t>
            </a:r>
            <a:r>
              <a:rPr lang="en-US" altLang="ja-JP" sz="3400" dirty="0">
                <a:latin typeface="Courier New" pitchFamily="49" charset="0"/>
                <a:cs typeface="Courier New" pitchFamily="49" charset="0"/>
              </a:rPr>
              <a:t>);</a:t>
            </a:r>
            <a:br>
              <a:rPr lang="en-US" altLang="ja-JP" sz="3400" dirty="0">
                <a:latin typeface="Courier New" pitchFamily="49" charset="0"/>
                <a:cs typeface="Courier New" pitchFamily="49" charset="0"/>
              </a:rPr>
            </a:br>
            <a:r>
              <a:rPr lang="en-US" altLang="ja-JP" sz="3400" dirty="0">
                <a:latin typeface="Courier New" pitchFamily="49" charset="0"/>
                <a:cs typeface="Courier New" pitchFamily="49" charset="0"/>
              </a:rPr>
              <a:t>c=keisan1.Sa();</a:t>
            </a:r>
            <a:endParaRPr lang="ja-JP" altLang="en-US" sz="3400" dirty="0">
              <a:latin typeface="Courier New" pitchFamily="49" charset="0"/>
              <a:cs typeface="Courier New" pitchFamily="49" charset="0"/>
            </a:endParaRPr>
          </a:p>
        </p:txBody>
      </p:sp>
      <p:sp>
        <p:nvSpPr>
          <p:cNvPr id="15366" name="正方形/長方形 5"/>
          <p:cNvSpPr>
            <a:spLocks noChangeArrowheads="1"/>
          </p:cNvSpPr>
          <p:nvPr/>
        </p:nvSpPr>
        <p:spPr bwMode="auto">
          <a:xfrm>
            <a:off x="395288" y="4581525"/>
            <a:ext cx="7921625" cy="1016000"/>
          </a:xfrm>
          <a:prstGeom prst="rect">
            <a:avLst/>
          </a:prstGeom>
          <a:noFill/>
          <a:ln w="9525">
            <a:noFill/>
            <a:miter lim="800000"/>
            <a:headEnd/>
            <a:tailEnd/>
          </a:ln>
        </p:spPr>
        <p:txBody>
          <a:bodyPr>
            <a:spAutoFit/>
          </a:bodyPr>
          <a:lstStyle/>
          <a:p>
            <a:r>
              <a:rPr lang="ja-JP" altLang="en-US" sz="2800"/>
              <a:t>このプログラムが実行された時、変数</a:t>
            </a:r>
            <a:r>
              <a:rPr lang="en-US" altLang="ja-JP" sz="3200"/>
              <a:t>c</a:t>
            </a:r>
            <a:r>
              <a:rPr lang="ja-JP" altLang="en-US" sz="2800"/>
              <a:t>の値は何になっていますか？</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323850" y="333375"/>
            <a:ext cx="7543800" cy="796925"/>
          </a:xfrm>
        </p:spPr>
        <p:txBody>
          <a:bodyPr/>
          <a:lstStyle/>
          <a:p>
            <a:pPr eaLnBrk="1" hangingPunct="1"/>
            <a:r>
              <a:rPr lang="ja-JP" altLang="en-US" smtClean="0"/>
              <a:t>理解度チェック４　</a:t>
            </a:r>
            <a:r>
              <a:rPr lang="ja-JP" altLang="en-US" smtClean="0">
                <a:solidFill>
                  <a:srgbClr val="FF0000"/>
                </a:solidFill>
              </a:rPr>
              <a:t>解答</a:t>
            </a:r>
          </a:p>
        </p:txBody>
      </p:sp>
      <p:sp>
        <p:nvSpPr>
          <p:cNvPr id="53" name="円/楕円 52"/>
          <p:cNvSpPr/>
          <p:nvPr/>
        </p:nvSpPr>
        <p:spPr>
          <a:xfrm>
            <a:off x="5292725" y="4941888"/>
            <a:ext cx="1800225" cy="7905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正方形/長方形 9"/>
          <p:cNvSpPr/>
          <p:nvPr/>
        </p:nvSpPr>
        <p:spPr>
          <a:xfrm>
            <a:off x="468313" y="1268413"/>
            <a:ext cx="6840537" cy="2149475"/>
          </a:xfrm>
          <a:prstGeom prst="rect">
            <a:avLst/>
          </a:prstGeom>
          <a:solidFill>
            <a:schemeClr val="accent1">
              <a:lumMod val="20000"/>
              <a:lumOff val="80000"/>
            </a:schemeClr>
          </a:solidFill>
          <a:ln>
            <a:solidFill>
              <a:srgbClr val="FF0000"/>
            </a:solidFill>
          </a:ln>
        </p:spPr>
        <p:txBody>
          <a:bodyPr>
            <a:spAutoFit/>
          </a:bodyPr>
          <a:lstStyle/>
          <a:p>
            <a:pPr>
              <a:lnSpc>
                <a:spcPts val="3200"/>
              </a:lnSpc>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a=5;</a:t>
            </a:r>
            <a:br>
              <a:rPr lang="en-US" altLang="ja-JP" sz="2800" dirty="0">
                <a:latin typeface="Courier New" pitchFamily="49" charset="0"/>
                <a:cs typeface="Courier New" pitchFamily="49" charset="0"/>
              </a:rPr>
            </a:b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b=3;</a:t>
            </a:r>
            <a:br>
              <a:rPr lang="en-US" altLang="ja-JP" sz="2800" dirty="0">
                <a:latin typeface="Courier New" pitchFamily="49" charset="0"/>
                <a:cs typeface="Courier New" pitchFamily="49" charset="0"/>
              </a:rPr>
            </a:b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c;</a:t>
            </a:r>
            <a:br>
              <a:rPr lang="en-US" altLang="ja-JP" sz="2800" dirty="0">
                <a:latin typeface="Courier New" pitchFamily="49" charset="0"/>
                <a:cs typeface="Courier New" pitchFamily="49" charset="0"/>
              </a:rPr>
            </a:br>
            <a:r>
              <a:rPr lang="en-US" altLang="ja-JP" sz="2800" dirty="0" err="1">
                <a:latin typeface="Courier New" pitchFamily="49" charset="0"/>
                <a:cs typeface="Courier New" pitchFamily="49" charset="0"/>
              </a:rPr>
              <a:t>Keisan</a:t>
            </a:r>
            <a:r>
              <a:rPr lang="en-US" altLang="ja-JP" sz="2800" dirty="0">
                <a:latin typeface="Courier New" pitchFamily="49" charset="0"/>
                <a:cs typeface="Courier New" pitchFamily="49" charset="0"/>
              </a:rPr>
              <a:t> keisan1=</a:t>
            </a:r>
            <a:r>
              <a:rPr lang="en-US" altLang="ja-JP" sz="2800" b="1" dirty="0">
                <a:latin typeface="Courier New" pitchFamily="49" charset="0"/>
                <a:cs typeface="Courier New" pitchFamily="49" charset="0"/>
              </a:rPr>
              <a:t>new</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Keisan</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a,b</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c=keisan1.Sa();</a:t>
            </a:r>
            <a:endParaRPr lang="ja-JP" altLang="en-US" sz="2800" dirty="0">
              <a:latin typeface="Courier New" pitchFamily="49" charset="0"/>
              <a:cs typeface="Courier New" pitchFamily="49" charset="0"/>
            </a:endParaRPr>
          </a:p>
        </p:txBody>
      </p:sp>
      <p:sp>
        <p:nvSpPr>
          <p:cNvPr id="11" name="正方形/長方形 10"/>
          <p:cNvSpPr>
            <a:spLocks noChangeArrowheads="1"/>
          </p:cNvSpPr>
          <p:nvPr/>
        </p:nvSpPr>
        <p:spPr bwMode="auto">
          <a:xfrm>
            <a:off x="3924300" y="3284538"/>
            <a:ext cx="4786313" cy="1508125"/>
          </a:xfrm>
          <a:prstGeom prst="rect">
            <a:avLst/>
          </a:prstGeom>
          <a:solidFill>
            <a:srgbClr val="FFFF00"/>
          </a:solidFill>
          <a:ln w="9525">
            <a:solidFill>
              <a:srgbClr val="FF0000"/>
            </a:solidFill>
            <a:miter lim="800000"/>
            <a:headEnd/>
            <a:tailEnd/>
          </a:ln>
        </p:spPr>
        <p:txBody>
          <a:bodyPr>
            <a:spAutoFit/>
          </a:bodyPr>
          <a:lstStyle/>
          <a:p>
            <a:r>
              <a:rPr lang="ja-JP" altLang="en-US" sz="2800"/>
              <a:t>メソッド</a:t>
            </a:r>
            <a:r>
              <a:rPr lang="en-US" altLang="ja-JP" sz="2800">
                <a:latin typeface="Courier New" pitchFamily="49" charset="0"/>
                <a:cs typeface="Courier New" pitchFamily="49" charset="0"/>
              </a:rPr>
              <a:t>Sa()</a:t>
            </a:r>
            <a:r>
              <a:rPr lang="ja-JP" altLang="en-US" sz="2800"/>
              <a:t>は、</a:t>
            </a:r>
            <a:r>
              <a:rPr lang="en-US" altLang="ja-JP" sz="2800"/>
              <a:t>2</a:t>
            </a:r>
            <a:r>
              <a:rPr lang="ja-JP" altLang="en-US" sz="2800"/>
              <a:t>数の差を求めるメソッド</a:t>
            </a:r>
            <a:r>
              <a:rPr lang="ja-JP" altLang="en-US" sz="2800" b="1">
                <a:solidFill>
                  <a:srgbClr val="2209BB"/>
                </a:solidFill>
              </a:rPr>
              <a:t>→</a:t>
            </a:r>
            <a:r>
              <a:rPr lang="en-US" altLang="ja-JP" sz="2800" b="1">
                <a:solidFill>
                  <a:srgbClr val="2209BB"/>
                </a:solidFill>
              </a:rPr>
              <a:t>(3)</a:t>
            </a:r>
            <a:r>
              <a:rPr lang="ja-JP" altLang="en-US" sz="2800" b="1">
                <a:solidFill>
                  <a:srgbClr val="2209BB"/>
                </a:solidFill>
              </a:rPr>
              <a:t>参照</a:t>
            </a:r>
            <a:endParaRPr lang="en-US" altLang="ja-JP" sz="2800" b="1">
              <a:solidFill>
                <a:srgbClr val="2209BB"/>
              </a:solidFill>
            </a:endParaRPr>
          </a:p>
          <a:p>
            <a:r>
              <a:rPr lang="ja-JP" altLang="en-US" sz="2800"/>
              <a:t>　</a:t>
            </a:r>
            <a:r>
              <a:rPr lang="en-US" altLang="ja-JP" sz="3600">
                <a:latin typeface="Courier New" pitchFamily="49" charset="0"/>
                <a:cs typeface="Courier New" pitchFamily="49" charset="0"/>
              </a:rPr>
              <a:t>a-b</a:t>
            </a:r>
            <a:r>
              <a:rPr lang="ja-JP" altLang="en-US" sz="3600">
                <a:latin typeface="Courier New" pitchFamily="49" charset="0"/>
                <a:cs typeface="Courier New" pitchFamily="49" charset="0"/>
              </a:rPr>
              <a:t>　→　</a:t>
            </a:r>
            <a:r>
              <a:rPr lang="en-US" altLang="ja-JP" sz="3600">
                <a:latin typeface="Courier New" pitchFamily="49" charset="0"/>
                <a:cs typeface="Courier New" pitchFamily="49" charset="0"/>
              </a:rPr>
              <a:t>5-3</a:t>
            </a:r>
            <a:r>
              <a:rPr lang="ja-JP" altLang="en-US" sz="3600">
                <a:latin typeface="Courier New" pitchFamily="49" charset="0"/>
                <a:cs typeface="Courier New" pitchFamily="49" charset="0"/>
              </a:rPr>
              <a:t>　</a:t>
            </a:r>
            <a:r>
              <a:rPr lang="en-US" altLang="ja-JP" sz="3600">
                <a:latin typeface="Courier New" pitchFamily="49" charset="0"/>
                <a:cs typeface="Courier New" pitchFamily="49" charset="0"/>
              </a:rPr>
              <a:t>=</a:t>
            </a:r>
            <a:r>
              <a:rPr lang="ja-JP" altLang="en-US" sz="3600">
                <a:latin typeface="Courier New" pitchFamily="49" charset="0"/>
                <a:cs typeface="Courier New" pitchFamily="49" charset="0"/>
              </a:rPr>
              <a:t>　</a:t>
            </a:r>
            <a:r>
              <a:rPr lang="en-US" altLang="ja-JP" sz="3600" b="1">
                <a:solidFill>
                  <a:srgbClr val="FF0000"/>
                </a:solidFill>
                <a:latin typeface="Courier New" pitchFamily="49" charset="0"/>
                <a:cs typeface="Courier New" pitchFamily="49" charset="0"/>
              </a:rPr>
              <a:t>2</a:t>
            </a:r>
            <a:r>
              <a:rPr lang="ja-JP" altLang="en-US" sz="3600">
                <a:latin typeface="Courier New" pitchFamily="49" charset="0"/>
                <a:cs typeface="Courier New" pitchFamily="49" charset="0"/>
              </a:rPr>
              <a:t>　</a:t>
            </a:r>
            <a:endParaRPr lang="en-US" altLang="ja-JP" sz="3600">
              <a:latin typeface="Courier New" pitchFamily="49" charset="0"/>
              <a:cs typeface="Courier New" pitchFamily="49" charset="0"/>
            </a:endParaRPr>
          </a:p>
        </p:txBody>
      </p:sp>
      <p:sp>
        <p:nvSpPr>
          <p:cNvPr id="16390" name="テキスト ボックス 4"/>
          <p:cNvSpPr txBox="1">
            <a:spLocks noChangeArrowheads="1"/>
          </p:cNvSpPr>
          <p:nvPr/>
        </p:nvSpPr>
        <p:spPr bwMode="auto">
          <a:xfrm>
            <a:off x="250825" y="5013325"/>
            <a:ext cx="8497888"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5</a:t>
            </a:r>
            <a:r>
              <a:rPr lang="zh-TW" altLang="en-US" sz="3600"/>
              <a:t>    </a:t>
            </a:r>
            <a:r>
              <a:rPr lang="ja-JP" altLang="en-US" sz="3600"/>
              <a:t>　 </a:t>
            </a:r>
            <a:r>
              <a:rPr lang="ja-JP" altLang="en-US" sz="3600">
                <a:solidFill>
                  <a:srgbClr val="0000FF"/>
                </a:solidFill>
              </a:rPr>
              <a:t>２．</a:t>
            </a:r>
            <a:r>
              <a:rPr lang="en-US" altLang="zh-TW" sz="3600"/>
              <a:t>3</a:t>
            </a:r>
            <a:r>
              <a:rPr lang="zh-TW" altLang="en-US" sz="3600"/>
              <a:t>   </a:t>
            </a:r>
            <a:r>
              <a:rPr lang="ja-JP" altLang="en-US" sz="3600"/>
              <a:t>    </a:t>
            </a:r>
            <a:r>
              <a:rPr lang="ja-JP" altLang="en-US" sz="3600">
                <a:solidFill>
                  <a:srgbClr val="0000FF"/>
                </a:solidFill>
              </a:rPr>
              <a:t>３．</a:t>
            </a:r>
            <a:r>
              <a:rPr lang="en-US" altLang="zh-TW" sz="3600"/>
              <a:t>8    </a:t>
            </a:r>
            <a:r>
              <a:rPr lang="en-US" altLang="ja-JP" sz="3600">
                <a:solidFill>
                  <a:srgbClr val="0000FF"/>
                </a:solidFill>
              </a:rPr>
              <a:t>  </a:t>
            </a:r>
            <a:r>
              <a:rPr lang="ja-JP" altLang="en-US" sz="3600">
                <a:solidFill>
                  <a:srgbClr val="0000FF"/>
                </a:solidFill>
              </a:rPr>
              <a:t>４．</a:t>
            </a:r>
            <a:r>
              <a:rPr lang="en-US" altLang="zh-TW" sz="3600"/>
              <a:t>2</a:t>
            </a:r>
            <a:r>
              <a:rPr lang="zh-TW" altLang="en-US" sz="3600"/>
              <a:t>      </a:t>
            </a:r>
            <a:r>
              <a:rPr lang="ja-JP" altLang="en-US" sz="3600">
                <a:solidFill>
                  <a:srgbClr val="0000FF"/>
                </a:solidFill>
              </a:rPr>
              <a:t>５．</a:t>
            </a:r>
            <a:r>
              <a:rPr lang="en-US" altLang="zh-TW" sz="3600"/>
              <a:t>-2</a:t>
            </a:r>
            <a:r>
              <a:rPr lang="zh-TW" altLang="en-US" sz="36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dissolve">
                                      <p:cBhvr>
                                        <p:cTn id="1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250825" y="260350"/>
            <a:ext cx="7543800" cy="723900"/>
          </a:xfrm>
        </p:spPr>
        <p:txBody>
          <a:bodyPr/>
          <a:lstStyle/>
          <a:p>
            <a:pPr eaLnBrk="1" hangingPunct="1"/>
            <a:r>
              <a:rPr lang="ja-JP" altLang="en-US" smtClean="0"/>
              <a:t>理解度チェック５</a:t>
            </a:r>
          </a:p>
        </p:txBody>
      </p:sp>
      <p:sp>
        <p:nvSpPr>
          <p:cNvPr id="17411" name="テキスト ボックス 4"/>
          <p:cNvSpPr txBox="1">
            <a:spLocks noChangeArrowheads="1"/>
          </p:cNvSpPr>
          <p:nvPr/>
        </p:nvSpPr>
        <p:spPr bwMode="auto">
          <a:xfrm>
            <a:off x="250825" y="4941888"/>
            <a:ext cx="8497888"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int</a:t>
            </a:r>
            <a:r>
              <a:rPr lang="zh-TW" altLang="en-US" sz="3600"/>
              <a:t>    </a:t>
            </a:r>
            <a:r>
              <a:rPr lang="ja-JP" altLang="en-US" sz="3600"/>
              <a:t>　       </a:t>
            </a:r>
            <a:r>
              <a:rPr lang="ja-JP" altLang="en-US" sz="3600">
                <a:solidFill>
                  <a:srgbClr val="0000FF"/>
                </a:solidFill>
              </a:rPr>
              <a:t>２．</a:t>
            </a:r>
            <a:r>
              <a:rPr lang="en-US" altLang="zh-TW" sz="3600"/>
              <a:t>double</a:t>
            </a:r>
            <a:r>
              <a:rPr lang="zh-TW" altLang="en-US" sz="3600"/>
              <a:t>   </a:t>
            </a:r>
            <a:r>
              <a:rPr lang="ja-JP" altLang="en-US" sz="3600"/>
              <a:t>     </a:t>
            </a:r>
            <a:r>
              <a:rPr lang="ja-JP" altLang="en-US" sz="3600">
                <a:solidFill>
                  <a:srgbClr val="0000FF"/>
                </a:solidFill>
              </a:rPr>
              <a:t>３．</a:t>
            </a:r>
            <a:r>
              <a:rPr lang="en-US" altLang="zh-TW" sz="3600"/>
              <a:t>String</a:t>
            </a:r>
          </a:p>
          <a:p>
            <a:pPr marL="457200" indent="-457200"/>
            <a:r>
              <a:rPr lang="en-US" altLang="zh-TW" sz="3600"/>
              <a:t> </a:t>
            </a:r>
            <a:r>
              <a:rPr lang="ja-JP" altLang="en-US" sz="3600">
                <a:solidFill>
                  <a:srgbClr val="0000FF"/>
                </a:solidFill>
              </a:rPr>
              <a:t>４．</a:t>
            </a:r>
            <a:r>
              <a:rPr lang="en-US" altLang="zh-TW" sz="3600"/>
              <a:t>boolean</a:t>
            </a:r>
            <a:r>
              <a:rPr lang="zh-TW" altLang="en-US" sz="3600"/>
              <a:t>     </a:t>
            </a:r>
            <a:r>
              <a:rPr lang="ja-JP" altLang="en-US" sz="3600">
                <a:solidFill>
                  <a:srgbClr val="0000FF"/>
                </a:solidFill>
              </a:rPr>
              <a:t>５．</a:t>
            </a:r>
            <a:r>
              <a:rPr lang="en-US" altLang="zh-TW" sz="3600"/>
              <a:t>void</a:t>
            </a:r>
            <a:r>
              <a:rPr lang="zh-TW" altLang="en-US" sz="3600"/>
              <a:t>  </a:t>
            </a:r>
          </a:p>
        </p:txBody>
      </p:sp>
      <p:sp>
        <p:nvSpPr>
          <p:cNvPr id="17412" name="正方形/長方形 7"/>
          <p:cNvSpPr>
            <a:spLocks noChangeArrowheads="1"/>
          </p:cNvSpPr>
          <p:nvPr/>
        </p:nvSpPr>
        <p:spPr bwMode="auto">
          <a:xfrm>
            <a:off x="395288" y="1052513"/>
            <a:ext cx="7993062" cy="954087"/>
          </a:xfrm>
          <a:prstGeom prst="rect">
            <a:avLst/>
          </a:prstGeom>
          <a:noFill/>
          <a:ln w="9525">
            <a:noFill/>
            <a:miter lim="800000"/>
            <a:headEnd/>
            <a:tailEnd/>
          </a:ln>
        </p:spPr>
        <p:txBody>
          <a:bodyPr>
            <a:spAutoFit/>
          </a:bodyPr>
          <a:lstStyle/>
          <a:p>
            <a:r>
              <a:rPr lang="ja-JP" altLang="en-US" sz="2800"/>
              <a:t>問題４のプログラムを今度は次のように書き換えました。このとき、空欄部に入る用語は何ですか？</a:t>
            </a:r>
          </a:p>
        </p:txBody>
      </p:sp>
      <p:sp>
        <p:nvSpPr>
          <p:cNvPr id="5" name="正方形/長方形 4"/>
          <p:cNvSpPr/>
          <p:nvPr/>
        </p:nvSpPr>
        <p:spPr>
          <a:xfrm>
            <a:off x="539750" y="2133600"/>
            <a:ext cx="7777163" cy="2346325"/>
          </a:xfrm>
          <a:prstGeom prst="rect">
            <a:avLst/>
          </a:prstGeom>
          <a:solidFill>
            <a:schemeClr val="accent1">
              <a:lumMod val="20000"/>
              <a:lumOff val="80000"/>
            </a:schemeClr>
          </a:solidFill>
          <a:ln>
            <a:solidFill>
              <a:srgbClr val="FF0000"/>
            </a:solidFill>
          </a:ln>
        </p:spPr>
        <p:txBody>
          <a:bodyPr>
            <a:spAutoFit/>
          </a:bodyPr>
          <a:lstStyle/>
          <a:p>
            <a:pPr>
              <a:lnSpc>
                <a:spcPts val="3500"/>
              </a:lnSpc>
              <a:defRPr/>
            </a:pP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a=5;</a:t>
            </a:r>
            <a:br>
              <a:rPr lang="en-US" altLang="ja-JP" sz="3200" dirty="0">
                <a:latin typeface="Courier New" pitchFamily="49" charset="0"/>
                <a:cs typeface="Courier New" pitchFamily="49" charset="0"/>
              </a:rPr>
            </a:b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b=3;</a:t>
            </a:r>
            <a:br>
              <a:rPr lang="en-US" altLang="ja-JP" sz="3200" dirty="0">
                <a:latin typeface="Courier New" pitchFamily="49" charset="0"/>
                <a:cs typeface="Courier New" pitchFamily="49" charset="0"/>
              </a:rPr>
            </a:br>
            <a:r>
              <a:rPr lang="en-US" altLang="ja-JP" sz="3200" b="1" dirty="0" err="1">
                <a:latin typeface="Courier New" pitchFamily="49" charset="0"/>
                <a:cs typeface="Courier New" pitchFamily="49" charset="0"/>
              </a:rPr>
              <a:t>int</a:t>
            </a:r>
            <a:r>
              <a:rPr lang="en-US" altLang="ja-JP" sz="3200" dirty="0">
                <a:latin typeface="Courier New" pitchFamily="49" charset="0"/>
                <a:cs typeface="Courier New" pitchFamily="49" charset="0"/>
              </a:rPr>
              <a:t>    c;</a:t>
            </a:r>
            <a:br>
              <a:rPr lang="en-US" altLang="ja-JP" sz="3200" dirty="0">
                <a:latin typeface="Courier New" pitchFamily="49" charset="0"/>
                <a:cs typeface="Courier New" pitchFamily="49" charset="0"/>
              </a:rPr>
            </a:br>
            <a:r>
              <a:rPr lang="en-US" altLang="ja-JP" sz="3200" dirty="0" err="1">
                <a:latin typeface="Courier New" pitchFamily="49" charset="0"/>
                <a:cs typeface="Courier New" pitchFamily="49" charset="0"/>
              </a:rPr>
              <a:t>Keisan</a:t>
            </a:r>
            <a:r>
              <a:rPr lang="en-US" altLang="ja-JP" sz="3200" dirty="0">
                <a:latin typeface="Courier New" pitchFamily="49" charset="0"/>
                <a:cs typeface="Courier New" pitchFamily="49" charset="0"/>
              </a:rPr>
              <a:t> keisan1=</a:t>
            </a:r>
            <a:r>
              <a:rPr lang="en-US" altLang="ja-JP" sz="3200" b="1" dirty="0">
                <a:latin typeface="Courier New" pitchFamily="49" charset="0"/>
                <a:cs typeface="Courier New" pitchFamily="49" charset="0"/>
              </a:rPr>
              <a:t>new</a:t>
            </a:r>
            <a:r>
              <a:rPr lang="en-US" altLang="ja-JP" sz="3200" dirty="0">
                <a:latin typeface="Courier New" pitchFamily="49" charset="0"/>
                <a:cs typeface="Courier New" pitchFamily="49" charset="0"/>
              </a:rPr>
              <a:t> </a:t>
            </a:r>
            <a:r>
              <a:rPr lang="en-US" altLang="ja-JP" sz="3200" dirty="0" err="1">
                <a:latin typeface="Courier New" pitchFamily="49" charset="0"/>
                <a:cs typeface="Courier New" pitchFamily="49" charset="0"/>
              </a:rPr>
              <a:t>Keisan</a:t>
            </a:r>
            <a:r>
              <a:rPr lang="en-US" altLang="ja-JP" sz="3200" dirty="0">
                <a:latin typeface="Courier New" pitchFamily="49" charset="0"/>
                <a:cs typeface="Courier New" pitchFamily="49" charset="0"/>
              </a:rPr>
              <a:t>(</a:t>
            </a:r>
            <a:r>
              <a:rPr lang="en-US" altLang="ja-JP" sz="3200" dirty="0" err="1">
                <a:latin typeface="Courier New" pitchFamily="49" charset="0"/>
                <a:cs typeface="Courier New" pitchFamily="49" charset="0"/>
              </a:rPr>
              <a:t>a,b</a:t>
            </a:r>
            <a:r>
              <a:rPr lang="en-US" altLang="ja-JP" sz="3200" dirty="0">
                <a:latin typeface="Courier New" pitchFamily="49" charset="0"/>
                <a:cs typeface="Courier New" pitchFamily="49" charset="0"/>
              </a:rPr>
              <a:t>);</a:t>
            </a:r>
            <a:br>
              <a:rPr lang="en-US" altLang="ja-JP" sz="3200" dirty="0">
                <a:latin typeface="Courier New" pitchFamily="49" charset="0"/>
                <a:cs typeface="Courier New" pitchFamily="49" charset="0"/>
              </a:rPr>
            </a:br>
            <a:r>
              <a:rPr lang="en-US" altLang="ja-JP" sz="3200" dirty="0">
                <a:latin typeface="Courier New" pitchFamily="49" charset="0"/>
                <a:cs typeface="Courier New" pitchFamily="49" charset="0"/>
              </a:rPr>
              <a:t>c=keisan1.Sho();</a:t>
            </a:r>
            <a:endParaRPr lang="ja-JP" altLang="en-US" sz="3200" dirty="0">
              <a:latin typeface="Courier New" pitchFamily="49" charset="0"/>
              <a:cs typeface="Courier New" pitchFamily="49" charset="0"/>
            </a:endParaRPr>
          </a:p>
        </p:txBody>
      </p:sp>
      <p:sp>
        <p:nvSpPr>
          <p:cNvPr id="7" name="正方形/長方形 6"/>
          <p:cNvSpPr/>
          <p:nvPr/>
        </p:nvSpPr>
        <p:spPr>
          <a:xfrm>
            <a:off x="611188" y="3068638"/>
            <a:ext cx="1512887" cy="3603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15" name="正方形/長方形 7"/>
          <p:cNvSpPr>
            <a:spLocks noChangeArrowheads="1"/>
          </p:cNvSpPr>
          <p:nvPr/>
        </p:nvSpPr>
        <p:spPr bwMode="auto">
          <a:xfrm>
            <a:off x="3851275" y="1989138"/>
            <a:ext cx="4968875" cy="1503362"/>
          </a:xfrm>
          <a:prstGeom prst="rect">
            <a:avLst/>
          </a:prstGeom>
          <a:solidFill>
            <a:srgbClr val="FFCCFF"/>
          </a:solidFill>
          <a:ln w="9525">
            <a:solidFill>
              <a:schemeClr val="tx1"/>
            </a:solidFill>
            <a:miter lim="800000"/>
            <a:headEnd/>
            <a:tailEnd/>
          </a:ln>
        </p:spPr>
        <p:txBody>
          <a:bodyPr>
            <a:spAutoFit/>
          </a:bodyPr>
          <a:lstStyle/>
          <a:p>
            <a:pPr>
              <a:lnSpc>
                <a:spcPts val="2200"/>
              </a:lnSpc>
            </a:pPr>
            <a:r>
              <a:rPr lang="en-US" altLang="ja-JP" sz="2000" b="1">
                <a:latin typeface="Courier New" pitchFamily="49" charset="0"/>
                <a:cs typeface="Courier New" pitchFamily="49" charset="0"/>
              </a:rPr>
              <a:t>int</a:t>
            </a:r>
            <a:r>
              <a:rPr lang="en-US" altLang="ja-JP" sz="2000">
                <a:latin typeface="Courier New" pitchFamily="49" charset="0"/>
                <a:cs typeface="Courier New" pitchFamily="49" charset="0"/>
              </a:rPr>
              <a:t> a=5;</a:t>
            </a:r>
            <a:br>
              <a:rPr lang="en-US" altLang="ja-JP" sz="2000">
                <a:latin typeface="Courier New" pitchFamily="49" charset="0"/>
                <a:cs typeface="Courier New" pitchFamily="49" charset="0"/>
              </a:rPr>
            </a:br>
            <a:r>
              <a:rPr lang="en-US" altLang="ja-JP" sz="2000" b="1">
                <a:latin typeface="Courier New" pitchFamily="49" charset="0"/>
                <a:cs typeface="Courier New" pitchFamily="49" charset="0"/>
              </a:rPr>
              <a:t>int</a:t>
            </a:r>
            <a:r>
              <a:rPr lang="en-US" altLang="ja-JP" sz="2000">
                <a:latin typeface="Courier New" pitchFamily="49" charset="0"/>
                <a:cs typeface="Courier New" pitchFamily="49" charset="0"/>
              </a:rPr>
              <a:t> b=3;</a:t>
            </a:r>
            <a:br>
              <a:rPr lang="en-US" altLang="ja-JP" sz="2000">
                <a:latin typeface="Courier New" pitchFamily="49" charset="0"/>
                <a:cs typeface="Courier New" pitchFamily="49" charset="0"/>
              </a:rPr>
            </a:br>
            <a:r>
              <a:rPr lang="en-US" altLang="ja-JP" sz="2000" b="1">
                <a:latin typeface="Courier New" pitchFamily="49" charset="0"/>
                <a:cs typeface="Courier New" pitchFamily="49" charset="0"/>
              </a:rPr>
              <a:t>int</a:t>
            </a:r>
            <a:r>
              <a:rPr lang="en-US" altLang="ja-JP" sz="2000">
                <a:latin typeface="Courier New" pitchFamily="49" charset="0"/>
                <a:cs typeface="Courier New" pitchFamily="49" charset="0"/>
              </a:rPr>
              <a:t> c;</a:t>
            </a:r>
            <a:br>
              <a:rPr lang="en-US" altLang="ja-JP" sz="2000">
                <a:latin typeface="Courier New" pitchFamily="49" charset="0"/>
                <a:cs typeface="Courier New" pitchFamily="49" charset="0"/>
              </a:rPr>
            </a:br>
            <a:r>
              <a:rPr lang="en-US" altLang="ja-JP" sz="2000">
                <a:latin typeface="Courier New" pitchFamily="49" charset="0"/>
                <a:cs typeface="Courier New" pitchFamily="49" charset="0"/>
              </a:rPr>
              <a:t>Keisan keisan1=</a:t>
            </a:r>
            <a:r>
              <a:rPr lang="en-US" altLang="ja-JP" sz="2000" b="1">
                <a:latin typeface="Courier New" pitchFamily="49" charset="0"/>
                <a:cs typeface="Courier New" pitchFamily="49" charset="0"/>
              </a:rPr>
              <a:t>new</a:t>
            </a:r>
            <a:r>
              <a:rPr lang="en-US" altLang="ja-JP" sz="2000">
                <a:latin typeface="Courier New" pitchFamily="49" charset="0"/>
                <a:cs typeface="Courier New" pitchFamily="49" charset="0"/>
              </a:rPr>
              <a:t> Keisan(a,b);</a:t>
            </a:r>
            <a:br>
              <a:rPr lang="en-US" altLang="ja-JP" sz="2000">
                <a:latin typeface="Courier New" pitchFamily="49" charset="0"/>
                <a:cs typeface="Courier New" pitchFamily="49" charset="0"/>
              </a:rPr>
            </a:br>
            <a:r>
              <a:rPr lang="en-US" altLang="ja-JP" sz="2000">
                <a:latin typeface="Courier New" pitchFamily="49" charset="0"/>
                <a:cs typeface="Courier New" pitchFamily="49" charset="0"/>
              </a:rPr>
              <a:t>c=keisan1.Sa();</a:t>
            </a:r>
            <a:endParaRPr lang="ja-JP" altLang="en-US" sz="2000">
              <a:latin typeface="Courier New" pitchFamily="49" charset="0"/>
              <a:cs typeface="Courier New" pitchFamily="49" charset="0"/>
            </a:endParaRPr>
          </a:p>
        </p:txBody>
      </p:sp>
      <p:sp>
        <p:nvSpPr>
          <p:cNvPr id="17416" name="テキスト ボックス 8"/>
          <p:cNvSpPr txBox="1">
            <a:spLocks noChangeArrowheads="1"/>
          </p:cNvSpPr>
          <p:nvPr/>
        </p:nvSpPr>
        <p:spPr bwMode="auto">
          <a:xfrm>
            <a:off x="6875463" y="2133600"/>
            <a:ext cx="1296987" cy="522288"/>
          </a:xfrm>
          <a:prstGeom prst="rect">
            <a:avLst/>
          </a:prstGeom>
          <a:noFill/>
          <a:ln w="9525">
            <a:noFill/>
            <a:miter lim="800000"/>
            <a:headEnd/>
            <a:tailEnd/>
          </a:ln>
        </p:spPr>
        <p:txBody>
          <a:bodyPr>
            <a:spAutoFit/>
          </a:bodyPr>
          <a:lstStyle/>
          <a:p>
            <a:r>
              <a:rPr lang="ja-JP" altLang="en-US" sz="2800" b="1">
                <a:solidFill>
                  <a:srgbClr val="2209BB"/>
                </a:solidFill>
              </a:rPr>
              <a:t>問題４</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323850" y="333375"/>
            <a:ext cx="7543800" cy="796925"/>
          </a:xfrm>
        </p:spPr>
        <p:txBody>
          <a:bodyPr/>
          <a:lstStyle/>
          <a:p>
            <a:pPr eaLnBrk="1" hangingPunct="1"/>
            <a:r>
              <a:rPr lang="ja-JP" altLang="en-US" smtClean="0"/>
              <a:t>理解度チェック５　</a:t>
            </a:r>
            <a:r>
              <a:rPr lang="ja-JP" altLang="en-US" smtClean="0">
                <a:solidFill>
                  <a:srgbClr val="FF0000"/>
                </a:solidFill>
              </a:rPr>
              <a:t>解答</a:t>
            </a:r>
          </a:p>
        </p:txBody>
      </p:sp>
      <p:sp>
        <p:nvSpPr>
          <p:cNvPr id="53" name="円/楕円 52"/>
          <p:cNvSpPr/>
          <p:nvPr/>
        </p:nvSpPr>
        <p:spPr>
          <a:xfrm>
            <a:off x="3059113" y="5013325"/>
            <a:ext cx="2592387" cy="7921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468313" y="1196975"/>
            <a:ext cx="6911975" cy="2016125"/>
          </a:xfrm>
          <a:prstGeom prst="rect">
            <a:avLst/>
          </a:prstGeom>
          <a:solidFill>
            <a:schemeClr val="accent1">
              <a:lumMod val="20000"/>
              <a:lumOff val="80000"/>
            </a:schemeClr>
          </a:solidFill>
          <a:ln>
            <a:solidFill>
              <a:srgbClr val="FF0000"/>
            </a:solidFill>
          </a:ln>
        </p:spPr>
        <p:txBody>
          <a:bodyPr>
            <a:spAutoFit/>
          </a:bodyPr>
          <a:lstStyle/>
          <a:p>
            <a:pPr>
              <a:lnSpc>
                <a:spcPts val="3000"/>
              </a:lnSpc>
              <a:defRPr/>
            </a:pP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a=5;</a:t>
            </a:r>
            <a:br>
              <a:rPr lang="en-US" altLang="ja-JP" sz="2800" dirty="0">
                <a:latin typeface="Courier New" pitchFamily="49" charset="0"/>
                <a:cs typeface="Courier New" pitchFamily="49" charset="0"/>
              </a:rPr>
            </a:b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b=3;</a:t>
            </a:r>
            <a:br>
              <a:rPr lang="en-US" altLang="ja-JP" sz="2800" dirty="0">
                <a:latin typeface="Courier New" pitchFamily="49" charset="0"/>
                <a:cs typeface="Courier New" pitchFamily="49" charset="0"/>
              </a:rPr>
            </a:br>
            <a:r>
              <a:rPr lang="en-US" altLang="ja-JP" sz="2800" b="1" dirty="0" err="1">
                <a:latin typeface="Courier New" pitchFamily="49" charset="0"/>
                <a:cs typeface="Courier New" pitchFamily="49" charset="0"/>
              </a:rPr>
              <a:t>int</a:t>
            </a:r>
            <a:r>
              <a:rPr lang="en-US" altLang="ja-JP" sz="2800" dirty="0">
                <a:latin typeface="Courier New" pitchFamily="49" charset="0"/>
                <a:cs typeface="Courier New" pitchFamily="49" charset="0"/>
              </a:rPr>
              <a:t>    c;</a:t>
            </a:r>
            <a:br>
              <a:rPr lang="en-US" altLang="ja-JP" sz="2800" dirty="0">
                <a:latin typeface="Courier New" pitchFamily="49" charset="0"/>
                <a:cs typeface="Courier New" pitchFamily="49" charset="0"/>
              </a:rPr>
            </a:br>
            <a:r>
              <a:rPr lang="en-US" altLang="ja-JP" sz="2800" dirty="0" err="1">
                <a:latin typeface="Courier New" pitchFamily="49" charset="0"/>
                <a:cs typeface="Courier New" pitchFamily="49" charset="0"/>
              </a:rPr>
              <a:t>Keisan</a:t>
            </a:r>
            <a:r>
              <a:rPr lang="en-US" altLang="ja-JP" sz="2800" dirty="0">
                <a:latin typeface="Courier New" pitchFamily="49" charset="0"/>
                <a:cs typeface="Courier New" pitchFamily="49" charset="0"/>
              </a:rPr>
              <a:t> keisan1=</a:t>
            </a:r>
            <a:r>
              <a:rPr lang="en-US" altLang="ja-JP" sz="2800" b="1" dirty="0">
                <a:latin typeface="Courier New" pitchFamily="49" charset="0"/>
                <a:cs typeface="Courier New" pitchFamily="49" charset="0"/>
              </a:rPr>
              <a:t>new</a:t>
            </a:r>
            <a:r>
              <a:rPr lang="en-US" altLang="ja-JP" sz="2800" dirty="0">
                <a:latin typeface="Courier New" pitchFamily="49" charset="0"/>
                <a:cs typeface="Courier New" pitchFamily="49" charset="0"/>
              </a:rPr>
              <a:t> </a:t>
            </a:r>
            <a:r>
              <a:rPr lang="en-US" altLang="ja-JP" sz="2800" dirty="0" err="1">
                <a:latin typeface="Courier New" pitchFamily="49" charset="0"/>
                <a:cs typeface="Courier New" pitchFamily="49" charset="0"/>
              </a:rPr>
              <a:t>Keisan</a:t>
            </a:r>
            <a:r>
              <a:rPr lang="en-US" altLang="ja-JP" sz="2800" dirty="0">
                <a:latin typeface="Courier New" pitchFamily="49" charset="0"/>
                <a:cs typeface="Courier New" pitchFamily="49" charset="0"/>
              </a:rPr>
              <a:t>(</a:t>
            </a:r>
            <a:r>
              <a:rPr lang="en-US" altLang="ja-JP" sz="2800" dirty="0" err="1">
                <a:latin typeface="Courier New" pitchFamily="49" charset="0"/>
                <a:cs typeface="Courier New" pitchFamily="49" charset="0"/>
              </a:rPr>
              <a:t>a,b</a:t>
            </a:r>
            <a:r>
              <a:rPr lang="en-US" altLang="ja-JP" sz="2800" dirty="0">
                <a:latin typeface="Courier New" pitchFamily="49" charset="0"/>
                <a:cs typeface="Courier New" pitchFamily="49" charset="0"/>
              </a:rPr>
              <a:t>);</a:t>
            </a:r>
            <a:br>
              <a:rPr lang="en-US" altLang="ja-JP" sz="2800" dirty="0">
                <a:latin typeface="Courier New" pitchFamily="49" charset="0"/>
                <a:cs typeface="Courier New" pitchFamily="49" charset="0"/>
              </a:rPr>
            </a:br>
            <a:r>
              <a:rPr lang="en-US" altLang="ja-JP" sz="2800" dirty="0">
                <a:latin typeface="Courier New" pitchFamily="49" charset="0"/>
                <a:cs typeface="Courier New" pitchFamily="49" charset="0"/>
              </a:rPr>
              <a:t>c=keisan1.Sho();</a:t>
            </a:r>
            <a:endParaRPr lang="ja-JP" altLang="en-US" sz="2800" dirty="0">
              <a:latin typeface="Courier New" pitchFamily="49" charset="0"/>
              <a:cs typeface="Courier New" pitchFamily="49" charset="0"/>
            </a:endParaRPr>
          </a:p>
        </p:txBody>
      </p:sp>
      <p:sp>
        <p:nvSpPr>
          <p:cNvPr id="18437" name="テキスト ボックス 4"/>
          <p:cNvSpPr txBox="1">
            <a:spLocks noChangeArrowheads="1"/>
          </p:cNvSpPr>
          <p:nvPr/>
        </p:nvSpPr>
        <p:spPr bwMode="auto">
          <a:xfrm>
            <a:off x="179388" y="5084763"/>
            <a:ext cx="84963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int</a:t>
            </a:r>
            <a:r>
              <a:rPr lang="zh-TW" altLang="en-US" sz="3600"/>
              <a:t>    </a:t>
            </a:r>
            <a:r>
              <a:rPr lang="ja-JP" altLang="en-US" sz="3600"/>
              <a:t>　       </a:t>
            </a:r>
            <a:r>
              <a:rPr lang="ja-JP" altLang="en-US" sz="3600">
                <a:solidFill>
                  <a:srgbClr val="0000FF"/>
                </a:solidFill>
              </a:rPr>
              <a:t>２．</a:t>
            </a:r>
            <a:r>
              <a:rPr lang="en-US" altLang="zh-TW" sz="3600"/>
              <a:t>double</a:t>
            </a:r>
            <a:r>
              <a:rPr lang="zh-TW" altLang="en-US" sz="3600"/>
              <a:t>   </a:t>
            </a:r>
            <a:r>
              <a:rPr lang="ja-JP" altLang="en-US" sz="3600"/>
              <a:t>     </a:t>
            </a:r>
            <a:r>
              <a:rPr lang="ja-JP" altLang="en-US" sz="3600">
                <a:solidFill>
                  <a:srgbClr val="0000FF"/>
                </a:solidFill>
              </a:rPr>
              <a:t>３．</a:t>
            </a:r>
            <a:r>
              <a:rPr lang="en-US" altLang="zh-TW" sz="3600"/>
              <a:t>String</a:t>
            </a:r>
          </a:p>
          <a:p>
            <a:pPr marL="457200" indent="-457200"/>
            <a:r>
              <a:rPr lang="en-US" altLang="zh-TW" sz="3600"/>
              <a:t> </a:t>
            </a:r>
            <a:r>
              <a:rPr lang="ja-JP" altLang="en-US" sz="3600">
                <a:solidFill>
                  <a:srgbClr val="0000FF"/>
                </a:solidFill>
              </a:rPr>
              <a:t>４．</a:t>
            </a:r>
            <a:r>
              <a:rPr lang="en-US" altLang="zh-TW" sz="3600"/>
              <a:t>boolean</a:t>
            </a:r>
            <a:r>
              <a:rPr lang="zh-TW" altLang="en-US" sz="3600"/>
              <a:t>     </a:t>
            </a:r>
            <a:r>
              <a:rPr lang="ja-JP" altLang="en-US" sz="3600">
                <a:solidFill>
                  <a:srgbClr val="0000FF"/>
                </a:solidFill>
              </a:rPr>
              <a:t>５．</a:t>
            </a:r>
            <a:r>
              <a:rPr lang="en-US" altLang="zh-TW" sz="3600"/>
              <a:t>void</a:t>
            </a:r>
            <a:r>
              <a:rPr lang="zh-TW" altLang="en-US" sz="3600"/>
              <a:t>  </a:t>
            </a:r>
          </a:p>
        </p:txBody>
      </p:sp>
      <p:sp>
        <p:nvSpPr>
          <p:cNvPr id="9" name="正方形/長方形 8"/>
          <p:cNvSpPr/>
          <p:nvPr/>
        </p:nvSpPr>
        <p:spPr>
          <a:xfrm>
            <a:off x="395288" y="3429000"/>
            <a:ext cx="7921625" cy="1384300"/>
          </a:xfrm>
          <a:prstGeom prst="rect">
            <a:avLst/>
          </a:prstGeom>
        </p:spPr>
        <p:txBody>
          <a:bodyPr>
            <a:spAutoFit/>
          </a:bodyPr>
          <a:lstStyle/>
          <a:p>
            <a:pPr>
              <a:buFont typeface="Wingdings" pitchFamily="2" charset="2"/>
              <a:buChar char="Ø"/>
              <a:defRPr/>
            </a:pPr>
            <a:r>
              <a:rPr lang="ja-JP" altLang="en-US" sz="2800" dirty="0"/>
              <a:t>　メソッド</a:t>
            </a:r>
            <a:r>
              <a:rPr lang="en-US" altLang="ja-JP" sz="2800" dirty="0" err="1">
                <a:latin typeface="Courier New" pitchFamily="49" charset="0"/>
                <a:cs typeface="Courier New" pitchFamily="49" charset="0"/>
              </a:rPr>
              <a:t>Sho</a:t>
            </a:r>
            <a:r>
              <a:rPr lang="en-US" altLang="ja-JP" sz="2800" dirty="0">
                <a:latin typeface="Courier New" pitchFamily="49" charset="0"/>
                <a:cs typeface="Courier New" pitchFamily="49" charset="0"/>
              </a:rPr>
              <a:t>()</a:t>
            </a:r>
            <a:r>
              <a:rPr lang="ja-JP" altLang="en-US" sz="2800" dirty="0"/>
              <a:t>は</a:t>
            </a:r>
            <a:r>
              <a:rPr lang="ja-JP" altLang="en-US" sz="2800" b="1" dirty="0">
                <a:solidFill>
                  <a:srgbClr val="FF0000"/>
                </a:solidFill>
              </a:rPr>
              <a:t>実数型</a:t>
            </a:r>
            <a:r>
              <a:rPr lang="ja-JP" altLang="en-US" sz="2800" dirty="0"/>
              <a:t>の戻り値を返すメソッド。</a:t>
            </a:r>
            <a:endParaRPr lang="en-US" altLang="ja-JP" sz="2800" dirty="0"/>
          </a:p>
          <a:p>
            <a:pPr marL="531813" indent="-531813">
              <a:buFont typeface="Wingdings" pitchFamily="2" charset="2"/>
              <a:buChar char="Ø"/>
              <a:defRPr/>
            </a:pPr>
            <a:r>
              <a:rPr lang="ja-JP" altLang="en-US" sz="2800" dirty="0"/>
              <a:t>その値を代入する変数</a:t>
            </a:r>
            <a:r>
              <a:rPr lang="en-US" altLang="ja-JP" sz="2800" dirty="0"/>
              <a:t>c</a:t>
            </a:r>
            <a:r>
              <a:rPr lang="ja-JP" altLang="en-US" sz="2800" dirty="0"/>
              <a:t>は実数型で宣言しなければならない。</a:t>
            </a:r>
          </a:p>
        </p:txBody>
      </p:sp>
      <p:sp>
        <p:nvSpPr>
          <p:cNvPr id="13" name="正方形/長方形 12"/>
          <p:cNvSpPr/>
          <p:nvPr/>
        </p:nvSpPr>
        <p:spPr>
          <a:xfrm>
            <a:off x="539750" y="1989138"/>
            <a:ext cx="1368425" cy="3603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wipe(left)">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dissolve">
                                      <p:cBhvr>
                                        <p:cTn id="1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smtClean="0"/>
              <a:t>今後の予定</a:t>
            </a:r>
          </a:p>
        </p:txBody>
      </p:sp>
      <p:sp>
        <p:nvSpPr>
          <p:cNvPr id="19459" name="コンテンツ プレースホルダ 2"/>
          <p:cNvSpPr>
            <a:spLocks noGrp="1"/>
          </p:cNvSpPr>
          <p:nvPr>
            <p:ph idx="1"/>
          </p:nvPr>
        </p:nvSpPr>
        <p:spPr/>
        <p:txBody>
          <a:bodyPr/>
          <a:lstStyle/>
          <a:p>
            <a:pPr eaLnBrk="1" hangingPunct="1"/>
            <a:r>
              <a:rPr lang="en-US" altLang="ja-JP" sz="4000" b="1" smtClean="0">
                <a:solidFill>
                  <a:srgbClr val="2209BB"/>
                </a:solidFill>
              </a:rPr>
              <a:t>1/8</a:t>
            </a:r>
            <a:r>
              <a:rPr lang="ja-JP" altLang="en-US" smtClean="0"/>
              <a:t>　第</a:t>
            </a:r>
            <a:r>
              <a:rPr lang="en-US" altLang="ja-JP" smtClean="0"/>
              <a:t>2</a:t>
            </a:r>
            <a:r>
              <a:rPr lang="ja-JP" altLang="en-US" smtClean="0"/>
              <a:t>回テスト、テスト後は通常の演習</a:t>
            </a:r>
            <a:endParaRPr lang="en-US" altLang="ja-JP" smtClean="0"/>
          </a:p>
          <a:p>
            <a:pPr eaLnBrk="1" hangingPunct="1"/>
            <a:r>
              <a:rPr lang="en-US" altLang="ja-JP" sz="4000" b="1" smtClean="0">
                <a:solidFill>
                  <a:srgbClr val="2209BB"/>
                </a:solidFill>
              </a:rPr>
              <a:t>1/22</a:t>
            </a:r>
            <a:r>
              <a:rPr lang="ja-JP" altLang="en-US" smtClean="0"/>
              <a:t>　テスト結果の講評と通常の演習（この日の</a:t>
            </a:r>
            <a:r>
              <a:rPr lang="en-US" altLang="ja-JP" smtClean="0"/>
              <a:t>4</a:t>
            </a:r>
            <a:r>
              <a:rPr lang="ja-JP" altLang="en-US" smtClean="0"/>
              <a:t>講時終了後は課題を受け付けません）</a:t>
            </a:r>
            <a:endParaRPr lang="en-US" altLang="ja-JP" smtClean="0"/>
          </a:p>
          <a:p>
            <a:pPr eaLnBrk="1" hangingPunct="1"/>
            <a:endParaRPr lang="ja-JP"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333375"/>
            <a:ext cx="7543800" cy="868363"/>
          </a:xfrm>
        </p:spPr>
        <p:txBody>
          <a:bodyPr/>
          <a:lstStyle/>
          <a:p>
            <a:pPr eaLnBrk="1" hangingPunct="1"/>
            <a:r>
              <a:rPr lang="ja-JP" altLang="en-US" smtClean="0"/>
              <a:t>進度について</a:t>
            </a:r>
          </a:p>
        </p:txBody>
      </p:sp>
      <p:sp>
        <p:nvSpPr>
          <p:cNvPr id="20483" name="Rectangle 3"/>
          <p:cNvSpPr>
            <a:spLocks noGrp="1" noChangeArrowheads="1"/>
          </p:cNvSpPr>
          <p:nvPr>
            <p:ph type="body" idx="1"/>
          </p:nvPr>
        </p:nvSpPr>
        <p:spPr>
          <a:xfrm>
            <a:off x="395288" y="1341438"/>
            <a:ext cx="8229600" cy="4411662"/>
          </a:xfrm>
        </p:spPr>
        <p:txBody>
          <a:bodyPr/>
          <a:lstStyle/>
          <a:p>
            <a:pPr eaLnBrk="1" hangingPunct="1"/>
            <a:r>
              <a:rPr lang="ja-JP" altLang="en-US" smtClean="0"/>
              <a:t>本日は、</a:t>
            </a:r>
            <a:r>
              <a:rPr lang="en-US" altLang="ja-JP" smtClean="0"/>
              <a:t>7-4</a:t>
            </a:r>
            <a:r>
              <a:rPr lang="ja-JP" altLang="en-US" smtClean="0"/>
              <a:t>節（</a:t>
            </a:r>
            <a:r>
              <a:rPr lang="en-US" altLang="ja-JP" smtClean="0"/>
              <a:t>p.</a:t>
            </a:r>
            <a:r>
              <a:rPr lang="ja-JP" altLang="en-US" smtClean="0"/>
              <a:t>１</a:t>
            </a:r>
            <a:r>
              <a:rPr lang="en-US" altLang="ja-JP" smtClean="0"/>
              <a:t>95</a:t>
            </a:r>
            <a:r>
              <a:rPr lang="ja-JP" altLang="en-US" smtClean="0"/>
              <a:t>）までは必ず終了して下さい。</a:t>
            </a:r>
          </a:p>
          <a:p>
            <a:pPr eaLnBrk="1" hangingPunct="1"/>
            <a:r>
              <a:rPr lang="en-US" altLang="ja-JP" smtClean="0"/>
              <a:t>7</a:t>
            </a:r>
            <a:r>
              <a:rPr lang="ja-JP" altLang="en-US" smtClean="0"/>
              <a:t>章まで終えた人は、次のいずれかを終えれば演習を終えて結構です。ただし、その際は補助員にきちんとその旨断って下さい。</a:t>
            </a:r>
          </a:p>
          <a:p>
            <a:pPr eaLnBrk="1" hangingPunct="1"/>
            <a:endParaRPr lang="en-US" altLang="ja-JP" smtClean="0"/>
          </a:p>
        </p:txBody>
      </p:sp>
      <p:sp>
        <p:nvSpPr>
          <p:cNvPr id="20484" name="Text Box 4"/>
          <p:cNvSpPr txBox="1">
            <a:spLocks noChangeArrowheads="1"/>
          </p:cNvSpPr>
          <p:nvPr/>
        </p:nvSpPr>
        <p:spPr bwMode="auto">
          <a:xfrm>
            <a:off x="611188" y="3789363"/>
            <a:ext cx="7777162" cy="2246312"/>
          </a:xfrm>
          <a:prstGeom prst="rect">
            <a:avLst/>
          </a:prstGeom>
          <a:solidFill>
            <a:srgbClr val="FFFF99"/>
          </a:solidFill>
          <a:ln w="9525">
            <a:solidFill>
              <a:srgbClr val="FF0000"/>
            </a:solidFill>
            <a:miter lim="800000"/>
            <a:headEnd/>
            <a:tailEnd/>
          </a:ln>
        </p:spPr>
        <p:txBody>
          <a:bodyPr>
            <a:spAutoFit/>
          </a:bodyPr>
          <a:lstStyle/>
          <a:p>
            <a:pPr marL="536575" indent="-536575"/>
            <a:r>
              <a:rPr lang="ja-JP" altLang="en-US" sz="2800"/>
              <a:t>１．理解度確認テスト（「分岐処理２」、「反復処理１」、「反復処理２」、「メソッドの定義」、「クラスの定義」）をそれぞれ</a:t>
            </a:r>
            <a:r>
              <a:rPr lang="en-US" altLang="ja-JP" sz="2800"/>
              <a:t>80</a:t>
            </a:r>
            <a:r>
              <a:rPr lang="ja-JP" altLang="en-US" sz="2800"/>
              <a:t>点以上とるまで行う。</a:t>
            </a:r>
          </a:p>
          <a:p>
            <a:pPr marL="536575" indent="-536575"/>
            <a:r>
              <a:rPr lang="ja-JP" altLang="en-US" sz="2800"/>
              <a:t>２．応用課題を</a:t>
            </a:r>
            <a:r>
              <a:rPr lang="en-US" altLang="ja-JP" sz="2800" b="1">
                <a:solidFill>
                  <a:srgbClr val="FF0000"/>
                </a:solidFill>
              </a:rPr>
              <a:t>11</a:t>
            </a:r>
            <a:r>
              <a:rPr lang="ja-JP" altLang="en-US" sz="2800" b="1">
                <a:solidFill>
                  <a:srgbClr val="FF0000"/>
                </a:solidFill>
              </a:rPr>
              <a:t>題以上</a:t>
            </a:r>
            <a:r>
              <a:rPr lang="ja-JP" altLang="en-US" sz="2800"/>
              <a:t>提出する（</a:t>
            </a:r>
            <a:r>
              <a:rPr lang="en-US" altLang="ja-JP" sz="2800"/>
              <a:t>8</a:t>
            </a:r>
            <a:r>
              <a:rPr lang="ja-JP" altLang="en-US" sz="2800"/>
              <a:t>章以降の応用課題にも積極的にチャレンジしてください）。</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3"/>
          <p:cNvGraphicFramePr>
            <a:graphicFrameLocks/>
          </p:cNvGraphicFramePr>
          <p:nvPr/>
        </p:nvGraphicFramePr>
        <p:xfrm>
          <a:off x="611560" y="1124744"/>
          <a:ext cx="7344816" cy="4896544"/>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539750" y="260350"/>
            <a:ext cx="7543800" cy="795338"/>
          </a:xfrm>
        </p:spPr>
        <p:txBody>
          <a:bodyPr/>
          <a:lstStyle/>
          <a:p>
            <a:pPr eaLnBrk="1" hangingPunct="1"/>
            <a:r>
              <a:rPr lang="ja-JP" altLang="en-US" smtClean="0"/>
              <a:t>課題進行状況（</a:t>
            </a:r>
            <a:r>
              <a:rPr lang="en-US" altLang="ja-JP" smtClean="0"/>
              <a:t>12/11</a:t>
            </a:r>
            <a:r>
              <a:rPr lang="ja-JP" altLang="en-US" smtClean="0"/>
              <a:t>終了時点）</a:t>
            </a:r>
          </a:p>
        </p:txBody>
      </p:sp>
      <p:sp>
        <p:nvSpPr>
          <p:cNvPr id="5124" name="Text Box 5"/>
          <p:cNvSpPr txBox="1">
            <a:spLocks noChangeArrowheads="1"/>
          </p:cNvSpPr>
          <p:nvPr/>
        </p:nvSpPr>
        <p:spPr bwMode="auto">
          <a:xfrm>
            <a:off x="1619250" y="6092825"/>
            <a:ext cx="5400675" cy="461963"/>
          </a:xfrm>
          <a:prstGeom prst="rect">
            <a:avLst/>
          </a:prstGeom>
          <a:noFill/>
          <a:ln w="9525">
            <a:noFill/>
            <a:miter lim="800000"/>
            <a:headEnd/>
            <a:tailEnd/>
          </a:ln>
        </p:spPr>
        <p:txBody>
          <a:bodyPr>
            <a:spAutoFit/>
          </a:bodyPr>
          <a:lstStyle/>
          <a:p>
            <a:pPr>
              <a:spcBef>
                <a:spcPct val="50000"/>
              </a:spcBef>
            </a:pPr>
            <a:r>
              <a:rPr lang="ja-JP" altLang="en-US" sz="2400"/>
              <a:t>平均的には</a:t>
            </a:r>
            <a:r>
              <a:rPr lang="en-US" altLang="ja-JP" sz="2400"/>
              <a:t>【</a:t>
            </a:r>
            <a:r>
              <a:rPr lang="ja-JP" altLang="en-US" sz="2400"/>
              <a:t>基礎課題</a:t>
            </a:r>
            <a:r>
              <a:rPr lang="en-US" altLang="ja-JP" sz="2400"/>
              <a:t>7-3-2】</a:t>
            </a:r>
            <a:r>
              <a:rPr lang="ja-JP" altLang="en-US" sz="2400"/>
              <a:t>まで終了</a:t>
            </a:r>
          </a:p>
        </p:txBody>
      </p:sp>
      <p:sp>
        <p:nvSpPr>
          <p:cNvPr id="48135" name="Text Box 7"/>
          <p:cNvSpPr txBox="1">
            <a:spLocks noChangeArrowheads="1"/>
          </p:cNvSpPr>
          <p:nvPr/>
        </p:nvSpPr>
        <p:spPr bwMode="auto">
          <a:xfrm>
            <a:off x="1403350" y="2565400"/>
            <a:ext cx="3384550" cy="1200150"/>
          </a:xfrm>
          <a:prstGeom prst="rect">
            <a:avLst/>
          </a:prstGeom>
          <a:noFill/>
          <a:ln w="9525">
            <a:noFill/>
            <a:miter lim="800000"/>
            <a:headEnd/>
            <a:tailEnd/>
          </a:ln>
        </p:spPr>
        <p:txBody>
          <a:bodyPr>
            <a:spAutoFit/>
          </a:bodyPr>
          <a:lstStyle/>
          <a:p>
            <a:pPr>
              <a:spcBef>
                <a:spcPct val="50000"/>
              </a:spcBef>
            </a:pPr>
            <a:r>
              <a:rPr lang="ja-JP" altLang="en-US" sz="7200" b="1">
                <a:solidFill>
                  <a:srgbClr val="FF0000"/>
                </a:solidFill>
              </a:rPr>
              <a:t>危険！</a:t>
            </a:r>
          </a:p>
        </p:txBody>
      </p:sp>
      <p:sp>
        <p:nvSpPr>
          <p:cNvPr id="48136" name="Text Box 8"/>
          <p:cNvSpPr txBox="1">
            <a:spLocks noChangeArrowheads="1"/>
          </p:cNvSpPr>
          <p:nvPr/>
        </p:nvSpPr>
        <p:spPr bwMode="auto">
          <a:xfrm>
            <a:off x="1331913" y="3860800"/>
            <a:ext cx="4176712"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6</a:t>
            </a:r>
            <a:r>
              <a:rPr lang="ja-JP" altLang="en-US" sz="2400"/>
              <a:t>章に入っていない人　→</a:t>
            </a:r>
            <a:r>
              <a:rPr lang="en-US" altLang="ja-JP" sz="2400"/>
              <a:t>3</a:t>
            </a:r>
            <a:r>
              <a:rPr lang="ja-JP" altLang="en-US" sz="2400"/>
              <a:t>名</a:t>
            </a:r>
          </a:p>
        </p:txBody>
      </p:sp>
      <p:sp>
        <p:nvSpPr>
          <p:cNvPr id="48137" name="AutoShape 9"/>
          <p:cNvSpPr>
            <a:spLocks/>
          </p:cNvSpPr>
          <p:nvPr/>
        </p:nvSpPr>
        <p:spPr bwMode="auto">
          <a:xfrm rot="-5400000">
            <a:off x="1946276" y="4183062"/>
            <a:ext cx="500062" cy="1008063"/>
          </a:xfrm>
          <a:prstGeom prst="rightBrace">
            <a:avLst>
              <a:gd name="adj1" fmla="val 64779"/>
              <a:gd name="adj2" fmla="val 50000"/>
            </a:avLst>
          </a:prstGeom>
          <a:noFill/>
          <a:ln w="38100">
            <a:solidFill>
              <a:srgbClr val="FF0000"/>
            </a:solidFill>
            <a:round/>
            <a:headEnd/>
            <a:tailEnd/>
          </a:ln>
        </p:spPr>
        <p:txBody>
          <a:bodyPr wrap="none" anchor="ctr"/>
          <a:lstStyle/>
          <a:p>
            <a:endParaRPr lang="ja-JP" altLang="en-US"/>
          </a:p>
        </p:txBody>
      </p:sp>
      <p:sp>
        <p:nvSpPr>
          <p:cNvPr id="12" name="Text Box 4"/>
          <p:cNvSpPr txBox="1">
            <a:spLocks noChangeArrowheads="1"/>
          </p:cNvSpPr>
          <p:nvPr/>
        </p:nvSpPr>
        <p:spPr bwMode="auto">
          <a:xfrm>
            <a:off x="5867400" y="1989138"/>
            <a:ext cx="2500313" cy="461962"/>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7</a:t>
            </a:r>
            <a:r>
              <a:rPr lang="ja-JP" altLang="en-US" sz="2400"/>
              <a:t>章終了→</a:t>
            </a:r>
            <a:r>
              <a:rPr lang="en-US" altLang="ja-JP" sz="2400"/>
              <a:t>72.3%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8137"/>
                                        </p:tgtEl>
                                        <p:attrNameLst>
                                          <p:attrName>style.visibility</p:attrName>
                                        </p:attrNameLst>
                                      </p:cBhvr>
                                      <p:to>
                                        <p:strVal val="visible"/>
                                      </p:to>
                                    </p:set>
                                    <p:animEffect transition="in" filter="wipe(down)">
                                      <p:cBhvr>
                                        <p:cTn id="12" dur="500"/>
                                        <p:tgtEl>
                                          <p:spTgt spid="48137"/>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48136"/>
                                        </p:tgtEl>
                                        <p:attrNameLst>
                                          <p:attrName>style.visibility</p:attrName>
                                        </p:attrNameLst>
                                      </p:cBhvr>
                                      <p:to>
                                        <p:strVal val="visible"/>
                                      </p:to>
                                    </p:set>
                                    <p:animEffect transition="in" filter="dissolve">
                                      <p:cBhvr>
                                        <p:cTn id="16" dur="500"/>
                                        <p:tgtEl>
                                          <p:spTgt spid="48136"/>
                                        </p:tgtEl>
                                      </p:cBhvr>
                                    </p:animEffect>
                                  </p:childTnLst>
                                </p:cTn>
                              </p:par>
                            </p:childTnLst>
                          </p:cTn>
                        </p:par>
                        <p:par>
                          <p:cTn id="17" fill="hold">
                            <p:stCondLst>
                              <p:cond delay="1000"/>
                            </p:stCondLst>
                            <p:childTnLst>
                              <p:par>
                                <p:cTn id="18" presetID="39" presetClass="entr" presetSubtype="0" accel="100000" fill="hold" grpId="0" nodeType="afterEffect">
                                  <p:stCondLst>
                                    <p:cond delay="0"/>
                                  </p:stCondLst>
                                  <p:childTnLst>
                                    <p:set>
                                      <p:cBhvr>
                                        <p:cTn id="19" dur="1" fill="hold">
                                          <p:stCondLst>
                                            <p:cond delay="0"/>
                                          </p:stCondLst>
                                        </p:cTn>
                                        <p:tgtEl>
                                          <p:spTgt spid="48135"/>
                                        </p:tgtEl>
                                        <p:attrNameLst>
                                          <p:attrName>style.visibility</p:attrName>
                                        </p:attrNameLst>
                                      </p:cBhvr>
                                      <p:to>
                                        <p:strVal val="visible"/>
                                      </p:to>
                                    </p:set>
                                    <p:anim calcmode="lin" valueType="num">
                                      <p:cBhvr>
                                        <p:cTn id="20" dur="500" fill="hold"/>
                                        <p:tgtEl>
                                          <p:spTgt spid="48135"/>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48135"/>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48135"/>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481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5" grpId="0"/>
      <p:bldP spid="48136" grpId="0" animBg="1"/>
      <p:bldP spid="48137"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nvGraphicFramePr>
        <p:xfrm>
          <a:off x="611560" y="1196752"/>
          <a:ext cx="7416824"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333375"/>
            <a:ext cx="7715250" cy="796925"/>
          </a:xfrm>
        </p:spPr>
        <p:txBody>
          <a:bodyPr/>
          <a:lstStyle/>
          <a:p>
            <a:pPr eaLnBrk="1" hangingPunct="1"/>
            <a:r>
              <a:rPr lang="ja-JP" altLang="en-US" sz="3500" smtClean="0"/>
              <a:t>応用課題提出状況（</a:t>
            </a:r>
            <a:r>
              <a:rPr lang="en-US" altLang="ja-JP" sz="3500" smtClean="0"/>
              <a:t>12/11</a:t>
            </a:r>
            <a:r>
              <a:rPr lang="ja-JP" altLang="en-US" sz="3500" smtClean="0"/>
              <a:t>終了時点）</a:t>
            </a:r>
          </a:p>
        </p:txBody>
      </p:sp>
      <p:sp>
        <p:nvSpPr>
          <p:cNvPr id="49161" name="Text Box 9"/>
          <p:cNvSpPr txBox="1">
            <a:spLocks noChangeArrowheads="1"/>
          </p:cNvSpPr>
          <p:nvPr/>
        </p:nvSpPr>
        <p:spPr bwMode="auto">
          <a:xfrm>
            <a:off x="6156325" y="3213100"/>
            <a:ext cx="2714625"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8</a:t>
            </a:r>
            <a:r>
              <a:rPr lang="ja-JP" altLang="en-US" sz="2400"/>
              <a:t>章以降に進んでいる人　→</a:t>
            </a:r>
            <a:r>
              <a:rPr lang="en-US" altLang="ja-JP" sz="2400"/>
              <a:t>8</a:t>
            </a:r>
            <a:r>
              <a:rPr lang="ja-JP" altLang="en-US" sz="2400"/>
              <a:t>名</a:t>
            </a:r>
            <a:endParaRPr lang="en-US" altLang="ja-JP" sz="2400"/>
          </a:p>
        </p:txBody>
      </p:sp>
      <p:sp>
        <p:nvSpPr>
          <p:cNvPr id="11" name="Text Box 11"/>
          <p:cNvSpPr txBox="1">
            <a:spLocks noChangeArrowheads="1"/>
          </p:cNvSpPr>
          <p:nvPr/>
        </p:nvSpPr>
        <p:spPr bwMode="auto">
          <a:xfrm>
            <a:off x="714375" y="6000750"/>
            <a:ext cx="7272338" cy="523875"/>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ja-JP" altLang="en-US" sz="2800"/>
              <a:t>１．</a:t>
            </a:r>
            <a:r>
              <a:rPr lang="en-US" altLang="ja-JP" sz="2800"/>
              <a:t>34</a:t>
            </a:r>
            <a:r>
              <a:rPr lang="ja-JP" altLang="en-US" sz="2800"/>
              <a:t>題：</a:t>
            </a:r>
            <a:r>
              <a:rPr lang="en-US" altLang="ja-JP" sz="2800"/>
              <a:t>1</a:t>
            </a:r>
            <a:r>
              <a:rPr lang="ja-JP" altLang="en-US" sz="2800"/>
              <a:t>名　　２．</a:t>
            </a:r>
            <a:r>
              <a:rPr lang="en-US" altLang="ja-JP" sz="2800"/>
              <a:t>20</a:t>
            </a:r>
            <a:r>
              <a:rPr lang="ja-JP" altLang="en-US" sz="2800"/>
              <a:t>題：</a:t>
            </a:r>
            <a:r>
              <a:rPr lang="en-US" altLang="ja-JP" sz="2800"/>
              <a:t>1</a:t>
            </a:r>
            <a:r>
              <a:rPr lang="ja-JP" altLang="en-US" sz="2800"/>
              <a:t>名　　３．</a:t>
            </a:r>
            <a:r>
              <a:rPr lang="en-US" altLang="ja-JP" sz="2800"/>
              <a:t>14</a:t>
            </a:r>
            <a:r>
              <a:rPr lang="ja-JP" altLang="en-US" sz="2800"/>
              <a:t>題：</a:t>
            </a:r>
            <a:r>
              <a:rPr lang="en-US" altLang="ja-JP" sz="2800"/>
              <a:t>1</a:t>
            </a:r>
            <a:r>
              <a:rPr lang="ja-JP" altLang="en-US" sz="2800"/>
              <a:t>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61"/>
                                        </p:tgtEl>
                                        <p:attrNameLst>
                                          <p:attrName>style.visibility</p:attrName>
                                        </p:attrNameLst>
                                      </p:cBhvr>
                                      <p:to>
                                        <p:strVal val="visible"/>
                                      </p:to>
                                    </p:set>
                                    <p:animEffect transition="in" filter="dissolve">
                                      <p:cBhvr>
                                        <p:cTn id="7" dur="500"/>
                                        <p:tgtEl>
                                          <p:spTgt spid="4916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1"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mtClean="0"/>
              <a:t>第２回テストのアナウンス</a:t>
            </a:r>
          </a:p>
        </p:txBody>
      </p:sp>
      <p:sp>
        <p:nvSpPr>
          <p:cNvPr id="7171" name="Rectangle 3"/>
          <p:cNvSpPr>
            <a:spLocks noGrp="1" noChangeArrowheads="1"/>
          </p:cNvSpPr>
          <p:nvPr>
            <p:ph type="body" idx="1"/>
          </p:nvPr>
        </p:nvSpPr>
        <p:spPr>
          <a:xfrm>
            <a:off x="468313" y="1557338"/>
            <a:ext cx="8229600" cy="4878387"/>
          </a:xfrm>
        </p:spPr>
        <p:txBody>
          <a:bodyPr/>
          <a:lstStyle/>
          <a:p>
            <a:pPr eaLnBrk="1" hangingPunct="1"/>
            <a:r>
              <a:rPr lang="ja-JP" altLang="en-US" sz="2800" smtClean="0"/>
              <a:t>第２回テストを以下の要領で行います。</a:t>
            </a:r>
          </a:p>
          <a:p>
            <a:pPr eaLnBrk="1" hangingPunct="1"/>
            <a:r>
              <a:rPr lang="ja-JP" altLang="en-US" sz="2800" smtClean="0"/>
              <a:t>日時：１月</a:t>
            </a:r>
            <a:r>
              <a:rPr lang="en-US" altLang="ja-JP" sz="2800" smtClean="0"/>
              <a:t>8</a:t>
            </a:r>
            <a:r>
              <a:rPr lang="ja-JP" altLang="en-US" sz="2800" smtClean="0"/>
              <a:t>日</a:t>
            </a:r>
            <a:r>
              <a:rPr lang="en-US" altLang="ja-JP" sz="2800" smtClean="0"/>
              <a:t>13:15</a:t>
            </a:r>
            <a:r>
              <a:rPr lang="ja-JP" altLang="en-US" sz="2800" smtClean="0"/>
              <a:t>～</a:t>
            </a:r>
            <a:r>
              <a:rPr lang="en-US" altLang="ja-JP" sz="2800" smtClean="0"/>
              <a:t>14:05</a:t>
            </a:r>
          </a:p>
          <a:p>
            <a:pPr eaLnBrk="1" hangingPunct="1"/>
            <a:r>
              <a:rPr lang="ja-JP" altLang="en-US" sz="2800" smtClean="0"/>
              <a:t>範囲：テキスト</a:t>
            </a:r>
            <a:r>
              <a:rPr lang="en-US" altLang="ja-JP" sz="2800" smtClean="0"/>
              <a:t>7-4</a:t>
            </a:r>
            <a:r>
              <a:rPr lang="ja-JP" altLang="en-US" sz="2800" smtClean="0"/>
              <a:t>節まで（</a:t>
            </a:r>
            <a:r>
              <a:rPr lang="en-US" altLang="ja-JP" sz="2800" smtClean="0"/>
              <a:t>p.195</a:t>
            </a:r>
            <a:r>
              <a:rPr lang="ja-JP" altLang="en-US" sz="2800" smtClean="0"/>
              <a:t>まで）</a:t>
            </a:r>
          </a:p>
          <a:p>
            <a:pPr eaLnBrk="1" hangingPunct="1"/>
            <a:r>
              <a:rPr lang="ja-JP" altLang="en-US" sz="2800" smtClean="0"/>
              <a:t>形式：ペーパーテスト形式</a:t>
            </a:r>
          </a:p>
          <a:p>
            <a:pPr eaLnBrk="1" hangingPunct="1"/>
            <a:r>
              <a:rPr lang="ja-JP" altLang="en-US" sz="2800" smtClean="0"/>
              <a:t>その他：要領は基本的に第１回と同様です。テキストは参照可です。</a:t>
            </a:r>
          </a:p>
          <a:p>
            <a:pPr eaLnBrk="1" hangingPunct="1"/>
            <a:r>
              <a:rPr lang="ja-JP" altLang="en-US" sz="3200" b="1" smtClean="0">
                <a:solidFill>
                  <a:srgbClr val="2209BB"/>
                </a:solidFill>
              </a:rPr>
              <a:t>理解度確認テスト</a:t>
            </a:r>
            <a:r>
              <a:rPr lang="ja-JP" altLang="en-US" sz="2800" smtClean="0"/>
              <a:t>を掲載しています。→各自取り組んで下さい。（</a:t>
            </a:r>
            <a:r>
              <a:rPr lang="ja-JP" altLang="en-US" sz="2800" b="1" smtClean="0">
                <a:solidFill>
                  <a:srgbClr val="FF0000"/>
                </a:solidFill>
              </a:rPr>
              <a:t>特に</a:t>
            </a:r>
            <a:r>
              <a:rPr lang="en-US" altLang="ja-JP" sz="2800" b="1" smtClean="0">
                <a:solidFill>
                  <a:srgbClr val="FF0000"/>
                </a:solidFill>
              </a:rPr>
              <a:t>1</a:t>
            </a:r>
            <a:r>
              <a:rPr lang="ja-JP" altLang="en-US" sz="2800" b="1" smtClean="0">
                <a:solidFill>
                  <a:srgbClr val="FF0000"/>
                </a:solidFill>
              </a:rPr>
              <a:t>回目のテストで</a:t>
            </a:r>
            <a:r>
              <a:rPr lang="en-US" altLang="ja-JP" sz="2800" b="1" smtClean="0">
                <a:solidFill>
                  <a:srgbClr val="FF0000"/>
                </a:solidFill>
              </a:rPr>
              <a:t>50</a:t>
            </a:r>
            <a:r>
              <a:rPr lang="ja-JP" altLang="en-US" sz="2800" b="1" smtClean="0">
                <a:solidFill>
                  <a:srgbClr val="FF0000"/>
                </a:solidFill>
              </a:rPr>
              <a:t>点未満だった人は、必ずこれに取り組み、</a:t>
            </a:r>
            <a:r>
              <a:rPr lang="en-US" altLang="ja-JP" sz="2800" b="1" smtClean="0">
                <a:solidFill>
                  <a:srgbClr val="FF0000"/>
                </a:solidFill>
              </a:rPr>
              <a:t>2</a:t>
            </a:r>
            <a:r>
              <a:rPr lang="ja-JP" altLang="en-US" sz="2800" b="1" smtClean="0">
                <a:solidFill>
                  <a:srgbClr val="FF0000"/>
                </a:solidFill>
              </a:rPr>
              <a:t>回目テストで挽回して下さい</a:t>
            </a:r>
            <a:r>
              <a:rPr lang="ja-JP" altLang="en-US" sz="280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成績について</a:t>
            </a:r>
          </a:p>
        </p:txBody>
      </p:sp>
      <p:sp>
        <p:nvSpPr>
          <p:cNvPr id="8195" name="Rectangle 3"/>
          <p:cNvSpPr>
            <a:spLocks noGrp="1" noChangeArrowheads="1"/>
          </p:cNvSpPr>
          <p:nvPr>
            <p:ph type="body" idx="1"/>
          </p:nvPr>
        </p:nvSpPr>
        <p:spPr/>
        <p:txBody>
          <a:bodyPr/>
          <a:lstStyle/>
          <a:p>
            <a:pPr eaLnBrk="1" hangingPunct="1"/>
            <a:r>
              <a:rPr lang="ja-JP" altLang="en-US" sz="2600" b="1" smtClean="0">
                <a:solidFill>
                  <a:srgbClr val="0000FF"/>
                </a:solidFill>
              </a:rPr>
              <a:t>成績＝</a:t>
            </a:r>
            <a:r>
              <a:rPr lang="en-US" altLang="ja-JP" sz="2600" b="1" smtClean="0">
                <a:solidFill>
                  <a:srgbClr val="0000FF"/>
                </a:solidFill>
              </a:rPr>
              <a:t>2</a:t>
            </a:r>
            <a:r>
              <a:rPr lang="ja-JP" altLang="en-US" sz="2600" b="1" smtClean="0">
                <a:solidFill>
                  <a:srgbClr val="0000FF"/>
                </a:solidFill>
              </a:rPr>
              <a:t>回のテストの平均点＋応用課題数－未提出の基礎課題数</a:t>
            </a:r>
          </a:p>
          <a:p>
            <a:pPr eaLnBrk="1" hangingPunct="1">
              <a:buFont typeface="Wingdings" pitchFamily="2" charset="2"/>
              <a:buNone/>
            </a:pPr>
            <a:r>
              <a:rPr lang="ja-JP" altLang="en-US" sz="2600" smtClean="0"/>
              <a:t>　（</a:t>
            </a:r>
            <a:r>
              <a:rPr lang="en-US" altLang="ja-JP" sz="2600" smtClean="0"/>
              <a:t>50</a:t>
            </a:r>
            <a:r>
              <a:rPr lang="ja-JP" altLang="en-US" sz="2600" smtClean="0"/>
              <a:t>点未満の場合は単位取得ができません。）</a:t>
            </a:r>
          </a:p>
          <a:p>
            <a:pPr eaLnBrk="1" hangingPunct="1"/>
            <a:r>
              <a:rPr lang="ja-JP" altLang="en-US" sz="2600" smtClean="0"/>
              <a:t>特に前回のテストであまり良い成績を収められなかった人はできる限り応用課題を解いて、</a:t>
            </a:r>
            <a:r>
              <a:rPr lang="en-US" altLang="ja-JP" sz="2600" smtClean="0"/>
              <a:t>2</a:t>
            </a:r>
            <a:r>
              <a:rPr lang="ja-JP" altLang="en-US" sz="2600" smtClean="0"/>
              <a:t>回目テストでの挽回に備えて下さい。また、</a:t>
            </a:r>
            <a:r>
              <a:rPr lang="ja-JP" altLang="en-US" sz="3200" b="1" smtClean="0">
                <a:solidFill>
                  <a:srgbClr val="FF0000"/>
                </a:solidFill>
              </a:rPr>
              <a:t>理解度確認テスト</a:t>
            </a:r>
            <a:r>
              <a:rPr lang="ja-JP" altLang="en-US" sz="2600" smtClean="0"/>
              <a:t>を行って確実に理解しておいて下さい。</a:t>
            </a:r>
          </a:p>
          <a:p>
            <a:pPr eaLnBrk="1" hangingPunct="1"/>
            <a:r>
              <a:rPr lang="ja-JP" altLang="en-US" sz="2600" smtClean="0"/>
              <a:t>課題の受付は、</a:t>
            </a:r>
            <a:r>
              <a:rPr lang="en-US" altLang="ja-JP" sz="2600" smtClean="0"/>
              <a:t>1/22</a:t>
            </a:r>
            <a:r>
              <a:rPr lang="ja-JP" altLang="en-US" sz="2600" smtClean="0"/>
              <a:t>の演習終了までです。それ以降は原則として受け付けないので注意して下さい。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250825" y="260350"/>
            <a:ext cx="7543800" cy="723900"/>
          </a:xfrm>
        </p:spPr>
        <p:txBody>
          <a:bodyPr/>
          <a:lstStyle/>
          <a:p>
            <a:pPr eaLnBrk="1" hangingPunct="1"/>
            <a:r>
              <a:rPr lang="ja-JP" altLang="en-US" smtClean="0"/>
              <a:t>理解度チェック１</a:t>
            </a:r>
          </a:p>
        </p:txBody>
      </p:sp>
      <p:sp>
        <p:nvSpPr>
          <p:cNvPr id="9219" name="テキスト ボックス 4"/>
          <p:cNvSpPr txBox="1">
            <a:spLocks noChangeArrowheads="1"/>
          </p:cNvSpPr>
          <p:nvPr/>
        </p:nvSpPr>
        <p:spPr bwMode="auto">
          <a:xfrm>
            <a:off x="323850" y="3068638"/>
            <a:ext cx="80645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classmondai</a:t>
            </a:r>
            <a:r>
              <a:rPr lang="zh-TW" altLang="en-US" sz="3600"/>
              <a:t>    </a:t>
            </a:r>
            <a:r>
              <a:rPr lang="ja-JP" altLang="en-US" sz="3600"/>
              <a:t>　 </a:t>
            </a:r>
            <a:r>
              <a:rPr lang="ja-JP" altLang="en-US" sz="3600">
                <a:solidFill>
                  <a:srgbClr val="0000FF"/>
                </a:solidFill>
              </a:rPr>
              <a:t>２．</a:t>
            </a:r>
            <a:r>
              <a:rPr lang="en-US" altLang="zh-TW" sz="3600"/>
              <a:t>Keisan</a:t>
            </a:r>
            <a:r>
              <a:rPr lang="zh-TW" altLang="en-US" sz="3600"/>
              <a:t>    </a:t>
            </a:r>
            <a:r>
              <a:rPr lang="ja-JP" altLang="en-US" sz="3600"/>
              <a:t>  </a:t>
            </a:r>
            <a:endParaRPr lang="en-US" altLang="ja-JP" sz="3600"/>
          </a:p>
          <a:p>
            <a:pPr marL="457200" indent="-457200"/>
            <a:r>
              <a:rPr lang="en-US" altLang="ja-JP" sz="3600">
                <a:solidFill>
                  <a:srgbClr val="0000FF"/>
                </a:solidFill>
              </a:rPr>
              <a:t> </a:t>
            </a:r>
            <a:r>
              <a:rPr lang="ja-JP" altLang="en-US" sz="3600">
                <a:solidFill>
                  <a:srgbClr val="0000FF"/>
                </a:solidFill>
              </a:rPr>
              <a:t>３．</a:t>
            </a:r>
            <a:r>
              <a:rPr lang="en-US" altLang="zh-TW" sz="3600"/>
              <a:t>Wa</a:t>
            </a:r>
            <a:r>
              <a:rPr lang="zh-TW" altLang="en-US" sz="3600"/>
              <a:t>          </a:t>
            </a:r>
            <a:r>
              <a:rPr lang="ja-JP" altLang="en-US" sz="3600">
                <a:solidFill>
                  <a:srgbClr val="0000FF"/>
                </a:solidFill>
              </a:rPr>
              <a:t>４．</a:t>
            </a:r>
            <a:r>
              <a:rPr lang="en-US" altLang="zh-TW" sz="3600"/>
              <a:t>Sa</a:t>
            </a:r>
            <a:r>
              <a:rPr lang="zh-TW" altLang="en-US" sz="3600"/>
              <a:t>         </a:t>
            </a:r>
            <a:r>
              <a:rPr lang="ja-JP" altLang="en-US" sz="3600">
                <a:solidFill>
                  <a:srgbClr val="0000FF"/>
                </a:solidFill>
              </a:rPr>
              <a:t>５．</a:t>
            </a:r>
            <a:r>
              <a:rPr lang="en-US" altLang="zh-TW" sz="3600"/>
              <a:t>Seki</a:t>
            </a:r>
            <a:r>
              <a:rPr lang="zh-TW" altLang="en-US" sz="3600"/>
              <a:t>  </a:t>
            </a:r>
          </a:p>
        </p:txBody>
      </p:sp>
      <p:sp>
        <p:nvSpPr>
          <p:cNvPr id="9220" name="正方形/長方形 7"/>
          <p:cNvSpPr>
            <a:spLocks noChangeArrowheads="1"/>
          </p:cNvSpPr>
          <p:nvPr/>
        </p:nvSpPr>
        <p:spPr bwMode="auto">
          <a:xfrm>
            <a:off x="395288" y="1125538"/>
            <a:ext cx="7489825" cy="1568450"/>
          </a:xfrm>
          <a:prstGeom prst="rect">
            <a:avLst/>
          </a:prstGeom>
          <a:noFill/>
          <a:ln w="9525">
            <a:noFill/>
            <a:miter lim="800000"/>
            <a:headEnd/>
            <a:tailEnd/>
          </a:ln>
        </p:spPr>
        <p:txBody>
          <a:bodyPr>
            <a:spAutoFit/>
          </a:bodyPr>
          <a:lstStyle/>
          <a:p>
            <a:r>
              <a:rPr lang="ja-JP" altLang="en-US" sz="3200"/>
              <a:t>このプログラムが所属しているパッケージ名は何ですか？次の選択肢から適切なものを選択して下さい。</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23850" y="333375"/>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53" name="円/楕円 52"/>
          <p:cNvSpPr/>
          <p:nvPr/>
        </p:nvSpPr>
        <p:spPr>
          <a:xfrm>
            <a:off x="1042988" y="3429000"/>
            <a:ext cx="2952750" cy="10080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244" name="テキスト ボックス 4"/>
          <p:cNvSpPr txBox="1">
            <a:spLocks noChangeArrowheads="1"/>
          </p:cNvSpPr>
          <p:nvPr/>
        </p:nvSpPr>
        <p:spPr bwMode="auto">
          <a:xfrm>
            <a:off x="323850" y="3716338"/>
            <a:ext cx="80645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classmondai</a:t>
            </a:r>
            <a:r>
              <a:rPr lang="zh-TW" altLang="en-US" sz="3600"/>
              <a:t>    </a:t>
            </a:r>
            <a:r>
              <a:rPr lang="ja-JP" altLang="en-US" sz="3600"/>
              <a:t>　 </a:t>
            </a:r>
            <a:r>
              <a:rPr lang="ja-JP" altLang="en-US" sz="3600">
                <a:solidFill>
                  <a:srgbClr val="0000FF"/>
                </a:solidFill>
              </a:rPr>
              <a:t>２．</a:t>
            </a:r>
            <a:r>
              <a:rPr lang="en-US" altLang="zh-TW" sz="3600"/>
              <a:t>Keisan</a:t>
            </a:r>
            <a:r>
              <a:rPr lang="zh-TW" altLang="en-US" sz="3600"/>
              <a:t>    </a:t>
            </a:r>
            <a:r>
              <a:rPr lang="ja-JP" altLang="en-US" sz="3600"/>
              <a:t>  </a:t>
            </a:r>
            <a:endParaRPr lang="en-US" altLang="ja-JP" sz="3600"/>
          </a:p>
          <a:p>
            <a:pPr marL="457200" indent="-457200"/>
            <a:r>
              <a:rPr lang="en-US" altLang="ja-JP" sz="3600">
                <a:solidFill>
                  <a:srgbClr val="0000FF"/>
                </a:solidFill>
              </a:rPr>
              <a:t> </a:t>
            </a:r>
            <a:r>
              <a:rPr lang="ja-JP" altLang="en-US" sz="3600">
                <a:solidFill>
                  <a:srgbClr val="0000FF"/>
                </a:solidFill>
              </a:rPr>
              <a:t>３．</a:t>
            </a:r>
            <a:r>
              <a:rPr lang="en-US" altLang="zh-TW" sz="3600"/>
              <a:t>Wa</a:t>
            </a:r>
            <a:r>
              <a:rPr lang="zh-TW" altLang="en-US" sz="3600"/>
              <a:t>          </a:t>
            </a:r>
            <a:r>
              <a:rPr lang="ja-JP" altLang="en-US" sz="3600">
                <a:solidFill>
                  <a:srgbClr val="0000FF"/>
                </a:solidFill>
              </a:rPr>
              <a:t>４．</a:t>
            </a:r>
            <a:r>
              <a:rPr lang="en-US" altLang="zh-TW" sz="3600"/>
              <a:t>Sa</a:t>
            </a:r>
            <a:r>
              <a:rPr lang="zh-TW" altLang="en-US" sz="3600"/>
              <a:t>         </a:t>
            </a:r>
            <a:r>
              <a:rPr lang="ja-JP" altLang="en-US" sz="3600">
                <a:solidFill>
                  <a:srgbClr val="0000FF"/>
                </a:solidFill>
              </a:rPr>
              <a:t>５．</a:t>
            </a:r>
            <a:r>
              <a:rPr lang="en-US" altLang="zh-TW" sz="3600"/>
              <a:t>Seki</a:t>
            </a:r>
            <a:r>
              <a:rPr lang="zh-TW" altLang="en-US" sz="3600"/>
              <a:t>  </a:t>
            </a:r>
          </a:p>
        </p:txBody>
      </p:sp>
      <p:sp>
        <p:nvSpPr>
          <p:cNvPr id="15" name="正方形/長方形 14"/>
          <p:cNvSpPr>
            <a:spLocks noChangeArrowheads="1"/>
          </p:cNvSpPr>
          <p:nvPr/>
        </p:nvSpPr>
        <p:spPr bwMode="auto">
          <a:xfrm>
            <a:off x="468313" y="1484313"/>
            <a:ext cx="7429500" cy="1816100"/>
          </a:xfrm>
          <a:prstGeom prst="rect">
            <a:avLst/>
          </a:prstGeom>
          <a:noFill/>
          <a:ln w="9525">
            <a:noFill/>
            <a:miter lim="800000"/>
            <a:headEnd/>
            <a:tailEnd/>
          </a:ln>
        </p:spPr>
        <p:txBody>
          <a:bodyPr>
            <a:spAutoFit/>
          </a:bodyPr>
          <a:lstStyle/>
          <a:p>
            <a:pPr marL="273050" indent="-273050">
              <a:buFont typeface="Wingdings" pitchFamily="2" charset="2"/>
              <a:buChar char="Ø"/>
            </a:pPr>
            <a:r>
              <a:rPr lang="ja-JP" altLang="en-US" sz="2800"/>
              <a:t>パッケージとはプログラムファイルを保管するフォルダだと考えて結構です。</a:t>
            </a:r>
            <a:endParaRPr lang="en-US" altLang="ja-JP" sz="2800"/>
          </a:p>
          <a:p>
            <a:pPr marL="273050" indent="-273050">
              <a:buFont typeface="Wingdings" pitchFamily="2" charset="2"/>
              <a:buChar char="Ø"/>
            </a:pPr>
            <a:r>
              <a:rPr lang="ja-JP" altLang="en-US" sz="2800"/>
              <a:t>プログラムが保管されているパッケージ名は</a:t>
            </a:r>
            <a:r>
              <a:rPr lang="ja-JP" altLang="en-US" sz="2800" b="1">
                <a:solidFill>
                  <a:srgbClr val="FF0000"/>
                </a:solidFill>
              </a:rPr>
              <a:t>プログラムの先頭</a:t>
            </a:r>
            <a:r>
              <a:rPr lang="ja-JP" altLang="en-US" sz="2800"/>
              <a:t>に宣言します。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wipe(left)">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wipe(left)">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dissolve">
                                      <p:cBhvr>
                                        <p:cTn id="1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250825" y="260350"/>
            <a:ext cx="7543800" cy="723900"/>
          </a:xfrm>
        </p:spPr>
        <p:txBody>
          <a:bodyPr/>
          <a:lstStyle/>
          <a:p>
            <a:pPr eaLnBrk="1" hangingPunct="1"/>
            <a:r>
              <a:rPr lang="ja-JP" altLang="en-US" smtClean="0"/>
              <a:t>理解度チェック２</a:t>
            </a:r>
          </a:p>
        </p:txBody>
      </p:sp>
      <p:sp>
        <p:nvSpPr>
          <p:cNvPr id="11267" name="テキスト ボックス 4"/>
          <p:cNvSpPr txBox="1">
            <a:spLocks noChangeArrowheads="1"/>
          </p:cNvSpPr>
          <p:nvPr/>
        </p:nvSpPr>
        <p:spPr bwMode="auto">
          <a:xfrm>
            <a:off x="323850" y="3068638"/>
            <a:ext cx="80645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classmondai</a:t>
            </a:r>
            <a:r>
              <a:rPr lang="zh-TW" altLang="en-US" sz="3600"/>
              <a:t>    </a:t>
            </a:r>
            <a:r>
              <a:rPr lang="ja-JP" altLang="en-US" sz="3600"/>
              <a:t>　 </a:t>
            </a:r>
            <a:r>
              <a:rPr lang="ja-JP" altLang="en-US" sz="3600">
                <a:solidFill>
                  <a:srgbClr val="0000FF"/>
                </a:solidFill>
              </a:rPr>
              <a:t>２．</a:t>
            </a:r>
            <a:r>
              <a:rPr lang="en-US" altLang="zh-TW" sz="3600"/>
              <a:t>Keisan</a:t>
            </a:r>
            <a:r>
              <a:rPr lang="zh-TW" altLang="en-US" sz="3600"/>
              <a:t>    </a:t>
            </a:r>
            <a:r>
              <a:rPr lang="ja-JP" altLang="en-US" sz="3600"/>
              <a:t>  </a:t>
            </a:r>
            <a:endParaRPr lang="en-US" altLang="ja-JP" sz="3600"/>
          </a:p>
          <a:p>
            <a:pPr marL="457200" indent="-457200"/>
            <a:r>
              <a:rPr lang="en-US" altLang="ja-JP" sz="3600">
                <a:solidFill>
                  <a:srgbClr val="0000FF"/>
                </a:solidFill>
              </a:rPr>
              <a:t> </a:t>
            </a:r>
            <a:r>
              <a:rPr lang="ja-JP" altLang="en-US" sz="3600">
                <a:solidFill>
                  <a:srgbClr val="0000FF"/>
                </a:solidFill>
              </a:rPr>
              <a:t>３．</a:t>
            </a:r>
            <a:r>
              <a:rPr lang="en-US" altLang="zh-TW" sz="3600"/>
              <a:t>Wa</a:t>
            </a:r>
            <a:r>
              <a:rPr lang="zh-TW" altLang="en-US" sz="3600"/>
              <a:t>          </a:t>
            </a:r>
            <a:r>
              <a:rPr lang="ja-JP" altLang="en-US" sz="3600">
                <a:solidFill>
                  <a:srgbClr val="0000FF"/>
                </a:solidFill>
              </a:rPr>
              <a:t>４．</a:t>
            </a:r>
            <a:r>
              <a:rPr lang="en-US" altLang="zh-TW" sz="3600"/>
              <a:t>Sa</a:t>
            </a:r>
            <a:r>
              <a:rPr lang="zh-TW" altLang="en-US" sz="3600"/>
              <a:t>         </a:t>
            </a:r>
            <a:r>
              <a:rPr lang="ja-JP" altLang="en-US" sz="3600">
                <a:solidFill>
                  <a:srgbClr val="0000FF"/>
                </a:solidFill>
              </a:rPr>
              <a:t>５．</a:t>
            </a:r>
            <a:r>
              <a:rPr lang="en-US" altLang="zh-TW" sz="3600"/>
              <a:t>Seki</a:t>
            </a:r>
            <a:r>
              <a:rPr lang="zh-TW" altLang="en-US" sz="3600"/>
              <a:t>  </a:t>
            </a:r>
          </a:p>
        </p:txBody>
      </p:sp>
      <p:sp>
        <p:nvSpPr>
          <p:cNvPr id="11268" name="正方形/長方形 7"/>
          <p:cNvSpPr>
            <a:spLocks noChangeArrowheads="1"/>
          </p:cNvSpPr>
          <p:nvPr/>
        </p:nvSpPr>
        <p:spPr bwMode="auto">
          <a:xfrm>
            <a:off x="395288" y="1125538"/>
            <a:ext cx="7489825" cy="1568450"/>
          </a:xfrm>
          <a:prstGeom prst="rect">
            <a:avLst/>
          </a:prstGeom>
          <a:noFill/>
          <a:ln w="9525">
            <a:noFill/>
            <a:miter lim="800000"/>
            <a:headEnd/>
            <a:tailEnd/>
          </a:ln>
        </p:spPr>
        <p:txBody>
          <a:bodyPr>
            <a:spAutoFit/>
          </a:bodyPr>
          <a:lstStyle/>
          <a:p>
            <a:r>
              <a:rPr lang="ja-JP" altLang="en-US" sz="3200"/>
              <a:t>このプログラムで定義しているクラス名は何ですか？次の選択肢から適切なものを選択して下さい。</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323850" y="333375"/>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53" name="円/楕円 52"/>
          <p:cNvSpPr/>
          <p:nvPr/>
        </p:nvSpPr>
        <p:spPr>
          <a:xfrm>
            <a:off x="4067175" y="1341438"/>
            <a:ext cx="2952750" cy="10080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292" name="テキスト ボックス 4"/>
          <p:cNvSpPr txBox="1">
            <a:spLocks noChangeArrowheads="1"/>
          </p:cNvSpPr>
          <p:nvPr/>
        </p:nvSpPr>
        <p:spPr bwMode="auto">
          <a:xfrm>
            <a:off x="179388" y="1484313"/>
            <a:ext cx="80645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classmondai</a:t>
            </a:r>
            <a:r>
              <a:rPr lang="zh-TW" altLang="en-US" sz="3600"/>
              <a:t>    </a:t>
            </a:r>
            <a:r>
              <a:rPr lang="ja-JP" altLang="en-US" sz="3600"/>
              <a:t>　 </a:t>
            </a:r>
            <a:r>
              <a:rPr lang="ja-JP" altLang="en-US" sz="3600">
                <a:solidFill>
                  <a:srgbClr val="0000FF"/>
                </a:solidFill>
              </a:rPr>
              <a:t>２．</a:t>
            </a:r>
            <a:r>
              <a:rPr lang="en-US" altLang="zh-TW" sz="3600"/>
              <a:t>Keisan</a:t>
            </a:r>
            <a:r>
              <a:rPr lang="zh-TW" altLang="en-US" sz="3600"/>
              <a:t>    </a:t>
            </a:r>
            <a:r>
              <a:rPr lang="ja-JP" altLang="en-US" sz="3600"/>
              <a:t>  </a:t>
            </a:r>
            <a:endParaRPr lang="en-US" altLang="ja-JP" sz="3600"/>
          </a:p>
          <a:p>
            <a:pPr marL="457200" indent="-457200"/>
            <a:r>
              <a:rPr lang="en-US" altLang="ja-JP" sz="3600">
                <a:solidFill>
                  <a:srgbClr val="0000FF"/>
                </a:solidFill>
              </a:rPr>
              <a:t> </a:t>
            </a:r>
            <a:r>
              <a:rPr lang="ja-JP" altLang="en-US" sz="3600">
                <a:solidFill>
                  <a:srgbClr val="0000FF"/>
                </a:solidFill>
              </a:rPr>
              <a:t>３．</a:t>
            </a:r>
            <a:r>
              <a:rPr lang="en-US" altLang="zh-TW" sz="3600"/>
              <a:t>Wa</a:t>
            </a:r>
            <a:r>
              <a:rPr lang="zh-TW" altLang="en-US" sz="3600"/>
              <a:t>          </a:t>
            </a:r>
            <a:r>
              <a:rPr lang="ja-JP" altLang="en-US" sz="3600">
                <a:solidFill>
                  <a:srgbClr val="0000FF"/>
                </a:solidFill>
              </a:rPr>
              <a:t>４．</a:t>
            </a:r>
            <a:r>
              <a:rPr lang="en-US" altLang="zh-TW" sz="3600"/>
              <a:t>Sa</a:t>
            </a:r>
            <a:r>
              <a:rPr lang="zh-TW" altLang="en-US" sz="3600"/>
              <a:t>         </a:t>
            </a:r>
            <a:r>
              <a:rPr lang="ja-JP" altLang="en-US" sz="3600">
                <a:solidFill>
                  <a:srgbClr val="0000FF"/>
                </a:solidFill>
              </a:rPr>
              <a:t>５．</a:t>
            </a:r>
            <a:r>
              <a:rPr lang="en-US" altLang="zh-TW" sz="3600"/>
              <a:t>Seki</a:t>
            </a:r>
            <a:r>
              <a:rPr lang="zh-TW" altLang="en-US" sz="3600"/>
              <a:t>  </a:t>
            </a:r>
          </a:p>
        </p:txBody>
      </p:sp>
      <p:grpSp>
        <p:nvGrpSpPr>
          <p:cNvPr id="2" name="グループ化 7"/>
          <p:cNvGrpSpPr>
            <a:grpSpLocks/>
          </p:cNvGrpSpPr>
          <p:nvPr/>
        </p:nvGrpSpPr>
        <p:grpSpPr bwMode="auto">
          <a:xfrm>
            <a:off x="250825" y="3284538"/>
            <a:ext cx="8215313" cy="2928937"/>
            <a:chOff x="428596" y="3714752"/>
            <a:chExt cx="8215370" cy="2954655"/>
          </a:xfrm>
        </p:grpSpPr>
        <p:sp>
          <p:nvSpPr>
            <p:cNvPr id="7" name="正方形/長方形 6"/>
            <p:cNvSpPr/>
            <p:nvPr/>
          </p:nvSpPr>
          <p:spPr>
            <a:xfrm>
              <a:off x="785786" y="4214401"/>
              <a:ext cx="7358113" cy="17856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295" name="正方形/長方形 5"/>
            <p:cNvSpPr>
              <a:spLocks noChangeArrowheads="1"/>
            </p:cNvSpPr>
            <p:nvPr/>
          </p:nvSpPr>
          <p:spPr bwMode="auto">
            <a:xfrm>
              <a:off x="428596" y="3714752"/>
              <a:ext cx="8215370" cy="2954655"/>
            </a:xfrm>
            <a:prstGeom prst="rect">
              <a:avLst/>
            </a:prstGeom>
            <a:noFill/>
            <a:ln w="9525">
              <a:noFill/>
              <a:miter lim="800000"/>
              <a:headEnd/>
              <a:tailEnd/>
            </a:ln>
          </p:spPr>
          <p:txBody>
            <a:bodyPr>
              <a:spAutoFit/>
            </a:bodyPr>
            <a:lstStyle/>
            <a:p>
              <a:r>
                <a:rPr lang="ja-JP" altLang="en-US" sz="2800"/>
                <a:t>クラスの定義は</a:t>
              </a:r>
              <a:endParaRPr lang="en-US" altLang="ja-JP" sz="2800"/>
            </a:p>
            <a:p>
              <a:r>
                <a:rPr lang="ja-JP" altLang="en-US" sz="2800"/>
                <a:t>　</a:t>
              </a:r>
              <a:r>
                <a:rPr lang="ja-JP" altLang="en-US" sz="2800">
                  <a:latin typeface="Courier New" pitchFamily="49" charset="0"/>
                  <a:cs typeface="Courier New" pitchFamily="49" charset="0"/>
                </a:rPr>
                <a:t>　</a:t>
              </a:r>
              <a:r>
                <a:rPr lang="en-US" altLang="ja-JP" sz="2800" b="1">
                  <a:latin typeface="Courier New" pitchFamily="49" charset="0"/>
                  <a:cs typeface="Courier New" pitchFamily="49" charset="0"/>
                </a:rPr>
                <a:t>class</a:t>
              </a:r>
              <a:r>
                <a:rPr lang="en-US" altLang="ja-JP" sz="2800">
                  <a:latin typeface="Courier New" pitchFamily="49" charset="0"/>
                  <a:cs typeface="Courier New" pitchFamily="49" charset="0"/>
                </a:rPr>
                <a:t> </a:t>
              </a:r>
              <a:r>
                <a:rPr lang="ja-JP" altLang="en-US" sz="2800" b="1">
                  <a:solidFill>
                    <a:srgbClr val="2209BB"/>
                  </a:solidFill>
                </a:rPr>
                <a:t>クラス名</a:t>
              </a:r>
              <a:r>
                <a:rPr lang="ja-JP" altLang="en-US" sz="2800"/>
                <a:t>　</a:t>
              </a:r>
              <a:r>
                <a:rPr lang="en-US" altLang="ja-JP" sz="2800"/>
                <a:t>{</a:t>
              </a:r>
            </a:p>
            <a:p>
              <a:r>
                <a:rPr lang="ja-JP" altLang="en-US" sz="2800"/>
                <a:t>　　　　フィールドの定義</a:t>
              </a:r>
              <a:endParaRPr lang="en-US" altLang="ja-JP" sz="2800"/>
            </a:p>
            <a:p>
              <a:r>
                <a:rPr lang="ja-JP" altLang="en-US" sz="2800"/>
                <a:t>　　　　メソッドの定義（コンストラクタの定義を含む）</a:t>
              </a:r>
              <a:endParaRPr lang="en-US" altLang="ja-JP" sz="2800"/>
            </a:p>
            <a:p>
              <a:r>
                <a:rPr lang="ja-JP" altLang="en-US" sz="2800"/>
                <a:t>　　</a:t>
              </a:r>
              <a:r>
                <a:rPr lang="en-US" altLang="ja-JP" sz="2800"/>
                <a:t>}</a:t>
              </a:r>
            </a:p>
            <a:p>
              <a:endParaRPr lang="en-US" altLang="ja-JP"/>
            </a:p>
            <a:p>
              <a:r>
                <a:rPr lang="ja-JP" altLang="en-US" sz="2800"/>
                <a:t>の形で行います。</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dissolve">
                                      <p:cBhvr>
                                        <p:cTn id="1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Network</Template>
  <TotalTime>7349</TotalTime>
  <Words>611</Words>
  <Application>Microsoft Office PowerPoint</Application>
  <PresentationFormat>画面に合わせる (4:3)</PresentationFormat>
  <Paragraphs>96</Paragraphs>
  <Slides>17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17</vt:i4>
      </vt:variant>
    </vt:vector>
  </HeadingPairs>
  <TitlesOfParts>
    <vt:vector size="25" baseType="lpstr">
      <vt:lpstr>Arial</vt:lpstr>
      <vt:lpstr>ＭＳ Ｐゴシック</vt:lpstr>
      <vt:lpstr>Wingdings</vt:lpstr>
      <vt:lpstr>Calibri</vt:lpstr>
      <vt:lpstr>Courier New</vt:lpstr>
      <vt:lpstr>Times New Roman</vt:lpstr>
      <vt:lpstr>Network</vt:lpstr>
      <vt:lpstr>Office テーマ</vt:lpstr>
      <vt:lpstr>プログラミング</vt:lpstr>
      <vt:lpstr>課題進行状況（12/11終了時点）</vt:lpstr>
      <vt:lpstr>応用課題提出状況（12/11終了時点）</vt:lpstr>
      <vt:lpstr>第２回テストのアナウンス</vt:lpstr>
      <vt:lpstr>成績について</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理解度チェック５</vt:lpstr>
      <vt:lpstr>理解度チェック５　解答</vt:lpstr>
      <vt:lpstr>今後の予定</vt:lpstr>
      <vt:lpstr>進度について</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234</cp:revision>
  <dcterms:created xsi:type="dcterms:W3CDTF">2003-04-22T00:37:29Z</dcterms:created>
  <dcterms:modified xsi:type="dcterms:W3CDTF">2012-12-19T08:33:42Z</dcterms:modified>
</cp:coreProperties>
</file>