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83" r:id="rId3"/>
    <p:sldId id="280" r:id="rId4"/>
    <p:sldId id="310" r:id="rId5"/>
    <p:sldId id="295" r:id="rId6"/>
    <p:sldId id="289" r:id="rId7"/>
    <p:sldId id="312" r:id="rId8"/>
    <p:sldId id="313" r:id="rId9"/>
    <p:sldId id="315" r:id="rId10"/>
    <p:sldId id="316" r:id="rId11"/>
    <p:sldId id="318" r:id="rId12"/>
    <p:sldId id="319" r:id="rId13"/>
    <p:sldId id="321" r:id="rId14"/>
    <p:sldId id="322" r:id="rId15"/>
    <p:sldId id="297" r:id="rId1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dirty="0">
                <a:solidFill>
                  <a:srgbClr val="000000"/>
                </a:solidFill>
                <a:latin typeface="ＭＳ Ｐゴシック"/>
                <a:ea typeface="ＭＳ Ｐゴシック"/>
              </a:rPr>
              <a:t>基礎課題提出状況（</a:t>
            </a:r>
            <a:r>
              <a:rPr lang="en-US" altLang="ja-JP" sz="1800" b="0" i="0" u="none" strike="noStrike" baseline="0" dirty="0">
                <a:solidFill>
                  <a:srgbClr val="000000"/>
                </a:solidFill>
                <a:latin typeface="ＭＳ Ｐゴシック"/>
                <a:ea typeface="ＭＳ Ｐゴシック"/>
              </a:rPr>
              <a:t>11/27</a:t>
            </a:r>
            <a:r>
              <a:rPr lang="ja-JP" altLang="en-US" sz="1800" b="0" i="0" u="none" strike="noStrike" baseline="0" dirty="0">
                <a:solidFill>
                  <a:srgbClr val="000000"/>
                </a:solidFill>
                <a:latin typeface="ＭＳ Ｐゴシック"/>
                <a:ea typeface="ＭＳ Ｐゴシック"/>
              </a:rPr>
              <a:t>演習終了時点）</a:t>
            </a:r>
          </a:p>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dirty="0">
                <a:solidFill>
                  <a:srgbClr val="000000"/>
                </a:solidFill>
                <a:latin typeface="ＭＳ Ｐゴシック"/>
                <a:ea typeface="ＭＳ Ｐゴシック"/>
              </a:rPr>
              <a:t>全体平均　</a:t>
            </a:r>
            <a:r>
              <a:rPr lang="en-US" altLang="ja-JP" sz="1800" b="0" i="0" u="none" strike="noStrike" baseline="0" dirty="0">
                <a:solidFill>
                  <a:srgbClr val="000000"/>
                </a:solidFill>
                <a:latin typeface="ＭＳ Ｐゴシック"/>
                <a:ea typeface="ＭＳ Ｐゴシック"/>
              </a:rPr>
              <a:t>62.1  →</a:t>
            </a:r>
            <a:r>
              <a:rPr lang="ja-JP" altLang="en-US" sz="1800" b="0" i="0" u="none" strike="noStrike" baseline="0" dirty="0">
                <a:solidFill>
                  <a:srgbClr val="000000"/>
                </a:solidFill>
                <a:latin typeface="ＭＳ Ｐゴシック"/>
                <a:ea typeface="ＭＳ Ｐゴシック"/>
              </a:rPr>
              <a:t>　</a:t>
            </a:r>
            <a:r>
              <a:rPr lang="en-US" altLang="ja-JP" sz="1800" b="0" i="0" u="none" strike="noStrike" baseline="0" dirty="0">
                <a:solidFill>
                  <a:srgbClr val="000000"/>
                </a:solidFill>
                <a:latin typeface="ＭＳ Ｐゴシック"/>
                <a:ea typeface="ＭＳ Ｐゴシック"/>
              </a:rPr>
              <a:t>【</a:t>
            </a:r>
            <a:r>
              <a:rPr lang="ja-JP" altLang="en-US" sz="1800" b="0" i="0" u="none" strike="noStrike" baseline="0" dirty="0">
                <a:solidFill>
                  <a:srgbClr val="000000"/>
                </a:solidFill>
                <a:latin typeface="ＭＳ Ｐゴシック"/>
                <a:ea typeface="ＭＳ Ｐゴシック"/>
              </a:rPr>
              <a:t>基礎課題</a:t>
            </a:r>
            <a:r>
              <a:rPr lang="en-US" altLang="ja-JP" sz="1800" b="0" i="0" u="none" strike="noStrike" baseline="0" dirty="0">
                <a:solidFill>
                  <a:srgbClr val="000000"/>
                </a:solidFill>
                <a:latin typeface="ＭＳ Ｐゴシック"/>
                <a:ea typeface="ＭＳ Ｐゴシック"/>
              </a:rPr>
              <a:t>6-8-1】</a:t>
            </a:r>
            <a:r>
              <a:rPr lang="ja-JP" altLang="en-US" sz="1800" b="0" i="0" u="none" strike="noStrike" baseline="0" dirty="0">
                <a:solidFill>
                  <a:srgbClr val="000000"/>
                </a:solidFill>
                <a:latin typeface="ＭＳ Ｐゴシック"/>
                <a:ea typeface="ＭＳ Ｐゴシック"/>
              </a:rPr>
              <a:t>に対応</a:t>
            </a:r>
          </a:p>
        </c:rich>
      </c:tx>
      <c:layout>
        <c:manualLayout>
          <c:xMode val="edge"/>
          <c:yMode val="edge"/>
          <c:x val="0.21724731355481997"/>
          <c:y val="1.5553827352516411E-2"/>
        </c:manualLayout>
      </c:layout>
      <c:spPr>
        <a:noFill/>
        <a:ln w="25400">
          <a:noFill/>
        </a:ln>
      </c:spPr>
    </c:title>
    <c:plotArea>
      <c:layout>
        <c:manualLayout>
          <c:layoutTarget val="inner"/>
          <c:xMode val="edge"/>
          <c:yMode val="edge"/>
          <c:x val="0.13043490300362473"/>
          <c:y val="0.15278710614645546"/>
          <c:w val="0.84310096724082073"/>
          <c:h val="0.72789597452135046"/>
        </c:manualLayout>
      </c:layout>
      <c:barChart>
        <c:barDir val="col"/>
        <c:grouping val="clustered"/>
        <c:ser>
          <c:idx val="0"/>
          <c:order val="0"/>
          <c:spPr>
            <a:solidFill>
              <a:srgbClr val="9999FF"/>
            </a:solidFill>
            <a:ln w="12700">
              <a:solidFill>
                <a:srgbClr val="000000"/>
              </a:solidFill>
              <a:prstDash val="solid"/>
            </a:ln>
          </c:spPr>
          <c:cat>
            <c:strRef>
              <c:f>補助員G!$D$34:$D$40</c:f>
              <c:strCache>
                <c:ptCount val="7"/>
                <c:pt idx="0">
                  <c:v>～5_4節</c:v>
                </c:pt>
                <c:pt idx="1">
                  <c:v>～5_7節</c:v>
                </c:pt>
                <c:pt idx="2">
                  <c:v>～5-10節</c:v>
                </c:pt>
                <c:pt idx="3">
                  <c:v>～6-9節</c:v>
                </c:pt>
                <c:pt idx="4">
                  <c:v>6-10節</c:v>
                </c:pt>
                <c:pt idx="5">
                  <c:v>～6-12節</c:v>
                </c:pt>
                <c:pt idx="6">
                  <c:v>7章</c:v>
                </c:pt>
              </c:strCache>
            </c:strRef>
          </c:cat>
          <c:val>
            <c:numRef>
              <c:f>補助員G!$E$34:$E$40</c:f>
              <c:numCache>
                <c:formatCode>General</c:formatCode>
                <c:ptCount val="7"/>
                <c:pt idx="0">
                  <c:v>1</c:v>
                </c:pt>
                <c:pt idx="1">
                  <c:v>3</c:v>
                </c:pt>
                <c:pt idx="2">
                  <c:v>6</c:v>
                </c:pt>
                <c:pt idx="3">
                  <c:v>6</c:v>
                </c:pt>
                <c:pt idx="4">
                  <c:v>20</c:v>
                </c:pt>
                <c:pt idx="5">
                  <c:v>8</c:v>
                </c:pt>
                <c:pt idx="6">
                  <c:v>3</c:v>
                </c:pt>
              </c:numCache>
            </c:numRef>
          </c:val>
        </c:ser>
        <c:axId val="150235776"/>
        <c:axId val="150311296"/>
      </c:barChart>
      <c:catAx>
        <c:axId val="150235776"/>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600" b="0" i="0" u="none" strike="noStrike" baseline="0">
                <a:solidFill>
                  <a:srgbClr val="000000"/>
                </a:solidFill>
                <a:latin typeface="ＭＳ Ｐゴシック"/>
                <a:ea typeface="ＭＳ Ｐゴシック"/>
                <a:cs typeface="ＭＳ Ｐゴシック"/>
              </a:defRPr>
            </a:pPr>
            <a:endParaRPr lang="ja-JP"/>
          </a:p>
        </c:txPr>
        <c:crossAx val="150311296"/>
        <c:crosses val="autoZero"/>
        <c:auto val="1"/>
        <c:lblAlgn val="ctr"/>
        <c:lblOffset val="100"/>
        <c:tickLblSkip val="1"/>
        <c:tickMarkSkip val="1"/>
      </c:catAx>
      <c:valAx>
        <c:axId val="15031129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dirty="0"/>
                  <a:t>人数</a:t>
                </a:r>
              </a:p>
            </c:rich>
          </c:tx>
          <c:layout>
            <c:manualLayout>
              <c:xMode val="edge"/>
              <c:yMode val="edge"/>
              <c:x val="1.6275969336740369E-2"/>
              <c:y val="0.41749780327438424"/>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50235776"/>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11/27</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=6.36</a:t>
            </a:r>
          </a:p>
        </c:rich>
      </c:tx>
      <c:layout>
        <c:manualLayout>
          <c:xMode val="edge"/>
          <c:yMode val="edge"/>
          <c:x val="0.15161839863713908"/>
          <c:y val="3.2828282828282832E-2"/>
        </c:manualLayout>
      </c:layout>
      <c:spPr>
        <a:noFill/>
        <a:ln w="25400">
          <a:noFill/>
        </a:ln>
      </c:spPr>
    </c:title>
    <c:plotArea>
      <c:layout>
        <c:manualLayout>
          <c:layoutTarget val="inner"/>
          <c:xMode val="edge"/>
          <c:yMode val="edge"/>
          <c:x val="0.11754684838160183"/>
          <c:y val="0.16161656017341425"/>
          <c:w val="0.85860306643952766"/>
          <c:h val="0.73232503828578799"/>
        </c:manualLayout>
      </c:layout>
      <c:barChart>
        <c:barDir val="col"/>
        <c:grouping val="clustered"/>
        <c:ser>
          <c:idx val="0"/>
          <c:order val="0"/>
          <c:spPr>
            <a:solidFill>
              <a:srgbClr val="9999FF"/>
            </a:solidFill>
            <a:ln w="12700">
              <a:solidFill>
                <a:srgbClr val="000000"/>
              </a:solidFill>
              <a:prstDash val="solid"/>
            </a:ln>
          </c:spPr>
          <c:cat>
            <c:strRef>
              <c:f>補助員G!$D$76:$D$82</c:f>
              <c:strCache>
                <c:ptCount val="7"/>
                <c:pt idx="0">
                  <c:v>0</c:v>
                </c:pt>
                <c:pt idx="1">
                  <c:v>1～2</c:v>
                </c:pt>
                <c:pt idx="2">
                  <c:v>3～4</c:v>
                </c:pt>
                <c:pt idx="3">
                  <c:v>5～6</c:v>
                </c:pt>
                <c:pt idx="4">
                  <c:v>7～8</c:v>
                </c:pt>
                <c:pt idx="5">
                  <c:v>9～18</c:v>
                </c:pt>
                <c:pt idx="6">
                  <c:v>34</c:v>
                </c:pt>
              </c:strCache>
            </c:strRef>
          </c:cat>
          <c:val>
            <c:numRef>
              <c:f>補助員G!$E$76:$E$82</c:f>
              <c:numCache>
                <c:formatCode>General</c:formatCode>
                <c:ptCount val="7"/>
                <c:pt idx="0">
                  <c:v>4</c:v>
                </c:pt>
                <c:pt idx="1">
                  <c:v>7</c:v>
                </c:pt>
                <c:pt idx="2">
                  <c:v>6</c:v>
                </c:pt>
                <c:pt idx="3">
                  <c:v>7</c:v>
                </c:pt>
                <c:pt idx="4">
                  <c:v>14</c:v>
                </c:pt>
                <c:pt idx="5">
                  <c:v>8</c:v>
                </c:pt>
                <c:pt idx="6">
                  <c:v>1</c:v>
                </c:pt>
              </c:numCache>
            </c:numRef>
          </c:val>
        </c:ser>
        <c:axId val="150353408"/>
        <c:axId val="150354944"/>
      </c:barChart>
      <c:catAx>
        <c:axId val="150353408"/>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0354944"/>
        <c:crosses val="autoZero"/>
        <c:auto val="1"/>
        <c:lblAlgn val="ctr"/>
        <c:lblOffset val="100"/>
        <c:tickLblSkip val="1"/>
        <c:tickMarkSkip val="1"/>
      </c:catAx>
      <c:valAx>
        <c:axId val="150354944"/>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270956948688555E-2"/>
              <c:y val="0.47179480057771361"/>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50353408"/>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3E7976FB-F3EF-4503-8276-F63271284B8A}"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8041D444-4F06-4C5F-B10A-A710A7718B15}"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518784E-C0CE-42BE-9398-D37C7F9351E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C16A80F3-C1DC-4C4F-A91C-E99A7812E4F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0EB92C3-D4A7-44E8-B26C-BE4B7AC68F0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7650DFB8-BDEA-462D-8351-D7498ECB9A56}"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B259812A-C65A-4EE5-B950-6B0924E6234A}"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F26A4F10-7F1A-425F-9566-58E3A96BC3BD}"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84274D0C-9633-4304-A97F-C7EF64963980}"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5AE457B-DC58-4E10-8821-13620B74497C}"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B03A1DD5-432C-4279-8B47-98BBEF5FF7A7}"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1BA9D1FC-C728-413E-BE4D-FDC2B22ABA7D}"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921"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smtClean="0"/>
              <a:t>平成２４年１２月４日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395288" y="260350"/>
            <a:ext cx="7543800" cy="796925"/>
          </a:xfrm>
        </p:spPr>
        <p:txBody>
          <a:bodyPr/>
          <a:lstStyle/>
          <a:p>
            <a:pPr eaLnBrk="1" hangingPunct="1"/>
            <a:r>
              <a:rPr lang="ja-JP" altLang="en-US" smtClean="0"/>
              <a:t>理解度チェック２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a:latin typeface="Courier New" pitchFamily="49" charset="0"/>
                <a:ea typeface="ＭＳ Ｐゴシック" pitchFamily="50" charset="-128"/>
                <a:cs typeface="Courier New" pitchFamily="49" charset="0"/>
              </a:rPr>
              <a:t>while</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&lt;=4){</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=i+1;</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Ans+i</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5076825" y="5661025"/>
            <a:ext cx="1214438" cy="1008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365" name="テキスト ボックス 4"/>
          <p:cNvSpPr txBox="1">
            <a:spLocks noChangeArrowheads="1"/>
          </p:cNvSpPr>
          <p:nvPr/>
        </p:nvSpPr>
        <p:spPr bwMode="auto">
          <a:xfrm>
            <a:off x="539750" y="5876925"/>
            <a:ext cx="7632700"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3</a:t>
            </a:r>
            <a:r>
              <a:rPr lang="zh-TW" altLang="en-US" sz="2800"/>
              <a:t>    </a:t>
            </a:r>
            <a:r>
              <a:rPr lang="ja-JP" altLang="en-US" sz="2800"/>
              <a:t>　   </a:t>
            </a:r>
            <a:r>
              <a:rPr lang="ja-JP" altLang="en-US" sz="2800">
                <a:solidFill>
                  <a:srgbClr val="0000FF"/>
                </a:solidFill>
              </a:rPr>
              <a:t>２．</a:t>
            </a:r>
            <a:r>
              <a:rPr lang="en-US" altLang="zh-TW" sz="2800"/>
              <a:t>6</a:t>
            </a:r>
            <a:r>
              <a:rPr lang="zh-TW" altLang="en-US" sz="2800"/>
              <a:t>    </a:t>
            </a:r>
            <a:r>
              <a:rPr lang="ja-JP" altLang="en-US" sz="2800"/>
              <a:t>　 </a:t>
            </a:r>
            <a:r>
              <a:rPr lang="ja-JP" altLang="en-US" sz="2800">
                <a:solidFill>
                  <a:srgbClr val="0000FF"/>
                </a:solidFill>
              </a:rPr>
              <a:t>３．</a:t>
            </a:r>
            <a:r>
              <a:rPr lang="en-US" altLang="zh-TW" sz="2800"/>
              <a:t>10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21</a:t>
            </a:r>
            <a:r>
              <a:rPr lang="zh-TW" altLang="en-US" sz="2800"/>
              <a:t>   </a:t>
            </a:r>
          </a:p>
        </p:txBody>
      </p:sp>
      <p:sp>
        <p:nvSpPr>
          <p:cNvPr id="16" name="テキスト ボックス 15"/>
          <p:cNvSpPr txBox="1">
            <a:spLocks noChangeArrowheads="1"/>
          </p:cNvSpPr>
          <p:nvPr/>
        </p:nvSpPr>
        <p:spPr bwMode="auto">
          <a:xfrm>
            <a:off x="4932363" y="981075"/>
            <a:ext cx="576262" cy="584200"/>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17" name="テキスト ボックス 16"/>
          <p:cNvSpPr txBox="1">
            <a:spLocks noChangeArrowheads="1"/>
          </p:cNvSpPr>
          <p:nvPr/>
        </p:nvSpPr>
        <p:spPr bwMode="auto">
          <a:xfrm>
            <a:off x="6011863" y="981075"/>
            <a:ext cx="936625" cy="584200"/>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18" name="テキスト ボックス 17"/>
          <p:cNvSpPr txBox="1">
            <a:spLocks noChangeArrowheads="1"/>
          </p:cNvSpPr>
          <p:nvPr/>
        </p:nvSpPr>
        <p:spPr bwMode="auto">
          <a:xfrm>
            <a:off x="4932363" y="1412875"/>
            <a:ext cx="792162" cy="584200"/>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19" name="テキスト ボックス 18"/>
          <p:cNvSpPr txBox="1">
            <a:spLocks noChangeArrowheads="1"/>
          </p:cNvSpPr>
          <p:nvPr/>
        </p:nvSpPr>
        <p:spPr bwMode="auto">
          <a:xfrm>
            <a:off x="6084888" y="1412875"/>
            <a:ext cx="790575" cy="584200"/>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21" name="テキスト ボックス 20"/>
          <p:cNvSpPr txBox="1">
            <a:spLocks noChangeArrowheads="1"/>
          </p:cNvSpPr>
          <p:nvPr/>
        </p:nvSpPr>
        <p:spPr bwMode="auto">
          <a:xfrm>
            <a:off x="6084888" y="2060575"/>
            <a:ext cx="1871662" cy="585788"/>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22" name="テキスト ボックス 21"/>
          <p:cNvSpPr txBox="1">
            <a:spLocks noChangeArrowheads="1"/>
          </p:cNvSpPr>
          <p:nvPr/>
        </p:nvSpPr>
        <p:spPr bwMode="auto">
          <a:xfrm>
            <a:off x="4932363" y="1844675"/>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23" name="テキスト ボックス 22"/>
          <p:cNvSpPr txBox="1">
            <a:spLocks noChangeArrowheads="1"/>
          </p:cNvSpPr>
          <p:nvPr/>
        </p:nvSpPr>
        <p:spPr bwMode="auto">
          <a:xfrm>
            <a:off x="6084888" y="27813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24" name="テキスト ボックス 23"/>
          <p:cNvSpPr txBox="1">
            <a:spLocks noChangeArrowheads="1"/>
          </p:cNvSpPr>
          <p:nvPr/>
        </p:nvSpPr>
        <p:spPr bwMode="auto">
          <a:xfrm>
            <a:off x="4932363" y="24209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25" name="テキスト ボックス 24"/>
          <p:cNvSpPr txBox="1">
            <a:spLocks noChangeArrowheads="1"/>
          </p:cNvSpPr>
          <p:nvPr/>
        </p:nvSpPr>
        <p:spPr bwMode="auto">
          <a:xfrm>
            <a:off x="6084888" y="3500438"/>
            <a:ext cx="1871662" cy="585787"/>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26" name="テキスト ボックス 25"/>
          <p:cNvSpPr txBox="1">
            <a:spLocks noChangeArrowheads="1"/>
          </p:cNvSpPr>
          <p:nvPr/>
        </p:nvSpPr>
        <p:spPr bwMode="auto">
          <a:xfrm>
            <a:off x="4932363" y="3141663"/>
            <a:ext cx="792162" cy="584200"/>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27" name="テキスト ボックス 26"/>
          <p:cNvSpPr txBox="1">
            <a:spLocks noChangeArrowheads="1"/>
          </p:cNvSpPr>
          <p:nvPr/>
        </p:nvSpPr>
        <p:spPr bwMode="auto">
          <a:xfrm>
            <a:off x="6084888" y="4221163"/>
            <a:ext cx="1871662" cy="584200"/>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28" name="テキスト ボックス 27"/>
          <p:cNvSpPr txBox="1">
            <a:spLocks noChangeArrowheads="1"/>
          </p:cNvSpPr>
          <p:nvPr/>
        </p:nvSpPr>
        <p:spPr bwMode="auto">
          <a:xfrm>
            <a:off x="4932363" y="39338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29" name="テキスト ボックス 28"/>
          <p:cNvSpPr txBox="1">
            <a:spLocks noChangeArrowheads="1"/>
          </p:cNvSpPr>
          <p:nvPr/>
        </p:nvSpPr>
        <p:spPr bwMode="auto">
          <a:xfrm>
            <a:off x="6084888" y="5013325"/>
            <a:ext cx="1871662" cy="584200"/>
          </a:xfrm>
          <a:prstGeom prst="rect">
            <a:avLst/>
          </a:prstGeom>
          <a:noFill/>
          <a:ln w="9525">
            <a:noFill/>
            <a:miter lim="800000"/>
            <a:headEnd/>
            <a:tailEnd/>
          </a:ln>
        </p:spPr>
        <p:txBody>
          <a:bodyPr>
            <a:spAutoFit/>
          </a:bodyPr>
          <a:lstStyle/>
          <a:p>
            <a:r>
              <a:rPr lang="en-US" altLang="ja-JP" sz="3200"/>
              <a:t>10+</a:t>
            </a:r>
            <a:r>
              <a:rPr lang="en-US" altLang="ja-JP" sz="3200">
                <a:solidFill>
                  <a:srgbClr val="FF0000"/>
                </a:solidFill>
              </a:rPr>
              <a:t>5</a:t>
            </a:r>
            <a:r>
              <a:rPr lang="en-US" altLang="ja-JP" sz="3200"/>
              <a:t>=15</a:t>
            </a:r>
            <a:endParaRPr lang="ja-JP" altLang="en-US" sz="3200"/>
          </a:p>
        </p:txBody>
      </p:sp>
      <p:sp>
        <p:nvSpPr>
          <p:cNvPr id="30" name="テキスト ボックス 29"/>
          <p:cNvSpPr txBox="1">
            <a:spLocks noChangeArrowheads="1"/>
          </p:cNvSpPr>
          <p:nvPr/>
        </p:nvSpPr>
        <p:spPr bwMode="auto">
          <a:xfrm>
            <a:off x="4932363" y="4724400"/>
            <a:ext cx="792162" cy="585788"/>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31" name="テキスト ボックス 30"/>
          <p:cNvSpPr txBox="1">
            <a:spLocks noChangeArrowheads="1"/>
          </p:cNvSpPr>
          <p:nvPr/>
        </p:nvSpPr>
        <p:spPr bwMode="auto">
          <a:xfrm>
            <a:off x="6443663" y="5373688"/>
            <a:ext cx="1728787" cy="584200"/>
          </a:xfrm>
          <a:prstGeom prst="rect">
            <a:avLst/>
          </a:prstGeom>
          <a:noFill/>
          <a:ln w="9525">
            <a:noFill/>
            <a:miter lim="800000"/>
            <a:headEnd/>
            <a:tailEnd/>
          </a:ln>
        </p:spPr>
        <p:txBody>
          <a:bodyPr>
            <a:spAutoFit/>
          </a:bodyPr>
          <a:lstStyle/>
          <a:p>
            <a:r>
              <a:rPr lang="ja-JP" altLang="en-US" sz="3200" b="1">
                <a:solidFill>
                  <a:srgbClr val="0000FF"/>
                </a:solidFill>
              </a:rPr>
              <a:t>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1+#ppt_w/2"/>
                                          </p:val>
                                        </p:tav>
                                        <p:tav tm="100000">
                                          <p:val>
                                            <p:strVal val="#ppt_x"/>
                                          </p:val>
                                        </p:tav>
                                      </p:tavLst>
                                    </p:anim>
                                    <p:anim calcmode="lin" valueType="num">
                                      <p:cBhvr additive="base">
                                        <p:cTn id="2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additive="base">
                                        <p:cTn id="26" dur="500" fill="hold"/>
                                        <p:tgtEl>
                                          <p:spTgt spid="22"/>
                                        </p:tgtEl>
                                        <p:attrNameLst>
                                          <p:attrName>ppt_x</p:attrName>
                                        </p:attrNameLst>
                                      </p:cBhvr>
                                      <p:tavLst>
                                        <p:tav tm="0">
                                          <p:val>
                                            <p:strVal val="1+#ppt_w/2"/>
                                          </p:val>
                                        </p:tav>
                                        <p:tav tm="100000">
                                          <p:val>
                                            <p:strVal val="#ppt_x"/>
                                          </p:val>
                                        </p:tav>
                                      </p:tavLst>
                                    </p:anim>
                                    <p:anim calcmode="lin" valueType="num">
                                      <p:cBhvr additive="base">
                                        <p:cTn id="27"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500" fill="hold"/>
                                        <p:tgtEl>
                                          <p:spTgt spid="21"/>
                                        </p:tgtEl>
                                        <p:attrNameLst>
                                          <p:attrName>ppt_x</p:attrName>
                                        </p:attrNameLst>
                                      </p:cBhvr>
                                      <p:tavLst>
                                        <p:tav tm="0">
                                          <p:val>
                                            <p:strVal val="1+#ppt_w/2"/>
                                          </p:val>
                                        </p:tav>
                                        <p:tav tm="100000">
                                          <p:val>
                                            <p:strVal val="#ppt_x"/>
                                          </p:val>
                                        </p:tav>
                                      </p:tavLst>
                                    </p:anim>
                                    <p:anim calcmode="lin" valueType="num">
                                      <p:cBhvr additive="base">
                                        <p:cTn id="33"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500" fill="hold"/>
                                        <p:tgtEl>
                                          <p:spTgt spid="24"/>
                                        </p:tgtEl>
                                        <p:attrNameLst>
                                          <p:attrName>ppt_x</p:attrName>
                                        </p:attrNameLst>
                                      </p:cBhvr>
                                      <p:tavLst>
                                        <p:tav tm="0">
                                          <p:val>
                                            <p:strVal val="1+#ppt_w/2"/>
                                          </p:val>
                                        </p:tav>
                                        <p:tav tm="100000">
                                          <p:val>
                                            <p:strVal val="#ppt_x"/>
                                          </p:val>
                                        </p:tav>
                                      </p:tavLst>
                                    </p:anim>
                                    <p:anim calcmode="lin" valueType="num">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500" fill="hold"/>
                                        <p:tgtEl>
                                          <p:spTgt spid="23"/>
                                        </p:tgtEl>
                                        <p:attrNameLst>
                                          <p:attrName>ppt_x</p:attrName>
                                        </p:attrNameLst>
                                      </p:cBhvr>
                                      <p:tavLst>
                                        <p:tav tm="0">
                                          <p:val>
                                            <p:strVal val="1+#ppt_w/2"/>
                                          </p:val>
                                        </p:tav>
                                        <p:tav tm="100000">
                                          <p:val>
                                            <p:strVal val="#ppt_x"/>
                                          </p:val>
                                        </p:tav>
                                      </p:tavLst>
                                    </p:anim>
                                    <p:anim calcmode="lin" valueType="num">
                                      <p:cBhvr additive="base">
                                        <p:cTn id="45"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additive="base">
                                        <p:cTn id="50" dur="500" fill="hold"/>
                                        <p:tgtEl>
                                          <p:spTgt spid="26"/>
                                        </p:tgtEl>
                                        <p:attrNameLst>
                                          <p:attrName>ppt_x</p:attrName>
                                        </p:attrNameLst>
                                      </p:cBhvr>
                                      <p:tavLst>
                                        <p:tav tm="0">
                                          <p:val>
                                            <p:strVal val="1+#ppt_w/2"/>
                                          </p:val>
                                        </p:tav>
                                        <p:tav tm="100000">
                                          <p:val>
                                            <p:strVal val="#ppt_x"/>
                                          </p:val>
                                        </p:tav>
                                      </p:tavLst>
                                    </p:anim>
                                    <p:anim calcmode="lin" valueType="num">
                                      <p:cBhvr additive="base">
                                        <p:cTn id="51"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additive="base">
                                        <p:cTn id="56" dur="500" fill="hold"/>
                                        <p:tgtEl>
                                          <p:spTgt spid="25"/>
                                        </p:tgtEl>
                                        <p:attrNameLst>
                                          <p:attrName>ppt_x</p:attrName>
                                        </p:attrNameLst>
                                      </p:cBhvr>
                                      <p:tavLst>
                                        <p:tav tm="0">
                                          <p:val>
                                            <p:strVal val="1+#ppt_w/2"/>
                                          </p:val>
                                        </p:tav>
                                        <p:tav tm="100000">
                                          <p:val>
                                            <p:strVal val="#ppt_x"/>
                                          </p:val>
                                        </p:tav>
                                      </p:tavLst>
                                    </p:anim>
                                    <p:anim calcmode="lin" valueType="num">
                                      <p:cBhvr additive="base">
                                        <p:cTn id="57"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additive="base">
                                        <p:cTn id="62" dur="500" fill="hold"/>
                                        <p:tgtEl>
                                          <p:spTgt spid="28"/>
                                        </p:tgtEl>
                                        <p:attrNameLst>
                                          <p:attrName>ppt_x</p:attrName>
                                        </p:attrNameLst>
                                      </p:cBhvr>
                                      <p:tavLst>
                                        <p:tav tm="0">
                                          <p:val>
                                            <p:strVal val="1+#ppt_w/2"/>
                                          </p:val>
                                        </p:tav>
                                        <p:tav tm="100000">
                                          <p:val>
                                            <p:strVal val="#ppt_x"/>
                                          </p:val>
                                        </p:tav>
                                      </p:tavLst>
                                    </p:anim>
                                    <p:anim calcmode="lin" valueType="num">
                                      <p:cBhvr additive="base">
                                        <p:cTn id="63"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additive="base">
                                        <p:cTn id="68" dur="500" fill="hold"/>
                                        <p:tgtEl>
                                          <p:spTgt spid="27"/>
                                        </p:tgtEl>
                                        <p:attrNameLst>
                                          <p:attrName>ppt_x</p:attrName>
                                        </p:attrNameLst>
                                      </p:cBhvr>
                                      <p:tavLst>
                                        <p:tav tm="0">
                                          <p:val>
                                            <p:strVal val="1+#ppt_w/2"/>
                                          </p:val>
                                        </p:tav>
                                        <p:tav tm="100000">
                                          <p:val>
                                            <p:strVal val="#ppt_x"/>
                                          </p:val>
                                        </p:tav>
                                      </p:tavLst>
                                    </p:anim>
                                    <p:anim calcmode="lin" valueType="num">
                                      <p:cBhvr additive="base">
                                        <p:cTn id="6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additive="base">
                                        <p:cTn id="74" dur="500" fill="hold"/>
                                        <p:tgtEl>
                                          <p:spTgt spid="30"/>
                                        </p:tgtEl>
                                        <p:attrNameLst>
                                          <p:attrName>ppt_x</p:attrName>
                                        </p:attrNameLst>
                                      </p:cBhvr>
                                      <p:tavLst>
                                        <p:tav tm="0">
                                          <p:val>
                                            <p:strVal val="1+#ppt_w/2"/>
                                          </p:val>
                                        </p:tav>
                                        <p:tav tm="100000">
                                          <p:val>
                                            <p:strVal val="#ppt_x"/>
                                          </p:val>
                                        </p:tav>
                                      </p:tavLst>
                                    </p:anim>
                                    <p:anim calcmode="lin" valueType="num">
                                      <p:cBhvr additive="base">
                                        <p:cTn id="75"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 calcmode="lin" valueType="num">
                                      <p:cBhvr additive="base">
                                        <p:cTn id="80" dur="500" fill="hold"/>
                                        <p:tgtEl>
                                          <p:spTgt spid="29"/>
                                        </p:tgtEl>
                                        <p:attrNameLst>
                                          <p:attrName>ppt_x</p:attrName>
                                        </p:attrNameLst>
                                      </p:cBhvr>
                                      <p:tavLst>
                                        <p:tav tm="0">
                                          <p:val>
                                            <p:strVal val="1+#ppt_w/2"/>
                                          </p:val>
                                        </p:tav>
                                        <p:tav tm="100000">
                                          <p:val>
                                            <p:strVal val="#ppt_x"/>
                                          </p:val>
                                        </p:tav>
                                      </p:tavLst>
                                    </p:anim>
                                    <p:anim calcmode="lin" valueType="num">
                                      <p:cBhvr additive="base">
                                        <p:cTn id="81" dur="500" fill="hold"/>
                                        <p:tgtEl>
                                          <p:spTgt spid="29"/>
                                        </p:tgtEl>
                                        <p:attrNameLst>
                                          <p:attrName>ppt_y</p:attrName>
                                        </p:attrNameLst>
                                      </p:cBhvr>
                                      <p:tavLst>
                                        <p:tav tm="0">
                                          <p:val>
                                            <p:strVal val="#ppt_y"/>
                                          </p:val>
                                        </p:tav>
                                        <p:tav tm="100000">
                                          <p:val>
                                            <p:strVal val="#ppt_y"/>
                                          </p:val>
                                        </p:tav>
                                      </p:tavLst>
                                    </p:anim>
                                  </p:childTnLst>
                                </p:cTn>
                              </p:par>
                            </p:childTnLst>
                          </p:cTn>
                        </p:par>
                        <p:par>
                          <p:cTn id="82" fill="hold">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dissolv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dissolve">
                                      <p:cBhvr>
                                        <p:cTn id="9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6" grpId="0"/>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404813"/>
            <a:ext cx="7543800" cy="723900"/>
          </a:xfrm>
        </p:spPr>
        <p:txBody>
          <a:bodyPr/>
          <a:lstStyle/>
          <a:p>
            <a:pPr eaLnBrk="1" hangingPunct="1"/>
            <a:r>
              <a:rPr lang="ja-JP" altLang="en-US" smtClean="0"/>
              <a:t>理解度チェック３</a:t>
            </a:r>
          </a:p>
        </p:txBody>
      </p:sp>
      <p:sp>
        <p:nvSpPr>
          <p:cNvPr id="17411"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10</a:t>
            </a:r>
            <a:r>
              <a:rPr lang="zh-TW" altLang="en-US" sz="3600"/>
              <a:t>    </a:t>
            </a:r>
            <a:r>
              <a:rPr lang="ja-JP" altLang="en-US" sz="3600"/>
              <a:t>　   </a:t>
            </a:r>
            <a:r>
              <a:rPr lang="ja-JP" altLang="en-US" sz="3600">
                <a:solidFill>
                  <a:srgbClr val="0000FF"/>
                </a:solidFill>
              </a:rPr>
              <a:t>２．</a:t>
            </a:r>
            <a:r>
              <a:rPr lang="en-US" altLang="zh-TW" sz="3600"/>
              <a:t>12</a:t>
            </a:r>
            <a:r>
              <a:rPr lang="zh-TW" altLang="en-US" sz="3600"/>
              <a:t>    </a:t>
            </a:r>
            <a:r>
              <a:rPr lang="ja-JP" altLang="en-US" sz="3600"/>
              <a:t>　 </a:t>
            </a:r>
            <a:r>
              <a:rPr lang="ja-JP" altLang="en-US" sz="3600">
                <a:solidFill>
                  <a:srgbClr val="0000FF"/>
                </a:solidFill>
              </a:rPr>
              <a:t>３．</a:t>
            </a:r>
            <a:r>
              <a:rPr lang="en-US" altLang="zh-TW" sz="3600"/>
              <a:t>15  </a:t>
            </a:r>
          </a:p>
          <a:p>
            <a:pPr marL="457200" indent="-457200"/>
            <a:r>
              <a:rPr lang="zh-TW" altLang="en-US" sz="3600"/>
              <a:t> </a:t>
            </a:r>
            <a:r>
              <a:rPr lang="ja-JP" altLang="en-US" sz="3600">
                <a:solidFill>
                  <a:srgbClr val="0000FF"/>
                </a:solidFill>
              </a:rPr>
              <a:t>４．</a:t>
            </a:r>
            <a:r>
              <a:rPr lang="en-US" altLang="zh-TW" sz="3600"/>
              <a:t>17</a:t>
            </a:r>
            <a:r>
              <a:rPr lang="zh-TW" altLang="en-US" sz="3600"/>
              <a:t>          </a:t>
            </a:r>
            <a:r>
              <a:rPr lang="ja-JP" altLang="en-US" sz="3600">
                <a:solidFill>
                  <a:srgbClr val="0000FF"/>
                </a:solidFill>
              </a:rPr>
              <a:t>５．</a:t>
            </a:r>
            <a:r>
              <a:rPr lang="en-US" altLang="zh-TW" sz="3600"/>
              <a:t>20</a:t>
            </a:r>
            <a:r>
              <a:rPr lang="zh-TW" altLang="en-US" sz="3600"/>
              <a:t>   </a:t>
            </a:r>
          </a:p>
        </p:txBody>
      </p:sp>
      <p:sp>
        <p:nvSpPr>
          <p:cNvPr id="17412"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Ans=0;</a:t>
            </a:r>
          </a:p>
          <a:p>
            <a:pPr>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i=0;</a:t>
            </a:r>
          </a:p>
          <a:p>
            <a:pPr>
              <a:defRPr/>
            </a:pPr>
            <a:r>
              <a:rPr lang="fr-FR" altLang="ja-JP" sz="3200" b="1" dirty="0">
                <a:latin typeface="Courier New" pitchFamily="49" charset="0"/>
                <a:ea typeface="ＭＳ Ｐゴシック" pitchFamily="50" charset="-128"/>
                <a:cs typeface="Courier New" pitchFamily="49" charset="0"/>
              </a:rPr>
              <a:t>while</a:t>
            </a:r>
            <a:r>
              <a:rPr lang="fr-FR" altLang="ja-JP" sz="3200" dirty="0">
                <a:latin typeface="Courier New" pitchFamily="49" charset="0"/>
                <a:ea typeface="ＭＳ Ｐゴシック" pitchFamily="50" charset="-128"/>
                <a:cs typeface="Courier New" pitchFamily="49" charset="0"/>
              </a:rPr>
              <a:t>(Ans&lt;=10){</a:t>
            </a:r>
          </a:p>
          <a:p>
            <a:pPr>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Ans=Ans+i;</a:t>
            </a:r>
          </a:p>
          <a:p>
            <a:pPr>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i=i+1;</a:t>
            </a:r>
          </a:p>
          <a:p>
            <a:pPr>
              <a:defRPr/>
            </a:pPr>
            <a:r>
              <a:rPr lang="fr-FR"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395288" y="260350"/>
            <a:ext cx="7543800" cy="796925"/>
          </a:xfrm>
        </p:spPr>
        <p:txBody>
          <a:bodyPr/>
          <a:lstStyle/>
          <a:p>
            <a:pPr eaLnBrk="1" hangingPunct="1"/>
            <a:r>
              <a:rPr lang="ja-JP" altLang="en-US" smtClean="0"/>
              <a:t>理解度チェック３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Ans=0;</a:t>
            </a:r>
          </a:p>
          <a:p>
            <a:pPr>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i=0;</a:t>
            </a:r>
          </a:p>
          <a:p>
            <a:pPr>
              <a:defRPr/>
            </a:pPr>
            <a:r>
              <a:rPr lang="fr-FR" altLang="ja-JP" sz="2800" b="1" dirty="0">
                <a:latin typeface="Courier New" pitchFamily="49" charset="0"/>
                <a:ea typeface="ＭＳ Ｐゴシック" pitchFamily="50" charset="-128"/>
                <a:cs typeface="Courier New" pitchFamily="49" charset="0"/>
              </a:rPr>
              <a:t>while</a:t>
            </a:r>
            <a:r>
              <a:rPr lang="fr-FR" altLang="ja-JP" sz="2800" dirty="0">
                <a:latin typeface="Courier New" pitchFamily="49" charset="0"/>
                <a:ea typeface="ＭＳ Ｐゴシック" pitchFamily="50" charset="-128"/>
                <a:cs typeface="Courier New" pitchFamily="49" charset="0"/>
              </a:rPr>
              <a:t>(</a:t>
            </a:r>
            <a:r>
              <a:rPr lang="fr-FR" altLang="ja-JP" sz="2800" b="1" dirty="0">
                <a:solidFill>
                  <a:srgbClr val="FF0000"/>
                </a:solidFill>
                <a:latin typeface="Courier New" pitchFamily="49" charset="0"/>
                <a:ea typeface="ＭＳ Ｐゴシック" pitchFamily="50" charset="-128"/>
                <a:cs typeface="Courier New" pitchFamily="49" charset="0"/>
              </a:rPr>
              <a:t>Ans</a:t>
            </a:r>
            <a:r>
              <a:rPr lang="fr-FR" altLang="ja-JP" sz="2800" dirty="0">
                <a:latin typeface="Courier New" pitchFamily="49" charset="0"/>
                <a:ea typeface="ＭＳ Ｐゴシック" pitchFamily="50" charset="-128"/>
                <a:cs typeface="Courier New" pitchFamily="49" charset="0"/>
              </a:rPr>
              <a:t>&lt;=10){</a:t>
            </a:r>
          </a:p>
          <a:p>
            <a:pPr>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Ans=Ans+i;</a:t>
            </a:r>
          </a:p>
          <a:p>
            <a:pPr>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i=i+1;</a:t>
            </a:r>
          </a:p>
          <a:p>
            <a:pPr>
              <a:defRPr/>
            </a:pPr>
            <a:r>
              <a:rPr lang="fr-FR"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3851275" y="5805488"/>
            <a:ext cx="1214438"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テキスト ボックス 31"/>
          <p:cNvSpPr txBox="1">
            <a:spLocks noChangeArrowheads="1"/>
          </p:cNvSpPr>
          <p:nvPr/>
        </p:nvSpPr>
        <p:spPr bwMode="auto">
          <a:xfrm>
            <a:off x="4932363" y="1052513"/>
            <a:ext cx="576262"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33" name="テキスト ボックス 32"/>
          <p:cNvSpPr txBox="1">
            <a:spLocks noChangeArrowheads="1"/>
          </p:cNvSpPr>
          <p:nvPr/>
        </p:nvSpPr>
        <p:spPr bwMode="auto">
          <a:xfrm>
            <a:off x="6011863" y="1052513"/>
            <a:ext cx="936625"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34" name="テキスト ボックス 33"/>
          <p:cNvSpPr txBox="1">
            <a:spLocks noChangeArrowheads="1"/>
          </p:cNvSpPr>
          <p:nvPr/>
        </p:nvSpPr>
        <p:spPr bwMode="auto">
          <a:xfrm>
            <a:off x="4932363" y="1484313"/>
            <a:ext cx="792162" cy="585787"/>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35" name="テキスト ボックス 34"/>
          <p:cNvSpPr txBox="1">
            <a:spLocks noChangeArrowheads="1"/>
          </p:cNvSpPr>
          <p:nvPr/>
        </p:nvSpPr>
        <p:spPr bwMode="auto">
          <a:xfrm>
            <a:off x="6084888" y="1484313"/>
            <a:ext cx="790575" cy="585787"/>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36" name="テキスト ボックス 35"/>
          <p:cNvSpPr txBox="1">
            <a:spLocks noChangeArrowheads="1"/>
          </p:cNvSpPr>
          <p:nvPr/>
        </p:nvSpPr>
        <p:spPr bwMode="auto">
          <a:xfrm>
            <a:off x="6084888" y="1916113"/>
            <a:ext cx="1871662" cy="585787"/>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0</a:t>
            </a:r>
            <a:r>
              <a:rPr lang="en-US" altLang="ja-JP" sz="3200"/>
              <a:t>=0</a:t>
            </a:r>
            <a:endParaRPr lang="ja-JP" altLang="en-US" sz="3200"/>
          </a:p>
        </p:txBody>
      </p:sp>
      <p:sp>
        <p:nvSpPr>
          <p:cNvPr id="37" name="テキスト ボックス 36"/>
          <p:cNvSpPr txBox="1">
            <a:spLocks noChangeArrowheads="1"/>
          </p:cNvSpPr>
          <p:nvPr/>
        </p:nvSpPr>
        <p:spPr bwMode="auto">
          <a:xfrm>
            <a:off x="4932363" y="2205038"/>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38" name="テキスト ボックス 37"/>
          <p:cNvSpPr txBox="1">
            <a:spLocks noChangeArrowheads="1"/>
          </p:cNvSpPr>
          <p:nvPr/>
        </p:nvSpPr>
        <p:spPr bwMode="auto">
          <a:xfrm>
            <a:off x="6084888" y="2565400"/>
            <a:ext cx="1871662" cy="584200"/>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39" name="テキスト ボックス 38"/>
          <p:cNvSpPr txBox="1">
            <a:spLocks noChangeArrowheads="1"/>
          </p:cNvSpPr>
          <p:nvPr/>
        </p:nvSpPr>
        <p:spPr bwMode="auto">
          <a:xfrm>
            <a:off x="4932363" y="28527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40" name="テキスト ボックス 39"/>
          <p:cNvSpPr txBox="1">
            <a:spLocks noChangeArrowheads="1"/>
          </p:cNvSpPr>
          <p:nvPr/>
        </p:nvSpPr>
        <p:spPr bwMode="auto">
          <a:xfrm>
            <a:off x="6084888" y="32131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41" name="テキスト ボックス 40"/>
          <p:cNvSpPr txBox="1">
            <a:spLocks noChangeArrowheads="1"/>
          </p:cNvSpPr>
          <p:nvPr/>
        </p:nvSpPr>
        <p:spPr bwMode="auto">
          <a:xfrm>
            <a:off x="4932363" y="3500438"/>
            <a:ext cx="792162" cy="585787"/>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43" name="テキスト ボックス 42"/>
          <p:cNvSpPr txBox="1">
            <a:spLocks noChangeArrowheads="1"/>
          </p:cNvSpPr>
          <p:nvPr/>
        </p:nvSpPr>
        <p:spPr bwMode="auto">
          <a:xfrm>
            <a:off x="6084888" y="3860800"/>
            <a:ext cx="1871662" cy="585788"/>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44" name="テキスト ボックス 43"/>
          <p:cNvSpPr txBox="1">
            <a:spLocks noChangeArrowheads="1"/>
          </p:cNvSpPr>
          <p:nvPr/>
        </p:nvSpPr>
        <p:spPr bwMode="auto">
          <a:xfrm>
            <a:off x="4932363" y="41497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45" name="テキスト ボックス 44"/>
          <p:cNvSpPr txBox="1">
            <a:spLocks noChangeArrowheads="1"/>
          </p:cNvSpPr>
          <p:nvPr/>
        </p:nvSpPr>
        <p:spPr bwMode="auto">
          <a:xfrm>
            <a:off x="6084888" y="4508500"/>
            <a:ext cx="1871662" cy="585788"/>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46" name="テキスト ボックス 45"/>
          <p:cNvSpPr txBox="1">
            <a:spLocks noChangeArrowheads="1"/>
          </p:cNvSpPr>
          <p:nvPr/>
        </p:nvSpPr>
        <p:spPr bwMode="auto">
          <a:xfrm>
            <a:off x="4932363" y="4868863"/>
            <a:ext cx="792162" cy="585787"/>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47" name="テキスト ボックス 46"/>
          <p:cNvSpPr txBox="1">
            <a:spLocks noChangeArrowheads="1"/>
          </p:cNvSpPr>
          <p:nvPr/>
        </p:nvSpPr>
        <p:spPr bwMode="auto">
          <a:xfrm>
            <a:off x="6156325" y="5516563"/>
            <a:ext cx="1728788" cy="585787"/>
          </a:xfrm>
          <a:prstGeom prst="rect">
            <a:avLst/>
          </a:prstGeom>
          <a:noFill/>
          <a:ln w="9525">
            <a:noFill/>
            <a:miter lim="800000"/>
            <a:headEnd/>
            <a:tailEnd/>
          </a:ln>
        </p:spPr>
        <p:txBody>
          <a:bodyPr>
            <a:spAutoFit/>
          </a:bodyPr>
          <a:lstStyle/>
          <a:p>
            <a:r>
              <a:rPr lang="ja-JP" altLang="en-US" sz="3200" b="1">
                <a:solidFill>
                  <a:srgbClr val="0000FF"/>
                </a:solidFill>
              </a:rPr>
              <a:t>終了！</a:t>
            </a:r>
          </a:p>
        </p:txBody>
      </p:sp>
      <p:sp>
        <p:nvSpPr>
          <p:cNvPr id="18452" name="テキスト ボックス 4"/>
          <p:cNvSpPr txBox="1">
            <a:spLocks noChangeArrowheads="1"/>
          </p:cNvSpPr>
          <p:nvPr/>
        </p:nvSpPr>
        <p:spPr bwMode="auto">
          <a:xfrm>
            <a:off x="323850" y="6021388"/>
            <a:ext cx="7993063" cy="646112"/>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10</a:t>
            </a:r>
            <a:r>
              <a:rPr lang="zh-TW" altLang="en-US" sz="2800"/>
              <a:t>    </a:t>
            </a:r>
            <a:r>
              <a:rPr lang="ja-JP" altLang="en-US" sz="2800"/>
              <a:t>　   </a:t>
            </a:r>
            <a:r>
              <a:rPr lang="ja-JP" altLang="en-US" sz="2800">
                <a:solidFill>
                  <a:srgbClr val="0000FF"/>
                </a:solidFill>
              </a:rPr>
              <a:t>２．</a:t>
            </a:r>
            <a:r>
              <a:rPr lang="en-US" altLang="zh-TW" sz="2800"/>
              <a:t>12</a:t>
            </a:r>
            <a:r>
              <a:rPr lang="zh-TW" altLang="en-US" sz="2800"/>
              <a:t>    </a:t>
            </a:r>
            <a:r>
              <a:rPr lang="ja-JP" altLang="en-US" sz="2800"/>
              <a:t>　 </a:t>
            </a:r>
            <a:r>
              <a:rPr lang="ja-JP" altLang="en-US" sz="2800">
                <a:solidFill>
                  <a:srgbClr val="0000FF"/>
                </a:solidFill>
              </a:rPr>
              <a:t>３．</a:t>
            </a:r>
            <a:r>
              <a:rPr lang="en-US" altLang="zh-TW" sz="2800"/>
              <a:t>15      </a:t>
            </a:r>
            <a:r>
              <a:rPr lang="zh-TW" altLang="en-US" sz="2800"/>
              <a:t> </a:t>
            </a:r>
            <a:r>
              <a:rPr lang="ja-JP" altLang="en-US" sz="2800">
                <a:solidFill>
                  <a:srgbClr val="0000FF"/>
                </a:solidFill>
              </a:rPr>
              <a:t>４．</a:t>
            </a:r>
            <a:r>
              <a:rPr lang="en-US" altLang="zh-TW" sz="2800"/>
              <a:t>17</a:t>
            </a:r>
            <a:r>
              <a:rPr lang="zh-TW" altLang="en-US" sz="2800"/>
              <a:t>       </a:t>
            </a:r>
            <a:r>
              <a:rPr lang="ja-JP" altLang="en-US" sz="2800">
                <a:solidFill>
                  <a:srgbClr val="0000FF"/>
                </a:solidFill>
              </a:rPr>
              <a:t>５．</a:t>
            </a:r>
            <a:r>
              <a:rPr lang="en-US" altLang="zh-TW" sz="2800"/>
              <a:t>20</a:t>
            </a:r>
            <a:r>
              <a:rPr lang="zh-TW" altLang="en-US" sz="2800"/>
              <a:t>   </a:t>
            </a:r>
          </a:p>
        </p:txBody>
      </p:sp>
      <p:sp>
        <p:nvSpPr>
          <p:cNvPr id="49" name="テキスト ボックス 48"/>
          <p:cNvSpPr txBox="1">
            <a:spLocks noChangeArrowheads="1"/>
          </p:cNvSpPr>
          <p:nvPr/>
        </p:nvSpPr>
        <p:spPr bwMode="auto">
          <a:xfrm>
            <a:off x="5867400" y="5084763"/>
            <a:ext cx="1873250" cy="585787"/>
          </a:xfrm>
          <a:prstGeom prst="rect">
            <a:avLst/>
          </a:prstGeom>
          <a:noFill/>
          <a:ln w="9525">
            <a:noFill/>
            <a:miter lim="800000"/>
            <a:headEnd/>
            <a:tailEnd/>
          </a:ln>
        </p:spPr>
        <p:txBody>
          <a:bodyPr>
            <a:spAutoFit/>
          </a:bodyPr>
          <a:lstStyle/>
          <a:p>
            <a:r>
              <a:rPr lang="en-US" altLang="ja-JP" sz="3200"/>
              <a:t>10+</a:t>
            </a:r>
            <a:r>
              <a:rPr lang="en-US" altLang="ja-JP" sz="3200">
                <a:solidFill>
                  <a:srgbClr val="FF0000"/>
                </a:solidFill>
              </a:rPr>
              <a:t>5</a:t>
            </a:r>
            <a:r>
              <a:rPr lang="en-US" altLang="ja-JP" sz="3200"/>
              <a:t>=15</a:t>
            </a:r>
            <a:endParaRPr lang="ja-JP" altLang="en-US" sz="3200"/>
          </a:p>
        </p:txBody>
      </p:sp>
      <p:sp>
        <p:nvSpPr>
          <p:cNvPr id="50" name="テキスト ボックス 49"/>
          <p:cNvSpPr txBox="1">
            <a:spLocks noChangeArrowheads="1"/>
          </p:cNvSpPr>
          <p:nvPr/>
        </p:nvSpPr>
        <p:spPr bwMode="auto">
          <a:xfrm>
            <a:off x="4932363" y="5445125"/>
            <a:ext cx="792162" cy="584200"/>
          </a:xfrm>
          <a:prstGeom prst="rect">
            <a:avLst/>
          </a:prstGeom>
          <a:noFill/>
          <a:ln w="9525">
            <a:noFill/>
            <a:miter lim="800000"/>
            <a:headEnd/>
            <a:tailEnd/>
          </a:ln>
        </p:spPr>
        <p:txBody>
          <a:bodyPr>
            <a:spAutoFit/>
          </a:bodyPr>
          <a:lstStyle/>
          <a:p>
            <a:r>
              <a:rPr lang="en-US" altLang="ja-JP" sz="3200">
                <a:solidFill>
                  <a:srgbClr val="FF0000"/>
                </a:solidFill>
              </a:rPr>
              <a:t>6</a:t>
            </a:r>
            <a:endParaRPr lang="ja-JP" altLang="en-US" sz="3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dissolve">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1+#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 calcmode="lin" valueType="num">
                                      <p:cBhvr additive="base">
                                        <p:cTn id="20" dur="500" fill="hold"/>
                                        <p:tgtEl>
                                          <p:spTgt spid="35"/>
                                        </p:tgtEl>
                                        <p:attrNameLst>
                                          <p:attrName>ppt_x</p:attrName>
                                        </p:attrNameLst>
                                      </p:cBhvr>
                                      <p:tavLst>
                                        <p:tav tm="0">
                                          <p:val>
                                            <p:strVal val="1+#ppt_w/2"/>
                                          </p:val>
                                        </p:tav>
                                        <p:tav tm="100000">
                                          <p:val>
                                            <p:strVal val="#ppt_x"/>
                                          </p:val>
                                        </p:tav>
                                      </p:tavLst>
                                    </p:anim>
                                    <p:anim calcmode="lin" valueType="num">
                                      <p:cBhvr additive="base">
                                        <p:cTn id="21" dur="5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500" fill="hold"/>
                                        <p:tgtEl>
                                          <p:spTgt spid="36"/>
                                        </p:tgtEl>
                                        <p:attrNameLst>
                                          <p:attrName>ppt_x</p:attrName>
                                        </p:attrNameLst>
                                      </p:cBhvr>
                                      <p:tavLst>
                                        <p:tav tm="0">
                                          <p:val>
                                            <p:strVal val="1+#ppt_w/2"/>
                                          </p:val>
                                        </p:tav>
                                        <p:tav tm="100000">
                                          <p:val>
                                            <p:strVal val="#ppt_x"/>
                                          </p:val>
                                        </p:tav>
                                      </p:tavLst>
                                    </p:anim>
                                    <p:anim calcmode="lin" valueType="num">
                                      <p:cBhvr additive="base">
                                        <p:cTn id="27"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 calcmode="lin" valueType="num">
                                      <p:cBhvr additive="base">
                                        <p:cTn id="32" dur="500" fill="hold"/>
                                        <p:tgtEl>
                                          <p:spTgt spid="37"/>
                                        </p:tgtEl>
                                        <p:attrNameLst>
                                          <p:attrName>ppt_x</p:attrName>
                                        </p:attrNameLst>
                                      </p:cBhvr>
                                      <p:tavLst>
                                        <p:tav tm="0">
                                          <p:val>
                                            <p:strVal val="1+#ppt_w/2"/>
                                          </p:val>
                                        </p:tav>
                                        <p:tav tm="100000">
                                          <p:val>
                                            <p:strVal val="#ppt_x"/>
                                          </p:val>
                                        </p:tav>
                                      </p:tavLst>
                                    </p:anim>
                                    <p:anim calcmode="lin" valueType="num">
                                      <p:cBhvr additive="base">
                                        <p:cTn id="33" dur="500" fill="hold"/>
                                        <p:tgtEl>
                                          <p:spTgt spid="3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additive="base">
                                        <p:cTn id="38" dur="500" fill="hold"/>
                                        <p:tgtEl>
                                          <p:spTgt spid="38"/>
                                        </p:tgtEl>
                                        <p:attrNameLst>
                                          <p:attrName>ppt_x</p:attrName>
                                        </p:attrNameLst>
                                      </p:cBhvr>
                                      <p:tavLst>
                                        <p:tav tm="0">
                                          <p:val>
                                            <p:strVal val="1+#ppt_w/2"/>
                                          </p:val>
                                        </p:tav>
                                        <p:tav tm="100000">
                                          <p:val>
                                            <p:strVal val="#ppt_x"/>
                                          </p:val>
                                        </p:tav>
                                      </p:tavLst>
                                    </p:anim>
                                    <p:anim calcmode="lin" valueType="num">
                                      <p:cBhvr additive="base">
                                        <p:cTn id="39" dur="500" fill="hold"/>
                                        <p:tgtEl>
                                          <p:spTgt spid="38"/>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anim calcmode="lin" valueType="num">
                                      <p:cBhvr additive="base">
                                        <p:cTn id="44" dur="500" fill="hold"/>
                                        <p:tgtEl>
                                          <p:spTgt spid="39"/>
                                        </p:tgtEl>
                                        <p:attrNameLst>
                                          <p:attrName>ppt_x</p:attrName>
                                        </p:attrNameLst>
                                      </p:cBhvr>
                                      <p:tavLst>
                                        <p:tav tm="0">
                                          <p:val>
                                            <p:strVal val="1+#ppt_w/2"/>
                                          </p:val>
                                        </p:tav>
                                        <p:tav tm="100000">
                                          <p:val>
                                            <p:strVal val="#ppt_x"/>
                                          </p:val>
                                        </p:tav>
                                      </p:tavLst>
                                    </p:anim>
                                    <p:anim calcmode="lin" valueType="num">
                                      <p:cBhvr additive="base">
                                        <p:cTn id="45"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40"/>
                                        </p:tgtEl>
                                        <p:attrNameLst>
                                          <p:attrName>style.visibility</p:attrName>
                                        </p:attrNameLst>
                                      </p:cBhvr>
                                      <p:to>
                                        <p:strVal val="visible"/>
                                      </p:to>
                                    </p:set>
                                    <p:anim calcmode="lin" valueType="num">
                                      <p:cBhvr additive="base">
                                        <p:cTn id="50" dur="500" fill="hold"/>
                                        <p:tgtEl>
                                          <p:spTgt spid="40"/>
                                        </p:tgtEl>
                                        <p:attrNameLst>
                                          <p:attrName>ppt_x</p:attrName>
                                        </p:attrNameLst>
                                      </p:cBhvr>
                                      <p:tavLst>
                                        <p:tav tm="0">
                                          <p:val>
                                            <p:strVal val="1+#ppt_w/2"/>
                                          </p:val>
                                        </p:tav>
                                        <p:tav tm="100000">
                                          <p:val>
                                            <p:strVal val="#ppt_x"/>
                                          </p:val>
                                        </p:tav>
                                      </p:tavLst>
                                    </p:anim>
                                    <p:anim calcmode="lin" valueType="num">
                                      <p:cBhvr additive="base">
                                        <p:cTn id="51" dur="5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41"/>
                                        </p:tgtEl>
                                        <p:attrNameLst>
                                          <p:attrName>style.visibility</p:attrName>
                                        </p:attrNameLst>
                                      </p:cBhvr>
                                      <p:to>
                                        <p:strVal val="visible"/>
                                      </p:to>
                                    </p:set>
                                    <p:anim calcmode="lin" valueType="num">
                                      <p:cBhvr additive="base">
                                        <p:cTn id="56" dur="500" fill="hold"/>
                                        <p:tgtEl>
                                          <p:spTgt spid="41"/>
                                        </p:tgtEl>
                                        <p:attrNameLst>
                                          <p:attrName>ppt_x</p:attrName>
                                        </p:attrNameLst>
                                      </p:cBhvr>
                                      <p:tavLst>
                                        <p:tav tm="0">
                                          <p:val>
                                            <p:strVal val="1+#ppt_w/2"/>
                                          </p:val>
                                        </p:tav>
                                        <p:tav tm="100000">
                                          <p:val>
                                            <p:strVal val="#ppt_x"/>
                                          </p:val>
                                        </p:tav>
                                      </p:tavLst>
                                    </p:anim>
                                    <p:anim calcmode="lin" valueType="num">
                                      <p:cBhvr additive="base">
                                        <p:cTn id="57" dur="500" fill="hold"/>
                                        <p:tgtEl>
                                          <p:spTgt spid="41"/>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43"/>
                                        </p:tgtEl>
                                        <p:attrNameLst>
                                          <p:attrName>style.visibility</p:attrName>
                                        </p:attrNameLst>
                                      </p:cBhvr>
                                      <p:to>
                                        <p:strVal val="visible"/>
                                      </p:to>
                                    </p:set>
                                    <p:anim calcmode="lin" valueType="num">
                                      <p:cBhvr additive="base">
                                        <p:cTn id="62" dur="500" fill="hold"/>
                                        <p:tgtEl>
                                          <p:spTgt spid="43"/>
                                        </p:tgtEl>
                                        <p:attrNameLst>
                                          <p:attrName>ppt_x</p:attrName>
                                        </p:attrNameLst>
                                      </p:cBhvr>
                                      <p:tavLst>
                                        <p:tav tm="0">
                                          <p:val>
                                            <p:strVal val="1+#ppt_w/2"/>
                                          </p:val>
                                        </p:tav>
                                        <p:tav tm="100000">
                                          <p:val>
                                            <p:strVal val="#ppt_x"/>
                                          </p:val>
                                        </p:tav>
                                      </p:tavLst>
                                    </p:anim>
                                    <p:anim calcmode="lin" valueType="num">
                                      <p:cBhvr additive="base">
                                        <p:cTn id="63" dur="500" fill="hold"/>
                                        <p:tgtEl>
                                          <p:spTgt spid="43"/>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1+#ppt_w/2"/>
                                          </p:val>
                                        </p:tav>
                                        <p:tav tm="100000">
                                          <p:val>
                                            <p:strVal val="#ppt_x"/>
                                          </p:val>
                                        </p:tav>
                                      </p:tavLst>
                                    </p:anim>
                                    <p:anim calcmode="lin" valueType="num">
                                      <p:cBhvr additive="base">
                                        <p:cTn id="69"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45"/>
                                        </p:tgtEl>
                                        <p:attrNameLst>
                                          <p:attrName>style.visibility</p:attrName>
                                        </p:attrNameLst>
                                      </p:cBhvr>
                                      <p:to>
                                        <p:strVal val="visible"/>
                                      </p:to>
                                    </p:set>
                                    <p:anim calcmode="lin" valueType="num">
                                      <p:cBhvr additive="base">
                                        <p:cTn id="74" dur="500" fill="hold"/>
                                        <p:tgtEl>
                                          <p:spTgt spid="45"/>
                                        </p:tgtEl>
                                        <p:attrNameLst>
                                          <p:attrName>ppt_x</p:attrName>
                                        </p:attrNameLst>
                                      </p:cBhvr>
                                      <p:tavLst>
                                        <p:tav tm="0">
                                          <p:val>
                                            <p:strVal val="1+#ppt_w/2"/>
                                          </p:val>
                                        </p:tav>
                                        <p:tav tm="100000">
                                          <p:val>
                                            <p:strVal val="#ppt_x"/>
                                          </p:val>
                                        </p:tav>
                                      </p:tavLst>
                                    </p:anim>
                                    <p:anim calcmode="lin" valueType="num">
                                      <p:cBhvr additive="base">
                                        <p:cTn id="75" dur="500" fill="hold"/>
                                        <p:tgtEl>
                                          <p:spTgt spid="45"/>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46"/>
                                        </p:tgtEl>
                                        <p:attrNameLst>
                                          <p:attrName>style.visibility</p:attrName>
                                        </p:attrNameLst>
                                      </p:cBhvr>
                                      <p:to>
                                        <p:strVal val="visible"/>
                                      </p:to>
                                    </p:set>
                                    <p:anim calcmode="lin" valueType="num">
                                      <p:cBhvr additive="base">
                                        <p:cTn id="80" dur="500" fill="hold"/>
                                        <p:tgtEl>
                                          <p:spTgt spid="46"/>
                                        </p:tgtEl>
                                        <p:attrNameLst>
                                          <p:attrName>ppt_x</p:attrName>
                                        </p:attrNameLst>
                                      </p:cBhvr>
                                      <p:tavLst>
                                        <p:tav tm="0">
                                          <p:val>
                                            <p:strVal val="1+#ppt_w/2"/>
                                          </p:val>
                                        </p:tav>
                                        <p:tav tm="100000">
                                          <p:val>
                                            <p:strVal val="#ppt_x"/>
                                          </p:val>
                                        </p:tav>
                                      </p:tavLst>
                                    </p:anim>
                                    <p:anim calcmode="lin" valueType="num">
                                      <p:cBhvr additive="base">
                                        <p:cTn id="81" dur="5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2" fill="hold" grpId="0" nodeType="clickEffect">
                                  <p:stCondLst>
                                    <p:cond delay="0"/>
                                  </p:stCondLst>
                                  <p:childTnLst>
                                    <p:set>
                                      <p:cBhvr>
                                        <p:cTn id="85" dur="1" fill="hold">
                                          <p:stCondLst>
                                            <p:cond delay="0"/>
                                          </p:stCondLst>
                                        </p:cTn>
                                        <p:tgtEl>
                                          <p:spTgt spid="49"/>
                                        </p:tgtEl>
                                        <p:attrNameLst>
                                          <p:attrName>style.visibility</p:attrName>
                                        </p:attrNameLst>
                                      </p:cBhvr>
                                      <p:to>
                                        <p:strVal val="visible"/>
                                      </p:to>
                                    </p:set>
                                    <p:anim calcmode="lin" valueType="num">
                                      <p:cBhvr additive="base">
                                        <p:cTn id="86" dur="500" fill="hold"/>
                                        <p:tgtEl>
                                          <p:spTgt spid="49"/>
                                        </p:tgtEl>
                                        <p:attrNameLst>
                                          <p:attrName>ppt_x</p:attrName>
                                        </p:attrNameLst>
                                      </p:cBhvr>
                                      <p:tavLst>
                                        <p:tav tm="0">
                                          <p:val>
                                            <p:strVal val="1+#ppt_w/2"/>
                                          </p:val>
                                        </p:tav>
                                        <p:tav tm="100000">
                                          <p:val>
                                            <p:strVal val="#ppt_x"/>
                                          </p:val>
                                        </p:tav>
                                      </p:tavLst>
                                    </p:anim>
                                    <p:anim calcmode="lin" valueType="num">
                                      <p:cBhvr additive="base">
                                        <p:cTn id="87" dur="500" fill="hold"/>
                                        <p:tgtEl>
                                          <p:spTgt spid="49"/>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2" fill="hold" grpId="0" nodeType="clickEffect">
                                  <p:stCondLst>
                                    <p:cond delay="0"/>
                                  </p:stCondLst>
                                  <p:childTnLst>
                                    <p:set>
                                      <p:cBhvr>
                                        <p:cTn id="91" dur="1" fill="hold">
                                          <p:stCondLst>
                                            <p:cond delay="0"/>
                                          </p:stCondLst>
                                        </p:cTn>
                                        <p:tgtEl>
                                          <p:spTgt spid="50"/>
                                        </p:tgtEl>
                                        <p:attrNameLst>
                                          <p:attrName>style.visibility</p:attrName>
                                        </p:attrNameLst>
                                      </p:cBhvr>
                                      <p:to>
                                        <p:strVal val="visible"/>
                                      </p:to>
                                    </p:set>
                                    <p:anim calcmode="lin" valueType="num">
                                      <p:cBhvr additive="base">
                                        <p:cTn id="92" dur="500" fill="hold"/>
                                        <p:tgtEl>
                                          <p:spTgt spid="50"/>
                                        </p:tgtEl>
                                        <p:attrNameLst>
                                          <p:attrName>ppt_x</p:attrName>
                                        </p:attrNameLst>
                                      </p:cBhvr>
                                      <p:tavLst>
                                        <p:tav tm="0">
                                          <p:val>
                                            <p:strVal val="1+#ppt_w/2"/>
                                          </p:val>
                                        </p:tav>
                                        <p:tav tm="100000">
                                          <p:val>
                                            <p:strVal val="#ppt_x"/>
                                          </p:val>
                                        </p:tav>
                                      </p:tavLst>
                                    </p:anim>
                                    <p:anim calcmode="lin" valueType="num">
                                      <p:cBhvr additive="base">
                                        <p:cTn id="93" dur="500" fill="hold"/>
                                        <p:tgtEl>
                                          <p:spTgt spid="50"/>
                                        </p:tgtEl>
                                        <p:attrNameLst>
                                          <p:attrName>ppt_y</p:attrName>
                                        </p:attrNameLst>
                                      </p:cBhvr>
                                      <p:tavLst>
                                        <p:tav tm="0">
                                          <p:val>
                                            <p:strVal val="#ppt_y"/>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dissolve">
                                      <p:cBhvr>
                                        <p:cTn id="98" dur="500"/>
                                        <p:tgtEl>
                                          <p:spTgt spid="47"/>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53"/>
                                        </p:tgtEl>
                                        <p:attrNameLst>
                                          <p:attrName>style.visibility</p:attrName>
                                        </p:attrNameLst>
                                      </p:cBhvr>
                                      <p:to>
                                        <p:strVal val="visible"/>
                                      </p:to>
                                    </p:set>
                                    <p:animEffect transition="in" filter="dissolve">
                                      <p:cBhvr>
                                        <p:cTn id="103"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32" grpId="0"/>
      <p:bldP spid="33" grpId="0"/>
      <p:bldP spid="34" grpId="0"/>
      <p:bldP spid="35" grpId="0"/>
      <p:bldP spid="36" grpId="0"/>
      <p:bldP spid="37" grpId="0"/>
      <p:bldP spid="38" grpId="0"/>
      <p:bldP spid="39" grpId="0"/>
      <p:bldP spid="40" grpId="0"/>
      <p:bldP spid="41" grpId="0"/>
      <p:bldP spid="43" grpId="0"/>
      <p:bldP spid="44" grpId="0"/>
      <p:bldP spid="45" grpId="0"/>
      <p:bldP spid="46" grpId="0"/>
      <p:bldP spid="47" grpId="0"/>
      <p:bldP spid="49"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323850" y="260350"/>
            <a:ext cx="7543800" cy="723900"/>
          </a:xfrm>
        </p:spPr>
        <p:txBody>
          <a:bodyPr/>
          <a:lstStyle/>
          <a:p>
            <a:pPr eaLnBrk="1" hangingPunct="1"/>
            <a:r>
              <a:rPr lang="ja-JP" altLang="en-US" smtClean="0"/>
              <a:t>理解度チェック４</a:t>
            </a:r>
          </a:p>
        </p:txBody>
      </p:sp>
      <p:sp>
        <p:nvSpPr>
          <p:cNvPr id="20483" name="テキスト ボックス 4"/>
          <p:cNvSpPr txBox="1">
            <a:spLocks noChangeArrowheads="1"/>
          </p:cNvSpPr>
          <p:nvPr/>
        </p:nvSpPr>
        <p:spPr bwMode="auto">
          <a:xfrm>
            <a:off x="539750" y="5373688"/>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latin typeface="Courier New" pitchFamily="49" charset="0"/>
                <a:cs typeface="Courier New" pitchFamily="49" charset="0"/>
              </a:rPr>
              <a:t>i&lt;5</a:t>
            </a:r>
            <a:r>
              <a:rPr lang="zh-TW" altLang="en-US" sz="3600">
                <a:latin typeface="Courier New" pitchFamily="49" charset="0"/>
                <a:cs typeface="Courier New" pitchFamily="49" charset="0"/>
              </a:rPr>
              <a:t>  </a:t>
            </a:r>
            <a:r>
              <a:rPr lang="zh-TW" altLang="en-US" sz="3600"/>
              <a:t> </a:t>
            </a:r>
            <a:r>
              <a:rPr lang="ja-JP" altLang="en-US" sz="3600"/>
              <a:t>　   </a:t>
            </a:r>
            <a:r>
              <a:rPr lang="ja-JP" altLang="en-US" sz="3600">
                <a:solidFill>
                  <a:srgbClr val="0000FF"/>
                </a:solidFill>
              </a:rPr>
              <a:t>２．</a:t>
            </a:r>
            <a:r>
              <a:rPr lang="en-US" altLang="zh-TW" sz="3600">
                <a:latin typeface="Courier New" pitchFamily="49" charset="0"/>
                <a:cs typeface="Courier New" pitchFamily="49" charset="0"/>
              </a:rPr>
              <a:t>i&lt;=5</a:t>
            </a:r>
            <a:r>
              <a:rPr lang="zh-TW" altLang="en-US" sz="3600">
                <a:latin typeface="Courier New" pitchFamily="49" charset="0"/>
                <a:cs typeface="Courier New" pitchFamily="49" charset="0"/>
              </a:rPr>
              <a:t>  </a:t>
            </a:r>
            <a:r>
              <a:rPr lang="ja-JP" altLang="en-US" sz="3600"/>
              <a:t>　 </a:t>
            </a:r>
            <a:r>
              <a:rPr lang="ja-JP" altLang="en-US" sz="3600">
                <a:solidFill>
                  <a:srgbClr val="0000FF"/>
                </a:solidFill>
              </a:rPr>
              <a:t>３．</a:t>
            </a:r>
            <a:r>
              <a:rPr lang="en-US" altLang="zh-TW" sz="3600">
                <a:latin typeface="Courier New" pitchFamily="49" charset="0"/>
                <a:cs typeface="Courier New" pitchFamily="49" charset="0"/>
              </a:rPr>
              <a:t>i&gt;5</a:t>
            </a:r>
            <a:r>
              <a:rPr lang="en-US" altLang="zh-TW" sz="3600"/>
              <a:t>  </a:t>
            </a:r>
          </a:p>
          <a:p>
            <a:pPr marL="457200" indent="-457200"/>
            <a:r>
              <a:rPr lang="zh-TW" altLang="en-US" sz="3600"/>
              <a:t> </a:t>
            </a:r>
            <a:r>
              <a:rPr lang="ja-JP" altLang="en-US" sz="3600">
                <a:solidFill>
                  <a:srgbClr val="0000FF"/>
                </a:solidFill>
              </a:rPr>
              <a:t>４．</a:t>
            </a:r>
            <a:r>
              <a:rPr lang="en-US" altLang="zh-TW" sz="3600">
                <a:latin typeface="Courier New" pitchFamily="49" charset="0"/>
                <a:cs typeface="Courier New" pitchFamily="49" charset="0"/>
              </a:rPr>
              <a:t>i&gt;=5</a:t>
            </a:r>
            <a:r>
              <a:rPr lang="zh-TW" altLang="en-US" sz="3600">
                <a:latin typeface="Courier New" pitchFamily="49" charset="0"/>
                <a:cs typeface="Courier New" pitchFamily="49" charset="0"/>
              </a:rPr>
              <a:t>    </a:t>
            </a:r>
            <a:r>
              <a:rPr lang="ja-JP" altLang="en-US" sz="3600">
                <a:solidFill>
                  <a:srgbClr val="0000FF"/>
                </a:solidFill>
              </a:rPr>
              <a:t>５．</a:t>
            </a:r>
            <a:r>
              <a:rPr lang="en-US" altLang="zh-TW" sz="3600">
                <a:latin typeface="Courier New" pitchFamily="49" charset="0"/>
                <a:cs typeface="Courier New" pitchFamily="49" charset="0"/>
              </a:rPr>
              <a:t>i==5</a:t>
            </a:r>
            <a:r>
              <a:rPr lang="zh-TW" altLang="en-US" sz="3600">
                <a:latin typeface="Courier New" pitchFamily="49" charset="0"/>
                <a:cs typeface="Courier New" pitchFamily="49" charset="0"/>
              </a:rPr>
              <a:t>   </a:t>
            </a:r>
          </a:p>
        </p:txBody>
      </p:sp>
      <p:sp>
        <p:nvSpPr>
          <p:cNvPr id="20484" name="正方形/長方形 7"/>
          <p:cNvSpPr>
            <a:spLocks noChangeArrowheads="1"/>
          </p:cNvSpPr>
          <p:nvPr/>
        </p:nvSpPr>
        <p:spPr bwMode="auto">
          <a:xfrm>
            <a:off x="323850" y="981075"/>
            <a:ext cx="8567738" cy="522288"/>
          </a:xfrm>
          <a:prstGeom prst="rect">
            <a:avLst/>
          </a:prstGeom>
          <a:noFill/>
          <a:ln w="9525">
            <a:noFill/>
            <a:miter lim="800000"/>
            <a:headEnd/>
            <a:tailEnd/>
          </a:ln>
        </p:spPr>
        <p:txBody>
          <a:bodyPr>
            <a:spAutoFit/>
          </a:bodyPr>
          <a:lstStyle/>
          <a:p>
            <a:r>
              <a:rPr lang="ja-JP" altLang="en-US" sz="2800"/>
              <a:t>次のように</a:t>
            </a:r>
            <a:r>
              <a:rPr lang="en-US" altLang="ja-JP" sz="2800"/>
              <a:t>for</a:t>
            </a:r>
            <a:r>
              <a:rPr lang="ja-JP" altLang="en-US" sz="2800"/>
              <a:t>文で書かれたプログラムがあります。</a:t>
            </a:r>
          </a:p>
        </p:txBody>
      </p:sp>
      <p:sp>
        <p:nvSpPr>
          <p:cNvPr id="5" name="正方形/長方形 4"/>
          <p:cNvSpPr/>
          <p:nvPr/>
        </p:nvSpPr>
        <p:spPr>
          <a:xfrm>
            <a:off x="395288" y="1557338"/>
            <a:ext cx="5905500" cy="165735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000"/>
              </a:lnSpc>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br>
              <a:rPr lang="en-US" altLang="ja-JP" sz="3200" dirty="0">
                <a:latin typeface="Courier New" pitchFamily="49" charset="0"/>
                <a:ea typeface="ＭＳ Ｐゴシック" pitchFamily="50" charset="-128"/>
                <a:cs typeface="Courier New" pitchFamily="49" charset="0"/>
              </a:rPr>
            </a:br>
            <a:r>
              <a:rPr lang="en-US" altLang="ja-JP" sz="3200" b="1" dirty="0">
                <a:latin typeface="Courier New" pitchFamily="49" charset="0"/>
                <a:ea typeface="ＭＳ Ｐゴシック" pitchFamily="50" charset="-128"/>
                <a:cs typeface="Courier New" pitchFamily="49" charset="0"/>
              </a:rPr>
              <a:t>for</a:t>
            </a:r>
            <a:r>
              <a:rPr lang="en-US" altLang="ja-JP" sz="3200" dirty="0">
                <a:latin typeface="Courier New" pitchFamily="49" charset="0"/>
                <a:ea typeface="ＭＳ Ｐゴシック" pitchFamily="50" charset="-128"/>
                <a:cs typeface="Courier New" pitchFamily="49" charset="0"/>
              </a:rPr>
              <a:t>(</a:t>
            </a: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=1;i&lt;=5;i++) {</a:t>
            </a:r>
            <a:br>
              <a:rPr lang="en-US" altLang="ja-JP" sz="3200" dirty="0">
                <a:latin typeface="Courier New" pitchFamily="49" charset="0"/>
                <a:ea typeface="ＭＳ Ｐゴシック" pitchFamily="50" charset="-128"/>
                <a:cs typeface="Courier New" pitchFamily="49" charset="0"/>
              </a:rPr>
            </a:b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br>
              <a:rPr lang="en-US" altLang="ja-JP" sz="3200" dirty="0">
                <a:latin typeface="Courier New" pitchFamily="49" charset="0"/>
                <a:ea typeface="ＭＳ Ｐゴシック" pitchFamily="50" charset="-128"/>
                <a:cs typeface="Courier New" pitchFamily="49" charset="0"/>
              </a:rPr>
            </a:br>
            <a:r>
              <a:rPr lang="en-US" altLang="ja-JP" sz="3200" dirty="0">
                <a:latin typeface="Courier New" pitchFamily="49" charset="0"/>
                <a:ea typeface="ＭＳ Ｐゴシック" pitchFamily="50" charset="-128"/>
                <a:cs typeface="Courier New" pitchFamily="49" charset="0"/>
              </a:rPr>
              <a:t>}</a:t>
            </a:r>
            <a:endParaRPr lang="fr-FR" altLang="ja-JP" sz="3200" dirty="0">
              <a:latin typeface="Courier New" pitchFamily="49" charset="0"/>
              <a:ea typeface="ＭＳ Ｐゴシック" pitchFamily="50" charset="-128"/>
              <a:cs typeface="Courier New" pitchFamily="49" charset="0"/>
            </a:endParaRPr>
          </a:p>
        </p:txBody>
      </p:sp>
      <p:sp>
        <p:nvSpPr>
          <p:cNvPr id="6" name="正方形/長方形 5"/>
          <p:cNvSpPr/>
          <p:nvPr/>
        </p:nvSpPr>
        <p:spPr>
          <a:xfrm>
            <a:off x="4140200" y="2708275"/>
            <a:ext cx="4319588" cy="25019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100"/>
              </a:lnSpc>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Ans=0;</a:t>
            </a:r>
          </a:p>
          <a:p>
            <a:pPr>
              <a:lnSpc>
                <a:spcPts val="3100"/>
              </a:lnSpc>
              <a:defRPr/>
            </a:pPr>
            <a:r>
              <a:rPr lang="fr-FR" altLang="ja-JP" sz="3200" b="1" dirty="0">
                <a:latin typeface="Courier New" pitchFamily="49" charset="0"/>
                <a:ea typeface="ＭＳ Ｐゴシック" pitchFamily="50" charset="-128"/>
                <a:cs typeface="Courier New" pitchFamily="49" charset="0"/>
              </a:rPr>
              <a:t>int</a:t>
            </a:r>
            <a:r>
              <a:rPr lang="fr-FR" altLang="ja-JP" sz="3200" dirty="0">
                <a:latin typeface="Courier New" pitchFamily="49" charset="0"/>
                <a:ea typeface="ＭＳ Ｐゴシック" pitchFamily="50" charset="-128"/>
                <a:cs typeface="Courier New" pitchFamily="49" charset="0"/>
              </a:rPr>
              <a:t> i=1;</a:t>
            </a:r>
          </a:p>
          <a:p>
            <a:pPr>
              <a:lnSpc>
                <a:spcPts val="3100"/>
              </a:lnSpc>
              <a:defRPr/>
            </a:pPr>
            <a:r>
              <a:rPr lang="fr-FR" altLang="ja-JP" sz="3200" b="1" dirty="0">
                <a:latin typeface="Courier New" pitchFamily="49" charset="0"/>
                <a:ea typeface="ＭＳ Ｐゴシック" pitchFamily="50" charset="-128"/>
                <a:cs typeface="Courier New" pitchFamily="49" charset="0"/>
              </a:rPr>
              <a:t>while</a:t>
            </a:r>
            <a:r>
              <a:rPr lang="fr-FR" altLang="ja-JP" sz="3200" dirty="0">
                <a:latin typeface="Courier New" pitchFamily="49" charset="0"/>
                <a:ea typeface="ＭＳ Ｐゴシック" pitchFamily="50" charset="-128"/>
                <a:cs typeface="Courier New" pitchFamily="49" charset="0"/>
              </a:rPr>
              <a:t>( ***** ) {</a:t>
            </a:r>
          </a:p>
          <a:p>
            <a:pPr>
              <a:lnSpc>
                <a:spcPts val="3100"/>
              </a:lnSpc>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Ans=Ans+i;</a:t>
            </a:r>
          </a:p>
          <a:p>
            <a:pPr>
              <a:lnSpc>
                <a:spcPts val="3100"/>
              </a:lnSpc>
              <a:defRPr/>
            </a:pPr>
            <a:r>
              <a:rPr lang="ja-JP" altLang="fr-FR" sz="3200" dirty="0">
                <a:latin typeface="Courier New" pitchFamily="49" charset="0"/>
                <a:ea typeface="ＭＳ Ｐゴシック" pitchFamily="50" charset="-128"/>
                <a:cs typeface="Courier New" pitchFamily="49" charset="0"/>
              </a:rPr>
              <a:t>　　</a:t>
            </a:r>
            <a:r>
              <a:rPr lang="fr-FR" altLang="ja-JP" sz="3200" dirty="0">
                <a:latin typeface="Courier New" pitchFamily="49" charset="0"/>
                <a:ea typeface="ＭＳ Ｐゴシック" pitchFamily="50" charset="-128"/>
                <a:cs typeface="Courier New" pitchFamily="49" charset="0"/>
              </a:rPr>
              <a:t>i=i+1;</a:t>
            </a:r>
          </a:p>
          <a:p>
            <a:pPr>
              <a:lnSpc>
                <a:spcPts val="3100"/>
              </a:lnSpc>
              <a:defRPr/>
            </a:pPr>
            <a:r>
              <a:rPr lang="fr-FR" altLang="ja-JP" sz="3200" dirty="0">
                <a:latin typeface="Courier New" pitchFamily="49" charset="0"/>
                <a:ea typeface="ＭＳ Ｐゴシック" pitchFamily="50" charset="-128"/>
                <a:cs typeface="Courier New" pitchFamily="49" charset="0"/>
              </a:rPr>
              <a:t>}</a:t>
            </a:r>
          </a:p>
        </p:txBody>
      </p:sp>
      <p:sp>
        <p:nvSpPr>
          <p:cNvPr id="20487" name="正方形/長方形 6"/>
          <p:cNvSpPr>
            <a:spLocks noChangeArrowheads="1"/>
          </p:cNvSpPr>
          <p:nvPr/>
        </p:nvSpPr>
        <p:spPr bwMode="auto">
          <a:xfrm>
            <a:off x="395288" y="3500438"/>
            <a:ext cx="3600450" cy="1816100"/>
          </a:xfrm>
          <a:prstGeom prst="rect">
            <a:avLst/>
          </a:prstGeom>
          <a:noFill/>
          <a:ln w="9525">
            <a:noFill/>
            <a:miter lim="800000"/>
            <a:headEnd/>
            <a:tailEnd/>
          </a:ln>
        </p:spPr>
        <p:txBody>
          <a:bodyPr>
            <a:spAutoFit/>
          </a:bodyPr>
          <a:lstStyle/>
          <a:p>
            <a:r>
              <a:rPr lang="ja-JP" altLang="en-US" sz="2800"/>
              <a:t>これを</a:t>
            </a:r>
            <a:r>
              <a:rPr lang="en-US" altLang="ja-JP" sz="2800"/>
              <a:t>while</a:t>
            </a:r>
            <a:r>
              <a:rPr lang="ja-JP" altLang="en-US" sz="2800"/>
              <a:t>文を用いて書き直した場合、空欄に入る適切な式は？</a:t>
            </a:r>
          </a:p>
        </p:txBody>
      </p:sp>
      <p:sp>
        <p:nvSpPr>
          <p:cNvPr id="8" name="正方形/長方形 7"/>
          <p:cNvSpPr/>
          <p:nvPr/>
        </p:nvSpPr>
        <p:spPr>
          <a:xfrm>
            <a:off x="5795963" y="3500438"/>
            <a:ext cx="1584325" cy="433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395288" y="260350"/>
            <a:ext cx="7543800" cy="796925"/>
          </a:xfrm>
        </p:spPr>
        <p:txBody>
          <a:bodyPr/>
          <a:lstStyle/>
          <a:p>
            <a:pPr eaLnBrk="1" hangingPunct="1"/>
            <a:r>
              <a:rPr lang="ja-JP" altLang="en-US" smtClean="0"/>
              <a:t>理解度チェック４　</a:t>
            </a:r>
            <a:r>
              <a:rPr lang="ja-JP" altLang="en-US" smtClean="0">
                <a:solidFill>
                  <a:srgbClr val="FF0000"/>
                </a:solidFill>
              </a:rPr>
              <a:t>解答</a:t>
            </a:r>
          </a:p>
        </p:txBody>
      </p:sp>
      <p:sp>
        <p:nvSpPr>
          <p:cNvPr id="53" name="円/楕円 52"/>
          <p:cNvSpPr/>
          <p:nvPr/>
        </p:nvSpPr>
        <p:spPr>
          <a:xfrm>
            <a:off x="2987675" y="5229225"/>
            <a:ext cx="1800225" cy="863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08" name="テキスト ボックス 4"/>
          <p:cNvSpPr txBox="1">
            <a:spLocks noChangeArrowheads="1"/>
          </p:cNvSpPr>
          <p:nvPr/>
        </p:nvSpPr>
        <p:spPr bwMode="auto">
          <a:xfrm>
            <a:off x="755650" y="5373688"/>
            <a:ext cx="7632700" cy="1076325"/>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latin typeface="Courier New" pitchFamily="49" charset="0"/>
                <a:cs typeface="Courier New" pitchFamily="49" charset="0"/>
              </a:rPr>
              <a:t>i&lt;5</a:t>
            </a:r>
            <a:r>
              <a:rPr lang="zh-TW" altLang="en-US" sz="2800">
                <a:latin typeface="Courier New" pitchFamily="49" charset="0"/>
                <a:cs typeface="Courier New" pitchFamily="49" charset="0"/>
              </a:rPr>
              <a:t>  </a:t>
            </a:r>
            <a:r>
              <a:rPr lang="zh-TW" altLang="en-US" sz="2800"/>
              <a:t> </a:t>
            </a:r>
            <a:r>
              <a:rPr lang="ja-JP" altLang="en-US" sz="2800"/>
              <a:t>　   </a:t>
            </a:r>
            <a:r>
              <a:rPr lang="ja-JP" altLang="en-US" sz="2800">
                <a:solidFill>
                  <a:srgbClr val="0000FF"/>
                </a:solidFill>
              </a:rPr>
              <a:t>２．</a:t>
            </a:r>
            <a:r>
              <a:rPr lang="en-US" altLang="zh-TW" sz="2800">
                <a:latin typeface="Courier New" pitchFamily="49" charset="0"/>
                <a:cs typeface="Courier New" pitchFamily="49" charset="0"/>
              </a:rPr>
              <a:t>i&lt;=5</a:t>
            </a:r>
            <a:r>
              <a:rPr lang="zh-TW" altLang="en-US" sz="2800">
                <a:latin typeface="Courier New" pitchFamily="49" charset="0"/>
                <a:cs typeface="Courier New" pitchFamily="49" charset="0"/>
              </a:rPr>
              <a:t>  </a:t>
            </a:r>
            <a:r>
              <a:rPr lang="ja-JP" altLang="en-US" sz="2800"/>
              <a:t>　 </a:t>
            </a:r>
            <a:r>
              <a:rPr lang="ja-JP" altLang="en-US" sz="2800">
                <a:solidFill>
                  <a:srgbClr val="0000FF"/>
                </a:solidFill>
              </a:rPr>
              <a:t>３．</a:t>
            </a:r>
            <a:r>
              <a:rPr lang="en-US" altLang="zh-TW" sz="2800">
                <a:latin typeface="Courier New" pitchFamily="49" charset="0"/>
                <a:cs typeface="Courier New" pitchFamily="49" charset="0"/>
              </a:rPr>
              <a:t>i&gt;5</a:t>
            </a:r>
            <a:r>
              <a:rPr lang="en-US" altLang="zh-TW" sz="2800"/>
              <a:t>  </a:t>
            </a:r>
          </a:p>
          <a:p>
            <a:pPr marL="457200" indent="-457200"/>
            <a:r>
              <a:rPr lang="zh-TW" altLang="en-US" sz="2800"/>
              <a:t> </a:t>
            </a:r>
            <a:r>
              <a:rPr lang="ja-JP" altLang="en-US" sz="2800">
                <a:solidFill>
                  <a:srgbClr val="0000FF"/>
                </a:solidFill>
              </a:rPr>
              <a:t>４．</a:t>
            </a:r>
            <a:r>
              <a:rPr lang="en-US" altLang="zh-TW" sz="2800">
                <a:latin typeface="Courier New" pitchFamily="49" charset="0"/>
                <a:cs typeface="Courier New" pitchFamily="49" charset="0"/>
              </a:rPr>
              <a:t>i&gt;=5</a:t>
            </a:r>
            <a:r>
              <a:rPr lang="zh-TW" altLang="en-US" sz="2800">
                <a:latin typeface="Courier New" pitchFamily="49" charset="0"/>
                <a:cs typeface="Courier New" pitchFamily="49" charset="0"/>
              </a:rPr>
              <a:t>    </a:t>
            </a:r>
            <a:r>
              <a:rPr lang="ja-JP" altLang="en-US" sz="2800">
                <a:solidFill>
                  <a:srgbClr val="0000FF"/>
                </a:solidFill>
              </a:rPr>
              <a:t>５．</a:t>
            </a:r>
            <a:r>
              <a:rPr lang="en-US" altLang="zh-TW" sz="2800">
                <a:latin typeface="Courier New" pitchFamily="49" charset="0"/>
                <a:cs typeface="Courier New" pitchFamily="49" charset="0"/>
              </a:rPr>
              <a:t>i==5</a:t>
            </a:r>
            <a:r>
              <a:rPr lang="zh-TW" altLang="en-US" sz="2800">
                <a:latin typeface="Courier New" pitchFamily="49" charset="0"/>
                <a:cs typeface="Courier New" pitchFamily="49" charset="0"/>
              </a:rPr>
              <a:t>   </a:t>
            </a:r>
          </a:p>
        </p:txBody>
      </p:sp>
      <p:sp>
        <p:nvSpPr>
          <p:cNvPr id="24" name="正方形/長方形 23"/>
          <p:cNvSpPr/>
          <p:nvPr/>
        </p:nvSpPr>
        <p:spPr>
          <a:xfrm>
            <a:off x="468313" y="1268413"/>
            <a:ext cx="4679950" cy="1658937"/>
          </a:xfrm>
          <a:prstGeom prst="rect">
            <a:avLst/>
          </a:prstGeom>
          <a:solidFill>
            <a:schemeClr val="accent1">
              <a:lumMod val="20000"/>
              <a:lumOff val="80000"/>
            </a:schemeClr>
          </a:solidFill>
          <a:ln>
            <a:solidFill>
              <a:schemeClr val="tx1"/>
            </a:solidFill>
            <a:prstDash val="dashDot"/>
          </a:ln>
        </p:spPr>
        <p:txBody>
          <a:bodyPr>
            <a:spAutoFit/>
          </a:bodyPr>
          <a:lstStyle/>
          <a:p>
            <a:pPr>
              <a:lnSpc>
                <a:spcPts val="30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Ans</a:t>
            </a:r>
            <a:r>
              <a:rPr lang="en-US" altLang="ja-JP" sz="2400" dirty="0">
                <a:latin typeface="Courier New" pitchFamily="49" charset="0"/>
                <a:ea typeface="ＭＳ Ｐゴシック" pitchFamily="50" charset="-128"/>
                <a:cs typeface="Courier New" pitchFamily="49" charset="0"/>
              </a:rPr>
              <a:t>=0;</a:t>
            </a:r>
            <a:br>
              <a:rPr lang="en-US" altLang="ja-JP" sz="2400" dirty="0">
                <a:latin typeface="Courier New" pitchFamily="49" charset="0"/>
                <a:ea typeface="ＭＳ Ｐゴシック" pitchFamily="50" charset="-128"/>
                <a:cs typeface="Courier New" pitchFamily="49" charset="0"/>
              </a:rPr>
            </a:br>
            <a:r>
              <a:rPr lang="en-US" altLang="ja-JP" sz="2400" b="1" dirty="0">
                <a:latin typeface="Courier New" pitchFamily="49" charset="0"/>
                <a:ea typeface="ＭＳ Ｐゴシック" pitchFamily="50" charset="-128"/>
                <a:cs typeface="Courier New" pitchFamily="49" charset="0"/>
              </a:rPr>
              <a:t>for</a:t>
            </a:r>
            <a:r>
              <a:rPr lang="en-US" altLang="ja-JP" sz="2400" dirty="0">
                <a:latin typeface="Courier New" pitchFamily="49" charset="0"/>
                <a:ea typeface="ＭＳ Ｐゴシック" pitchFamily="50" charset="-128"/>
                <a:cs typeface="Courier New" pitchFamily="49" charset="0"/>
              </a:rPr>
              <a:t>(</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i</a:t>
            </a:r>
            <a:r>
              <a:rPr lang="en-US" altLang="ja-JP" sz="2400" dirty="0">
                <a:latin typeface="Courier New" pitchFamily="49" charset="0"/>
                <a:ea typeface="ＭＳ Ｐゴシック" pitchFamily="50" charset="-128"/>
                <a:cs typeface="Courier New" pitchFamily="49" charset="0"/>
              </a:rPr>
              <a:t>=1;i&lt;=5;i++) {</a:t>
            </a:r>
            <a:br>
              <a:rPr lang="en-US" altLang="ja-JP" sz="2400" dirty="0">
                <a:latin typeface="Courier New" pitchFamily="49" charset="0"/>
                <a:ea typeface="ＭＳ Ｐゴシック" pitchFamily="50" charset="-128"/>
                <a:cs typeface="Courier New" pitchFamily="49" charset="0"/>
              </a:rPr>
            </a:br>
            <a:r>
              <a:rPr lang="ja-JP" altLang="en-US"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Ans</a:t>
            </a:r>
            <a:r>
              <a:rPr lang="en-US" altLang="ja-JP" sz="2400" dirty="0">
                <a:latin typeface="Courier New" pitchFamily="49" charset="0"/>
                <a:ea typeface="ＭＳ Ｐゴシック" pitchFamily="50" charset="-128"/>
                <a:cs typeface="Courier New" pitchFamily="49" charset="0"/>
              </a:rPr>
              <a:t>=</a:t>
            </a:r>
            <a:r>
              <a:rPr lang="en-US" altLang="ja-JP" sz="2400" dirty="0" err="1">
                <a:latin typeface="Courier New" pitchFamily="49" charset="0"/>
                <a:ea typeface="ＭＳ Ｐゴシック" pitchFamily="50" charset="-128"/>
                <a:cs typeface="Courier New" pitchFamily="49" charset="0"/>
              </a:rPr>
              <a:t>Ans+i</a:t>
            </a:r>
            <a:r>
              <a:rPr lang="en-US" altLang="ja-JP" sz="2400" dirty="0">
                <a:latin typeface="Courier New" pitchFamily="49" charset="0"/>
                <a:ea typeface="ＭＳ Ｐゴシック" pitchFamily="50" charset="-128"/>
                <a:cs typeface="Courier New" pitchFamily="49" charset="0"/>
              </a:rPr>
              <a:t>;</a:t>
            </a:r>
            <a:br>
              <a:rPr lang="en-US" altLang="ja-JP" sz="2400" dirty="0">
                <a:latin typeface="Courier New" pitchFamily="49" charset="0"/>
                <a:ea typeface="ＭＳ Ｐゴシック" pitchFamily="50" charset="-128"/>
                <a:cs typeface="Courier New" pitchFamily="49" charset="0"/>
              </a:rPr>
            </a:br>
            <a:r>
              <a:rPr lang="en-US" altLang="ja-JP" sz="2400" dirty="0">
                <a:latin typeface="Courier New" pitchFamily="49" charset="0"/>
                <a:ea typeface="ＭＳ Ｐゴシック" pitchFamily="50" charset="-128"/>
                <a:cs typeface="Courier New" pitchFamily="49" charset="0"/>
              </a:rPr>
              <a:t>}</a:t>
            </a:r>
            <a:endParaRPr lang="fr-FR" altLang="ja-JP" sz="2400" dirty="0">
              <a:latin typeface="Courier New" pitchFamily="49" charset="0"/>
              <a:ea typeface="ＭＳ Ｐゴシック" pitchFamily="50" charset="-128"/>
              <a:cs typeface="Courier New" pitchFamily="49" charset="0"/>
            </a:endParaRPr>
          </a:p>
        </p:txBody>
      </p:sp>
      <p:sp>
        <p:nvSpPr>
          <p:cNvPr id="25" name="正方形/長方形 24"/>
          <p:cNvSpPr/>
          <p:nvPr/>
        </p:nvSpPr>
        <p:spPr>
          <a:xfrm>
            <a:off x="4427538" y="2636838"/>
            <a:ext cx="3889375" cy="25019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3100"/>
              </a:lnSpc>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Ans=0;</a:t>
            </a:r>
          </a:p>
          <a:p>
            <a:pPr>
              <a:lnSpc>
                <a:spcPts val="3100"/>
              </a:lnSpc>
              <a:defRPr/>
            </a:pPr>
            <a:r>
              <a:rPr lang="fr-FR" altLang="ja-JP" sz="2800" b="1" dirty="0">
                <a:latin typeface="Courier New" pitchFamily="49" charset="0"/>
                <a:ea typeface="ＭＳ Ｐゴシック" pitchFamily="50" charset="-128"/>
                <a:cs typeface="Courier New" pitchFamily="49" charset="0"/>
              </a:rPr>
              <a:t>int</a:t>
            </a:r>
            <a:r>
              <a:rPr lang="fr-FR" altLang="ja-JP" sz="2800" dirty="0">
                <a:latin typeface="Courier New" pitchFamily="49" charset="0"/>
                <a:ea typeface="ＭＳ Ｐゴシック" pitchFamily="50" charset="-128"/>
                <a:cs typeface="Courier New" pitchFamily="49" charset="0"/>
              </a:rPr>
              <a:t> i=1;</a:t>
            </a:r>
          </a:p>
          <a:p>
            <a:pPr>
              <a:lnSpc>
                <a:spcPts val="3100"/>
              </a:lnSpc>
              <a:defRPr/>
            </a:pPr>
            <a:r>
              <a:rPr lang="fr-FR" altLang="ja-JP" sz="2800" b="1" dirty="0">
                <a:latin typeface="Courier New" pitchFamily="49" charset="0"/>
                <a:ea typeface="ＭＳ Ｐゴシック" pitchFamily="50" charset="-128"/>
                <a:cs typeface="Courier New" pitchFamily="49" charset="0"/>
              </a:rPr>
              <a:t>while</a:t>
            </a:r>
            <a:r>
              <a:rPr lang="fr-FR" altLang="ja-JP" sz="2800" dirty="0">
                <a:latin typeface="Courier New" pitchFamily="49" charset="0"/>
                <a:ea typeface="ＭＳ Ｐゴシック" pitchFamily="50" charset="-128"/>
                <a:cs typeface="Courier New" pitchFamily="49" charset="0"/>
              </a:rPr>
              <a:t>( ***** ) {</a:t>
            </a:r>
          </a:p>
          <a:p>
            <a:pPr>
              <a:lnSpc>
                <a:spcPts val="3100"/>
              </a:lnSpc>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Ans=Ans+i;</a:t>
            </a:r>
          </a:p>
          <a:p>
            <a:pPr>
              <a:lnSpc>
                <a:spcPts val="3100"/>
              </a:lnSpc>
              <a:defRPr/>
            </a:pPr>
            <a:r>
              <a:rPr lang="ja-JP" altLang="fr-FR" sz="2800" dirty="0">
                <a:latin typeface="Courier New" pitchFamily="49" charset="0"/>
                <a:ea typeface="ＭＳ Ｐゴシック" pitchFamily="50" charset="-128"/>
                <a:cs typeface="Courier New" pitchFamily="49" charset="0"/>
              </a:rPr>
              <a:t>　　</a:t>
            </a:r>
            <a:r>
              <a:rPr lang="fr-FR" altLang="ja-JP" sz="2800" dirty="0">
                <a:latin typeface="Courier New" pitchFamily="49" charset="0"/>
                <a:ea typeface="ＭＳ Ｐゴシック" pitchFamily="50" charset="-128"/>
                <a:cs typeface="Courier New" pitchFamily="49" charset="0"/>
              </a:rPr>
              <a:t>i=i+1;</a:t>
            </a:r>
          </a:p>
          <a:p>
            <a:pPr>
              <a:lnSpc>
                <a:spcPts val="3100"/>
              </a:lnSpc>
              <a:defRPr/>
            </a:pPr>
            <a:r>
              <a:rPr lang="fr-FR" altLang="ja-JP" sz="2800" dirty="0">
                <a:latin typeface="Courier New" pitchFamily="49" charset="0"/>
                <a:ea typeface="ＭＳ Ｐゴシック" pitchFamily="50" charset="-128"/>
                <a:cs typeface="Courier New" pitchFamily="49" charset="0"/>
              </a:rPr>
              <a:t>}</a:t>
            </a:r>
          </a:p>
        </p:txBody>
      </p:sp>
      <p:sp>
        <p:nvSpPr>
          <p:cNvPr id="26" name="正方形/長方形 25"/>
          <p:cNvSpPr/>
          <p:nvPr/>
        </p:nvSpPr>
        <p:spPr>
          <a:xfrm>
            <a:off x="5867400" y="3500438"/>
            <a:ext cx="1296988" cy="4333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テキスト ボックス 26"/>
          <p:cNvSpPr txBox="1">
            <a:spLocks noChangeArrowheads="1"/>
          </p:cNvSpPr>
          <p:nvPr/>
        </p:nvSpPr>
        <p:spPr bwMode="auto">
          <a:xfrm>
            <a:off x="5292725" y="1628775"/>
            <a:ext cx="2951163" cy="830263"/>
          </a:xfrm>
          <a:prstGeom prst="rect">
            <a:avLst/>
          </a:prstGeom>
          <a:solidFill>
            <a:srgbClr val="FFC000"/>
          </a:solidFill>
          <a:ln w="9525">
            <a:solidFill>
              <a:schemeClr val="tx1"/>
            </a:solidFill>
            <a:miter lim="800000"/>
            <a:headEnd/>
            <a:tailEnd/>
          </a:ln>
        </p:spPr>
        <p:txBody>
          <a:bodyPr>
            <a:spAutoFit/>
          </a:bodyPr>
          <a:lstStyle/>
          <a:p>
            <a:r>
              <a:rPr lang="ja-JP" altLang="en-US" sz="2400"/>
              <a:t>空欄に入るのは反復条件</a:t>
            </a:r>
          </a:p>
        </p:txBody>
      </p:sp>
      <p:sp>
        <p:nvSpPr>
          <p:cNvPr id="28" name="テキスト ボックス 27"/>
          <p:cNvSpPr txBox="1">
            <a:spLocks noChangeArrowheads="1"/>
          </p:cNvSpPr>
          <p:nvPr/>
        </p:nvSpPr>
        <p:spPr bwMode="auto">
          <a:xfrm>
            <a:off x="395288" y="3716338"/>
            <a:ext cx="3816350" cy="1262062"/>
          </a:xfrm>
          <a:prstGeom prst="rect">
            <a:avLst/>
          </a:prstGeom>
          <a:solidFill>
            <a:srgbClr val="FFC000"/>
          </a:solidFill>
          <a:ln w="9525">
            <a:solidFill>
              <a:schemeClr val="tx1"/>
            </a:solidFill>
            <a:miter lim="800000"/>
            <a:headEnd/>
            <a:tailEnd/>
          </a:ln>
        </p:spPr>
        <p:txBody>
          <a:bodyPr>
            <a:spAutoFit/>
          </a:bodyPr>
          <a:lstStyle/>
          <a:p>
            <a:r>
              <a:rPr lang="ja-JP" altLang="en-US" sz="2400"/>
              <a:t>カウンタ変数</a:t>
            </a:r>
            <a:r>
              <a:rPr lang="en-US" altLang="ja-JP" sz="2400"/>
              <a:t>i</a:t>
            </a:r>
            <a:r>
              <a:rPr lang="ja-JP" altLang="en-US" sz="2400"/>
              <a:t>を１から</a:t>
            </a:r>
            <a:r>
              <a:rPr lang="ja-JP" altLang="en-US" sz="2800" b="1">
                <a:solidFill>
                  <a:srgbClr val="FF0000"/>
                </a:solidFill>
              </a:rPr>
              <a:t>５まで</a:t>
            </a:r>
            <a:r>
              <a:rPr lang="en-US" altLang="ja-JP" sz="2400"/>
              <a:t>1</a:t>
            </a:r>
            <a:r>
              <a:rPr lang="ja-JP" altLang="en-US" sz="2400"/>
              <a:t>ずつ増やしながら</a:t>
            </a:r>
            <a:r>
              <a:rPr lang="en-US" altLang="ja-JP" sz="2400"/>
              <a:t>Ans</a:t>
            </a:r>
            <a:r>
              <a:rPr lang="ja-JP" altLang="en-US" sz="2400"/>
              <a:t>に加える。</a:t>
            </a:r>
          </a:p>
        </p:txBody>
      </p:sp>
      <p:sp>
        <p:nvSpPr>
          <p:cNvPr id="29" name="下矢印 28"/>
          <p:cNvSpPr/>
          <p:nvPr/>
        </p:nvSpPr>
        <p:spPr>
          <a:xfrm rot="1708777">
            <a:off x="6611938" y="2444750"/>
            <a:ext cx="360362" cy="109537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テキスト ボックス 29"/>
          <p:cNvSpPr txBox="1">
            <a:spLocks noChangeArrowheads="1"/>
          </p:cNvSpPr>
          <p:nvPr/>
        </p:nvSpPr>
        <p:spPr bwMode="auto">
          <a:xfrm>
            <a:off x="468313" y="3284538"/>
            <a:ext cx="3743325" cy="523875"/>
          </a:xfrm>
          <a:prstGeom prst="rect">
            <a:avLst/>
          </a:prstGeom>
          <a:noFill/>
          <a:ln w="9525">
            <a:noFill/>
            <a:miter lim="800000"/>
            <a:headEnd/>
            <a:tailEnd/>
          </a:ln>
        </p:spPr>
        <p:txBody>
          <a:bodyPr>
            <a:spAutoFit/>
          </a:bodyPr>
          <a:lstStyle/>
          <a:p>
            <a:pPr algn="ctr"/>
            <a:r>
              <a:rPr lang="ja-JP" altLang="en-US" sz="2800"/>
              <a:t>＜処理内容＞</a:t>
            </a:r>
          </a:p>
        </p:txBody>
      </p:sp>
      <p:sp>
        <p:nvSpPr>
          <p:cNvPr id="31" name="上矢印 30"/>
          <p:cNvSpPr/>
          <p:nvPr/>
        </p:nvSpPr>
        <p:spPr>
          <a:xfrm>
            <a:off x="1979613" y="2636838"/>
            <a:ext cx="431800" cy="720725"/>
          </a:xfrm>
          <a:prstGeom prst="up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500"/>
                                        <p:tgtEl>
                                          <p:spTgt spid="2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5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dissolve">
                                      <p:cBhvr>
                                        <p:cTn id="19" dur="500"/>
                                        <p:tgtEl>
                                          <p:spTgt spid="28"/>
                                        </p:tgtEl>
                                      </p:cBhvr>
                                    </p:animEffect>
                                  </p:childTnLst>
                                </p:cTn>
                              </p:par>
                            </p:childTnLst>
                          </p:cTn>
                        </p:par>
                        <p:par>
                          <p:cTn id="20" fill="hold">
                            <p:stCondLst>
                              <p:cond delay="500"/>
                            </p:stCondLst>
                            <p:childTnLst>
                              <p:par>
                                <p:cTn id="21" presetID="22" presetClass="entr" presetSubtype="4"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wipe(down)">
                                      <p:cBhvr>
                                        <p:cTn id="23" dur="500"/>
                                        <p:tgtEl>
                                          <p:spTgt spid="31"/>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dissolve">
                                      <p:cBhvr>
                                        <p:cTn id="2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7" grpId="0" animBg="1"/>
      <p:bldP spid="28" grpId="0" animBg="1"/>
      <p:bldP spid="29" grpId="0" animBg="1"/>
      <p:bldP spid="30" grpId="0"/>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22531" name="Rectangle 3"/>
          <p:cNvSpPr>
            <a:spLocks noGrp="1" noChangeArrowheads="1"/>
          </p:cNvSpPr>
          <p:nvPr>
            <p:ph type="body" idx="1"/>
          </p:nvPr>
        </p:nvSpPr>
        <p:spPr>
          <a:xfrm>
            <a:off x="395288" y="981075"/>
            <a:ext cx="8229600" cy="5591175"/>
          </a:xfrm>
        </p:spPr>
        <p:txBody>
          <a:bodyPr/>
          <a:lstStyle/>
          <a:p>
            <a:pPr eaLnBrk="1" hangingPunct="1">
              <a:lnSpc>
                <a:spcPct val="90000"/>
              </a:lnSpc>
            </a:pPr>
            <a:r>
              <a:rPr lang="ja-JP" altLang="en-US" smtClean="0"/>
              <a:t>講義室での飲食は厳禁です。</a:t>
            </a:r>
          </a:p>
          <a:p>
            <a:pPr eaLnBrk="1" hangingPunct="1">
              <a:lnSpc>
                <a:spcPct val="90000"/>
              </a:lnSpc>
            </a:pPr>
            <a:r>
              <a:rPr lang="ja-JP" altLang="en-US"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lnSpc>
                <a:spcPct val="90000"/>
              </a:lnSpc>
            </a:pPr>
            <a:r>
              <a:rPr lang="ja-JP" altLang="en-US" b="1" smtClean="0">
                <a:solidFill>
                  <a:srgbClr val="FF0000"/>
                </a:solidFill>
              </a:rPr>
              <a:t>課題チェックを受けるときは、必ず自分の席でチェックを受けて下さい。</a:t>
            </a:r>
          </a:p>
          <a:p>
            <a:pPr eaLnBrk="1" hangingPunct="1">
              <a:lnSpc>
                <a:spcPct val="90000"/>
              </a:lnSpc>
            </a:pPr>
            <a:r>
              <a:rPr lang="ja-JP" altLang="en-US" smtClean="0"/>
              <a:t>本日は、</a:t>
            </a:r>
            <a:r>
              <a:rPr lang="en-US" altLang="ja-JP" smtClean="0"/>
              <a:t>7-2</a:t>
            </a:r>
            <a:r>
              <a:rPr lang="ja-JP" altLang="en-US" smtClean="0"/>
              <a:t>節（</a:t>
            </a:r>
            <a:r>
              <a:rPr lang="en-US" altLang="ja-JP" smtClean="0"/>
              <a:t>p.184</a:t>
            </a:r>
            <a:r>
              <a:rPr lang="ja-JP" altLang="en-US" smtClean="0"/>
              <a:t>）まで課題チェックを終えた人は演習を終えて結構です。ただし、その際は補助員にきちんとその旨断って下さい。→</a:t>
            </a:r>
            <a:r>
              <a:rPr lang="ja-JP" altLang="en-US" sz="3600" b="1" smtClean="0">
                <a:solidFill>
                  <a:srgbClr val="0000FF"/>
                </a:solidFill>
              </a:rPr>
              <a:t>途中で退出すると</a:t>
            </a:r>
            <a:r>
              <a:rPr lang="ja-JP" altLang="en-US" sz="3600" b="1" smtClean="0">
                <a:solidFill>
                  <a:srgbClr val="FF0000"/>
                </a:solidFill>
              </a:rPr>
              <a:t>欠席</a:t>
            </a:r>
            <a:r>
              <a:rPr lang="ja-JP" altLang="en-US" sz="3600" b="1" smtClean="0">
                <a:solidFill>
                  <a:srgbClr val="0000FF"/>
                </a:solidFill>
              </a:rPr>
              <a:t>となるので注意して下さい。</a:t>
            </a:r>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3"/>
          <p:cNvGraphicFramePr>
            <a:graphicFrameLocks/>
          </p:cNvGraphicFramePr>
          <p:nvPr/>
        </p:nvGraphicFramePr>
        <p:xfrm>
          <a:off x="611560" y="1196752"/>
          <a:ext cx="7272808"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smtClean="0"/>
              <a:t>課題進行状況（</a:t>
            </a:r>
            <a:r>
              <a:rPr lang="en-US" altLang="ja-JP" smtClean="0"/>
              <a:t>11/27</a:t>
            </a:r>
            <a:r>
              <a:rPr lang="ja-JP" altLang="en-US" smtClean="0"/>
              <a:t>終了時点）</a:t>
            </a:r>
          </a:p>
        </p:txBody>
      </p:sp>
      <p:sp>
        <p:nvSpPr>
          <p:cNvPr id="43012" name="Text Box 4"/>
          <p:cNvSpPr txBox="1">
            <a:spLocks noChangeArrowheads="1"/>
          </p:cNvSpPr>
          <p:nvPr/>
        </p:nvSpPr>
        <p:spPr bwMode="auto">
          <a:xfrm>
            <a:off x="6659563" y="4005263"/>
            <a:ext cx="2233612"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7</a:t>
            </a:r>
            <a:r>
              <a:rPr lang="ja-JP" altLang="en-US" sz="2400"/>
              <a:t>章終了→</a:t>
            </a:r>
            <a:r>
              <a:rPr lang="en-US" altLang="ja-JP" sz="2400"/>
              <a:t>2</a:t>
            </a:r>
            <a:r>
              <a:rPr lang="ja-JP" altLang="en-US" sz="2400"/>
              <a:t>名</a:t>
            </a:r>
          </a:p>
        </p:txBody>
      </p:sp>
      <p:sp>
        <p:nvSpPr>
          <p:cNvPr id="5125"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6-8-1】</a:t>
            </a:r>
            <a:r>
              <a:rPr lang="ja-JP" altLang="en-US" sz="2400"/>
              <a:t>まで終了</a:t>
            </a:r>
          </a:p>
        </p:txBody>
      </p:sp>
      <p:sp>
        <p:nvSpPr>
          <p:cNvPr id="43018" name="Text Box 10"/>
          <p:cNvSpPr txBox="1">
            <a:spLocks noChangeArrowheads="1"/>
          </p:cNvSpPr>
          <p:nvPr/>
        </p:nvSpPr>
        <p:spPr bwMode="auto">
          <a:xfrm>
            <a:off x="1403350" y="2708275"/>
            <a:ext cx="2736850" cy="8302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5-8</a:t>
            </a:r>
            <a:r>
              <a:rPr lang="ja-JP" altLang="en-US" sz="2400"/>
              <a:t>節以降に入っていない人　→</a:t>
            </a:r>
            <a:r>
              <a:rPr lang="en-US" altLang="ja-JP" sz="2400"/>
              <a:t>4</a:t>
            </a:r>
            <a:r>
              <a:rPr lang="ja-JP" altLang="en-US" sz="2400"/>
              <a:t>名</a:t>
            </a:r>
          </a:p>
        </p:txBody>
      </p:sp>
      <p:sp>
        <p:nvSpPr>
          <p:cNvPr id="43019" name="AutoShape 11"/>
          <p:cNvSpPr>
            <a:spLocks/>
          </p:cNvSpPr>
          <p:nvPr/>
        </p:nvSpPr>
        <p:spPr bwMode="auto">
          <a:xfrm rot="-5400000">
            <a:off x="2177256" y="3086894"/>
            <a:ext cx="468313" cy="1584325"/>
          </a:xfrm>
          <a:prstGeom prst="rightBrace">
            <a:avLst>
              <a:gd name="adj1" fmla="val 32045"/>
              <a:gd name="adj2" fmla="val 50000"/>
            </a:avLst>
          </a:prstGeom>
          <a:noFill/>
          <a:ln w="38100">
            <a:solidFill>
              <a:srgbClr val="FF0000"/>
            </a:solidFill>
            <a:round/>
            <a:headEnd/>
            <a:tailEnd/>
          </a:ln>
        </p:spPr>
        <p:txBody>
          <a:bodyPr wrap="none" anchor="ctr"/>
          <a:lstStyle/>
          <a:p>
            <a:endParaRPr lang="ja-JP" altLang="en-US"/>
          </a:p>
        </p:txBody>
      </p:sp>
      <p:sp>
        <p:nvSpPr>
          <p:cNvPr id="43028" name="Text Box 20"/>
          <p:cNvSpPr txBox="1">
            <a:spLocks noChangeArrowheads="1"/>
          </p:cNvSpPr>
          <p:nvPr/>
        </p:nvSpPr>
        <p:spPr bwMode="auto">
          <a:xfrm>
            <a:off x="6084888" y="2060575"/>
            <a:ext cx="1871662"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6-10</a:t>
            </a:r>
            <a:r>
              <a:rPr lang="ja-JP" altLang="en-US" sz="2400"/>
              <a:t>節終了→</a:t>
            </a:r>
            <a:r>
              <a:rPr lang="en-US" altLang="ja-JP" sz="2400"/>
              <a:t>66.0%</a:t>
            </a:r>
          </a:p>
        </p:txBody>
      </p:sp>
      <p:sp>
        <p:nvSpPr>
          <p:cNvPr id="43029" name="AutoShape 21"/>
          <p:cNvSpPr>
            <a:spLocks noChangeArrowheads="1"/>
          </p:cNvSpPr>
          <p:nvPr/>
        </p:nvSpPr>
        <p:spPr bwMode="auto">
          <a:xfrm>
            <a:off x="5076825" y="1916113"/>
            <a:ext cx="863600" cy="720725"/>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14" name="テキスト ボックス 13"/>
          <p:cNvSpPr txBox="1"/>
          <p:nvPr/>
        </p:nvSpPr>
        <p:spPr>
          <a:xfrm>
            <a:off x="1042988" y="4005263"/>
            <a:ext cx="2952750" cy="923925"/>
          </a:xfrm>
          <a:prstGeom prst="rect">
            <a:avLst/>
          </a:prstGeom>
          <a:noFill/>
        </p:spPr>
        <p:txBody>
          <a:bodyPr>
            <a:spAutoFit/>
          </a:bodyPr>
          <a:lstStyle/>
          <a:p>
            <a:pPr>
              <a:defRPr/>
            </a:pPr>
            <a:r>
              <a:rPr lang="ja-JP" altLang="en-US" sz="5400" b="1" dirty="0">
                <a:solidFill>
                  <a:srgbClr val="FF0000"/>
                </a:solidFill>
                <a:effectLst>
                  <a:outerShdw blurRad="50800" dist="38100" dir="2700000" algn="tl" rotWithShape="0">
                    <a:prstClr val="black">
                      <a:alpha val="40000"/>
                    </a:prstClr>
                  </a:outerShdw>
                </a:effectLst>
                <a:ea typeface="ＭＳ Ｐゴシック" pitchFamily="50" charset="-128"/>
              </a:rPr>
              <a:t>挽回を！</a:t>
            </a:r>
          </a:p>
        </p:txBody>
      </p:sp>
      <p:sp>
        <p:nvSpPr>
          <p:cNvPr id="11" name="右矢印 10"/>
          <p:cNvSpPr/>
          <p:nvPr/>
        </p:nvSpPr>
        <p:spPr>
          <a:xfrm rot="3299363">
            <a:off x="6982619" y="4579144"/>
            <a:ext cx="533400" cy="360362"/>
          </a:xfrm>
          <a:prstGeom prst="right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29"/>
                                        </p:tgtEl>
                                        <p:attrNameLst>
                                          <p:attrName>style.visibility</p:attrName>
                                        </p:attrNameLst>
                                      </p:cBhvr>
                                      <p:to>
                                        <p:strVal val="visible"/>
                                      </p:to>
                                    </p:set>
                                    <p:animEffect transition="in" filter="wipe(left)">
                                      <p:cBhvr>
                                        <p:cTn id="7" dur="500"/>
                                        <p:tgtEl>
                                          <p:spTgt spid="430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3028"/>
                                        </p:tgtEl>
                                        <p:attrNameLst>
                                          <p:attrName>style.visibility</p:attrName>
                                        </p:attrNameLst>
                                      </p:cBhvr>
                                      <p:to>
                                        <p:strVal val="visible"/>
                                      </p:to>
                                    </p:set>
                                    <p:animEffect transition="in" filter="wipe(left)">
                                      <p:cBhvr>
                                        <p:cTn id="11" dur="500"/>
                                        <p:tgtEl>
                                          <p:spTgt spid="4302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43012"/>
                                        </p:tgtEl>
                                        <p:attrNameLst>
                                          <p:attrName>style.visibility</p:attrName>
                                        </p:attrNameLst>
                                      </p:cBhvr>
                                      <p:to>
                                        <p:strVal val="visible"/>
                                      </p:to>
                                    </p:set>
                                    <p:animEffect transition="in" filter="dissolve">
                                      <p:cBhvr>
                                        <p:cTn id="16" dur="500"/>
                                        <p:tgtEl>
                                          <p:spTgt spid="43012"/>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up)">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3019"/>
                                        </p:tgtEl>
                                        <p:attrNameLst>
                                          <p:attrName>style.visibility</p:attrName>
                                        </p:attrNameLst>
                                      </p:cBhvr>
                                      <p:to>
                                        <p:strVal val="visible"/>
                                      </p:to>
                                    </p:set>
                                    <p:animEffect transition="in" filter="wipe(down)">
                                      <p:cBhvr>
                                        <p:cTn id="25" dur="500"/>
                                        <p:tgtEl>
                                          <p:spTgt spid="43019"/>
                                        </p:tgtEl>
                                      </p:cBhvr>
                                    </p:animEffect>
                                  </p:childTnLst>
                                </p:cTn>
                              </p:par>
                            </p:childTnLst>
                          </p:cTn>
                        </p:par>
                        <p:par>
                          <p:cTn id="26" fill="hold">
                            <p:stCondLst>
                              <p:cond delay="500"/>
                            </p:stCondLst>
                            <p:childTnLst>
                              <p:par>
                                <p:cTn id="27" presetID="22" presetClass="entr" presetSubtype="4" fill="hold" grpId="0" nodeType="afterEffect">
                                  <p:stCondLst>
                                    <p:cond delay="0"/>
                                  </p:stCondLst>
                                  <p:childTnLst>
                                    <p:set>
                                      <p:cBhvr>
                                        <p:cTn id="28" dur="1" fill="hold">
                                          <p:stCondLst>
                                            <p:cond delay="0"/>
                                          </p:stCondLst>
                                        </p:cTn>
                                        <p:tgtEl>
                                          <p:spTgt spid="43018"/>
                                        </p:tgtEl>
                                        <p:attrNameLst>
                                          <p:attrName>style.visibility</p:attrName>
                                        </p:attrNameLst>
                                      </p:cBhvr>
                                      <p:to>
                                        <p:strVal val="visible"/>
                                      </p:to>
                                    </p:set>
                                    <p:animEffect transition="in" filter="wipe(down)">
                                      <p:cBhvr>
                                        <p:cTn id="29" dur="500"/>
                                        <p:tgtEl>
                                          <p:spTgt spid="43018"/>
                                        </p:tgtEl>
                                      </p:cBhvr>
                                    </p:animEffect>
                                  </p:childTnLst>
                                </p:cTn>
                              </p:par>
                            </p:childTnLst>
                          </p:cTn>
                        </p:par>
                        <p:par>
                          <p:cTn id="30" fill="hold">
                            <p:stCondLst>
                              <p:cond delay="1000"/>
                            </p:stCondLst>
                            <p:childTnLst>
                              <p:par>
                                <p:cTn id="31" presetID="51" presetClass="entr" presetSubtype="0"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770" decel="100000"/>
                                        <p:tgtEl>
                                          <p:spTgt spid="14"/>
                                        </p:tgtEl>
                                      </p:cBhvr>
                                    </p:animEffect>
                                    <p:animScale>
                                      <p:cBhvr>
                                        <p:cTn id="34" dur="770" decel="100000"/>
                                        <p:tgtEl>
                                          <p:spTgt spid="14"/>
                                        </p:tgtEl>
                                      </p:cBhvr>
                                      <p:from x="10000" y="10000"/>
                                      <p:to x="200000" y="450000"/>
                                    </p:animScale>
                                    <p:animScale>
                                      <p:cBhvr>
                                        <p:cTn id="35" dur="1230" accel="100000" fill="hold">
                                          <p:stCondLst>
                                            <p:cond delay="770"/>
                                          </p:stCondLst>
                                        </p:cTn>
                                        <p:tgtEl>
                                          <p:spTgt spid="14"/>
                                        </p:tgtEl>
                                      </p:cBhvr>
                                      <p:from x="200000" y="450000"/>
                                      <p:to x="100000" y="100000"/>
                                    </p:animScale>
                                    <p:set>
                                      <p:cBhvr>
                                        <p:cTn id="36" dur="770" fill="hold"/>
                                        <p:tgtEl>
                                          <p:spTgt spid="14"/>
                                        </p:tgtEl>
                                        <p:attrNameLst>
                                          <p:attrName>ppt_x</p:attrName>
                                        </p:attrNameLst>
                                      </p:cBhvr>
                                      <p:to>
                                        <p:strVal val="(0.5)"/>
                                      </p:to>
                                    </p:set>
                                    <p:anim from="(0.5)" to="(#ppt_x)" calcmode="lin" valueType="num">
                                      <p:cBhvr>
                                        <p:cTn id="37" dur="1230" accel="100000" fill="hold">
                                          <p:stCondLst>
                                            <p:cond delay="770"/>
                                          </p:stCondLst>
                                        </p:cTn>
                                        <p:tgtEl>
                                          <p:spTgt spid="14"/>
                                        </p:tgtEl>
                                        <p:attrNameLst>
                                          <p:attrName>ppt_x</p:attrName>
                                        </p:attrNameLst>
                                      </p:cBhvr>
                                    </p:anim>
                                    <p:set>
                                      <p:cBhvr>
                                        <p:cTn id="38" dur="770" fill="hold"/>
                                        <p:tgtEl>
                                          <p:spTgt spid="14"/>
                                        </p:tgtEl>
                                        <p:attrNameLst>
                                          <p:attrName>ppt_y</p:attrName>
                                        </p:attrNameLst>
                                      </p:cBhvr>
                                      <p:to>
                                        <p:strVal val="(#ppt_y+0.4)"/>
                                      </p:to>
                                    </p:set>
                                    <p:anim from="(#ppt_y+0.4)" to="(#ppt_y)" calcmode="lin" valueType="num">
                                      <p:cBhvr>
                                        <p:cTn id="39" dur="1230" accel="100000" fill="hold">
                                          <p:stCondLst>
                                            <p:cond delay="770"/>
                                          </p:stCondLst>
                                        </p:cTn>
                                        <p:tgtEl>
                                          <p:spTgt spid="1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P spid="43018" grpId="0" animBg="1"/>
      <p:bldP spid="43019" grpId="0" animBg="1"/>
      <p:bldP spid="43028" grpId="0" animBg="1"/>
      <p:bldP spid="43029" grpId="0" animBg="1"/>
      <p:bldP spid="14"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nvGraphicFramePr>
        <p:xfrm>
          <a:off x="539552" y="1196752"/>
          <a:ext cx="7416824"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404813"/>
            <a:ext cx="7920037" cy="796925"/>
          </a:xfrm>
        </p:spPr>
        <p:txBody>
          <a:bodyPr/>
          <a:lstStyle/>
          <a:p>
            <a:pPr eaLnBrk="1" hangingPunct="1"/>
            <a:r>
              <a:rPr lang="ja-JP" altLang="en-US" smtClean="0"/>
              <a:t>応用課題提出状況（</a:t>
            </a:r>
            <a:r>
              <a:rPr lang="en-US" altLang="ja-JP" smtClean="0"/>
              <a:t>11/27</a:t>
            </a:r>
            <a:r>
              <a:rPr lang="ja-JP" altLang="en-US" smtClean="0"/>
              <a:t>終了時点）</a:t>
            </a:r>
          </a:p>
        </p:txBody>
      </p:sp>
      <p:sp>
        <p:nvSpPr>
          <p:cNvPr id="9" name="Text Box 4"/>
          <p:cNvSpPr txBox="1">
            <a:spLocks noChangeArrowheads="1"/>
          </p:cNvSpPr>
          <p:nvPr/>
        </p:nvSpPr>
        <p:spPr bwMode="auto">
          <a:xfrm>
            <a:off x="5072063" y="1857375"/>
            <a:ext cx="3167062"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a:t>平均的には</a:t>
            </a:r>
            <a:r>
              <a:rPr lang="en-US" altLang="ja-JP" sz="2400"/>
              <a:t>6.4</a:t>
            </a:r>
            <a:r>
              <a:rPr lang="ja-JP" altLang="en-US" sz="2400"/>
              <a:t>題提出</a:t>
            </a:r>
          </a:p>
        </p:txBody>
      </p:sp>
      <p:sp>
        <p:nvSpPr>
          <p:cNvPr id="10" name="Text Box 11"/>
          <p:cNvSpPr txBox="1">
            <a:spLocks noChangeArrowheads="1"/>
          </p:cNvSpPr>
          <p:nvPr/>
        </p:nvSpPr>
        <p:spPr bwMode="auto">
          <a:xfrm>
            <a:off x="755650" y="6092825"/>
            <a:ext cx="7272338"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a:t>１．</a:t>
            </a:r>
            <a:r>
              <a:rPr lang="en-US" altLang="ja-JP" sz="2800"/>
              <a:t>34</a:t>
            </a:r>
            <a:r>
              <a:rPr lang="ja-JP" altLang="en-US" sz="2800"/>
              <a:t>題：</a:t>
            </a:r>
            <a:r>
              <a:rPr lang="en-US" altLang="ja-JP" sz="2800"/>
              <a:t>1</a:t>
            </a:r>
            <a:r>
              <a:rPr lang="ja-JP" altLang="en-US" sz="2800"/>
              <a:t>名　　２．</a:t>
            </a:r>
            <a:r>
              <a:rPr lang="en-US" altLang="ja-JP" sz="2800"/>
              <a:t>18</a:t>
            </a:r>
            <a:r>
              <a:rPr lang="ja-JP" altLang="en-US" sz="2800"/>
              <a:t>題：</a:t>
            </a:r>
            <a:r>
              <a:rPr lang="en-US" altLang="ja-JP" sz="2800"/>
              <a:t>1</a:t>
            </a:r>
            <a:r>
              <a:rPr lang="ja-JP" altLang="en-US" sz="2800"/>
              <a:t>名　　３．</a:t>
            </a:r>
            <a:r>
              <a:rPr lang="en-US" altLang="ja-JP" sz="2800"/>
              <a:t>11</a:t>
            </a:r>
            <a:r>
              <a:rPr lang="ja-JP" altLang="en-US" sz="2800"/>
              <a:t>題：</a:t>
            </a:r>
            <a:r>
              <a:rPr lang="en-US" altLang="ja-JP" sz="2800"/>
              <a:t>2</a:t>
            </a:r>
            <a:r>
              <a:rPr lang="ja-JP" altLang="en-US" sz="2800"/>
              <a:t>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応用課題について（再掲）</a:t>
            </a:r>
          </a:p>
        </p:txBody>
      </p:sp>
      <p:sp>
        <p:nvSpPr>
          <p:cNvPr id="7171" name="Rectangle 3"/>
          <p:cNvSpPr>
            <a:spLocks noGrp="1" noChangeArrowheads="1"/>
          </p:cNvSpPr>
          <p:nvPr>
            <p:ph type="body" idx="1"/>
          </p:nvPr>
        </p:nvSpPr>
        <p:spPr>
          <a:xfrm>
            <a:off x="468313" y="1412875"/>
            <a:ext cx="8229600" cy="5256213"/>
          </a:xfrm>
        </p:spPr>
        <p:txBody>
          <a:bodyPr/>
          <a:lstStyle/>
          <a:p>
            <a:pPr eaLnBrk="1" hangingPunct="1"/>
            <a:r>
              <a:rPr lang="ja-JP" altLang="en-US" smtClean="0"/>
              <a:t>第</a:t>
            </a:r>
            <a:r>
              <a:rPr lang="en-US" altLang="ja-JP" smtClean="0"/>
              <a:t>7</a:t>
            </a:r>
            <a:r>
              <a:rPr lang="ja-JP" altLang="en-US" smtClean="0"/>
              <a:t>章までの応用課題：</a:t>
            </a:r>
            <a:r>
              <a:rPr lang="en-US" altLang="ja-JP" sz="3600" b="1" smtClean="0">
                <a:solidFill>
                  <a:srgbClr val="0000FF"/>
                </a:solidFill>
              </a:rPr>
              <a:t>12</a:t>
            </a:r>
            <a:r>
              <a:rPr lang="ja-JP" altLang="en-US" smtClean="0"/>
              <a:t>題</a:t>
            </a:r>
          </a:p>
          <a:p>
            <a:pPr eaLnBrk="1" hangingPunct="1"/>
            <a:r>
              <a:rPr lang="ja-JP" altLang="en-US" smtClean="0"/>
              <a:t>第</a:t>
            </a:r>
            <a:r>
              <a:rPr lang="en-US" altLang="ja-JP" smtClean="0"/>
              <a:t>8</a:t>
            </a:r>
            <a:r>
              <a:rPr lang="ja-JP" altLang="en-US" smtClean="0"/>
              <a:t>章は全て応用課題：</a:t>
            </a:r>
            <a:r>
              <a:rPr lang="en-US" altLang="ja-JP" sz="3600" b="1" smtClean="0">
                <a:solidFill>
                  <a:srgbClr val="0000FF"/>
                </a:solidFill>
              </a:rPr>
              <a:t>11</a:t>
            </a:r>
            <a:r>
              <a:rPr lang="ja-JP" altLang="en-US" smtClean="0"/>
              <a:t>題</a:t>
            </a:r>
            <a:endParaRPr lang="en-US" altLang="ja-JP" smtClean="0"/>
          </a:p>
          <a:p>
            <a:pPr eaLnBrk="1" hangingPunct="1"/>
            <a:r>
              <a:rPr lang="ja-JP" altLang="en-US" smtClean="0"/>
              <a:t>第</a:t>
            </a:r>
            <a:r>
              <a:rPr lang="en-US" altLang="ja-JP" smtClean="0"/>
              <a:t>9</a:t>
            </a:r>
            <a:r>
              <a:rPr lang="ja-JP" altLang="en-US" smtClean="0"/>
              <a:t>章は全て応用課題：　</a:t>
            </a:r>
            <a:r>
              <a:rPr lang="en-US" altLang="ja-JP" sz="3600" b="1" smtClean="0">
                <a:solidFill>
                  <a:srgbClr val="0000FF"/>
                </a:solidFill>
              </a:rPr>
              <a:t>3</a:t>
            </a:r>
            <a:r>
              <a:rPr lang="ja-JP" altLang="en-US" smtClean="0"/>
              <a:t>題</a:t>
            </a:r>
          </a:p>
          <a:p>
            <a:pPr eaLnBrk="1" hangingPunct="1"/>
            <a:r>
              <a:rPr lang="ja-JP" altLang="en-US" smtClean="0"/>
              <a:t>第</a:t>
            </a:r>
            <a:r>
              <a:rPr lang="en-US" altLang="ja-JP" smtClean="0"/>
              <a:t>10</a:t>
            </a:r>
            <a:r>
              <a:rPr lang="ja-JP" altLang="en-US" smtClean="0"/>
              <a:t>章は全て応用課題：</a:t>
            </a:r>
            <a:r>
              <a:rPr lang="en-US" altLang="ja-JP" sz="3600" b="1" smtClean="0">
                <a:solidFill>
                  <a:srgbClr val="0000FF"/>
                </a:solidFill>
              </a:rPr>
              <a:t>8</a:t>
            </a:r>
            <a:r>
              <a:rPr lang="ja-JP" altLang="en-US" smtClean="0"/>
              <a:t>題</a:t>
            </a:r>
            <a:endParaRPr lang="en-US" altLang="ja-JP" smtClean="0"/>
          </a:p>
          <a:p>
            <a:pPr eaLnBrk="1" hangingPunct="1"/>
            <a:r>
              <a:rPr lang="ja-JP" altLang="en-US" smtClean="0"/>
              <a:t>特に第</a:t>
            </a:r>
            <a:r>
              <a:rPr lang="en-US" altLang="ja-JP" smtClean="0"/>
              <a:t>1</a:t>
            </a:r>
            <a:r>
              <a:rPr lang="ja-JP" altLang="en-US" smtClean="0"/>
              <a:t>回テストで</a:t>
            </a:r>
            <a:r>
              <a:rPr lang="en-US" altLang="ja-JP" smtClean="0"/>
              <a:t>50</a:t>
            </a:r>
            <a:r>
              <a:rPr lang="ja-JP" altLang="en-US" smtClean="0"/>
              <a:t>点未満だった人は、可能な限り応用課題に取り組んで下さい。</a:t>
            </a:r>
            <a:endParaRPr lang="en-US" altLang="ja-JP" smtClean="0"/>
          </a:p>
          <a:p>
            <a:pPr eaLnBrk="1" hangingPunct="1"/>
            <a:r>
              <a:rPr lang="ja-JP" altLang="en-US" smtClean="0"/>
              <a:t>応用課題に積極的に取り組めば、補助員が適切にアドバイスしてくれるはずです。</a:t>
            </a:r>
          </a:p>
          <a:p>
            <a:pPr eaLnBrk="1" hangingPunct="1"/>
            <a:r>
              <a:rPr lang="ja-JP" altLang="en-US" smtClean="0"/>
              <a:t>また、友人同士で教え合うことも奨励します。</a:t>
            </a:r>
          </a:p>
          <a:p>
            <a:pPr eaLnBrk="1" hangingPunct="1">
              <a:buFont typeface="Wingdings" pitchFamily="2" charset="2"/>
              <a:buNone/>
            </a:pPr>
            <a:endParaRPr lang="en-US" altLang="ja-JP" smtClean="0"/>
          </a:p>
        </p:txBody>
      </p:sp>
      <p:sp>
        <p:nvSpPr>
          <p:cNvPr id="4" name="右中かっこ 3"/>
          <p:cNvSpPr/>
          <p:nvPr/>
        </p:nvSpPr>
        <p:spPr>
          <a:xfrm>
            <a:off x="5940425" y="1484313"/>
            <a:ext cx="1079500" cy="2376487"/>
          </a:xfrm>
          <a:prstGeom prst="rightBrace">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173" name="テキスト ボックス 4"/>
          <p:cNvSpPr txBox="1">
            <a:spLocks noChangeArrowheads="1"/>
          </p:cNvSpPr>
          <p:nvPr/>
        </p:nvSpPr>
        <p:spPr bwMode="auto">
          <a:xfrm>
            <a:off x="7092950" y="2276475"/>
            <a:ext cx="1366838" cy="708025"/>
          </a:xfrm>
          <a:prstGeom prst="rect">
            <a:avLst/>
          </a:prstGeom>
          <a:noFill/>
          <a:ln w="9525">
            <a:noFill/>
            <a:miter lim="800000"/>
            <a:headEnd/>
            <a:tailEnd/>
          </a:ln>
        </p:spPr>
        <p:txBody>
          <a:bodyPr>
            <a:spAutoFit/>
          </a:bodyPr>
          <a:lstStyle/>
          <a:p>
            <a:r>
              <a:rPr lang="en-US" altLang="ja-JP" sz="4000" b="1">
                <a:solidFill>
                  <a:srgbClr val="FF0000"/>
                </a:solidFill>
              </a:rPr>
              <a:t>34</a:t>
            </a:r>
            <a:r>
              <a:rPr lang="ja-JP" altLang="en-US" sz="4000" b="1">
                <a:solidFill>
                  <a:srgbClr val="FF0000"/>
                </a:solidFill>
              </a:rPr>
              <a:t>題</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第２回テストのアナウンス</a:t>
            </a:r>
          </a:p>
        </p:txBody>
      </p:sp>
      <p:sp>
        <p:nvSpPr>
          <p:cNvPr id="8195" name="Rectangle 3"/>
          <p:cNvSpPr>
            <a:spLocks noGrp="1" noChangeArrowheads="1"/>
          </p:cNvSpPr>
          <p:nvPr>
            <p:ph type="body" idx="1"/>
          </p:nvPr>
        </p:nvSpPr>
        <p:spPr>
          <a:xfrm>
            <a:off x="457200" y="1719263"/>
            <a:ext cx="8229600" cy="4878387"/>
          </a:xfrm>
        </p:spPr>
        <p:txBody>
          <a:bodyPr/>
          <a:lstStyle/>
          <a:p>
            <a:pPr eaLnBrk="1" hangingPunct="1"/>
            <a:r>
              <a:rPr lang="ja-JP" altLang="en-US" sz="2800" smtClean="0"/>
              <a:t>第２回テストを以下の要領で行います。</a:t>
            </a:r>
          </a:p>
          <a:p>
            <a:pPr eaLnBrk="1" hangingPunct="1"/>
            <a:r>
              <a:rPr lang="ja-JP" altLang="en-US" sz="2800" smtClean="0"/>
              <a:t>日時：１月</a:t>
            </a:r>
            <a:r>
              <a:rPr lang="en-US" altLang="ja-JP" sz="2800" smtClean="0"/>
              <a:t>8</a:t>
            </a:r>
            <a:r>
              <a:rPr lang="ja-JP" altLang="en-US" sz="2800" smtClean="0"/>
              <a:t>日　</a:t>
            </a:r>
            <a:r>
              <a:rPr lang="en-US" altLang="ja-JP" sz="2800" smtClean="0"/>
              <a:t>13:15</a:t>
            </a:r>
            <a:r>
              <a:rPr lang="ja-JP" altLang="en-US" sz="2800" smtClean="0"/>
              <a:t>～</a:t>
            </a:r>
            <a:r>
              <a:rPr lang="en-US" altLang="ja-JP" sz="2800" smtClean="0"/>
              <a:t>14:05</a:t>
            </a:r>
          </a:p>
          <a:p>
            <a:pPr eaLnBrk="1" hangingPunct="1"/>
            <a:r>
              <a:rPr lang="ja-JP" altLang="en-US" sz="2800" smtClean="0"/>
              <a:t>範囲：テキスト</a:t>
            </a:r>
            <a:r>
              <a:rPr lang="en-US" altLang="ja-JP" sz="2800" smtClean="0"/>
              <a:t>7-4</a:t>
            </a:r>
            <a:r>
              <a:rPr lang="ja-JP" altLang="en-US" sz="2800" smtClean="0"/>
              <a:t>節まで（</a:t>
            </a:r>
            <a:r>
              <a:rPr lang="en-US" altLang="ja-JP" sz="2800" smtClean="0"/>
              <a:t>p.195</a:t>
            </a:r>
            <a:r>
              <a:rPr lang="ja-JP" altLang="en-US" sz="2800" smtClean="0"/>
              <a:t>まで）</a:t>
            </a:r>
          </a:p>
          <a:p>
            <a:pPr eaLnBrk="1" hangingPunct="1"/>
            <a:r>
              <a:rPr lang="ja-JP" altLang="en-US" sz="2800" smtClean="0"/>
              <a:t>形式：ペーパーテスト形式</a:t>
            </a:r>
          </a:p>
          <a:p>
            <a:pPr eaLnBrk="1" hangingPunct="1"/>
            <a:r>
              <a:rPr lang="ja-JP" altLang="en-US" sz="2800" smtClean="0"/>
              <a:t>その他：要領は基本的に第１回と同様です。テキストは参照可です。</a:t>
            </a:r>
          </a:p>
          <a:p>
            <a:pPr eaLnBrk="1" hangingPunct="1"/>
            <a:r>
              <a:rPr lang="ja-JP" altLang="en-US" sz="2800" smtClean="0"/>
              <a:t>理解度確認テストを掲載しています。→各自取り組んで下さい。（</a:t>
            </a:r>
            <a:r>
              <a:rPr lang="ja-JP" altLang="en-US" sz="2800" b="1" smtClean="0">
                <a:solidFill>
                  <a:srgbClr val="FF0000"/>
                </a:solidFill>
              </a:rPr>
              <a:t>特に</a:t>
            </a:r>
            <a:r>
              <a:rPr lang="en-US" altLang="ja-JP" sz="2800" b="1" smtClean="0">
                <a:solidFill>
                  <a:srgbClr val="FF0000"/>
                </a:solidFill>
              </a:rPr>
              <a:t>1</a:t>
            </a:r>
            <a:r>
              <a:rPr lang="ja-JP" altLang="en-US" sz="2800" b="1" smtClean="0">
                <a:solidFill>
                  <a:srgbClr val="FF0000"/>
                </a:solidFill>
              </a:rPr>
              <a:t>回目のテストで</a:t>
            </a:r>
            <a:r>
              <a:rPr lang="en-US" altLang="ja-JP" sz="2800" b="1" smtClean="0">
                <a:solidFill>
                  <a:srgbClr val="FF0000"/>
                </a:solidFill>
              </a:rPr>
              <a:t>50</a:t>
            </a:r>
            <a:r>
              <a:rPr lang="ja-JP" altLang="en-US" sz="2800" b="1" smtClean="0">
                <a:solidFill>
                  <a:srgbClr val="FF0000"/>
                </a:solidFill>
              </a:rPr>
              <a:t>点未満だった人は、必ずこれに取り組み、</a:t>
            </a:r>
            <a:r>
              <a:rPr lang="en-US" altLang="ja-JP" sz="2800" b="1" smtClean="0">
                <a:solidFill>
                  <a:srgbClr val="FF0000"/>
                </a:solidFill>
              </a:rPr>
              <a:t>2</a:t>
            </a:r>
            <a:r>
              <a:rPr lang="ja-JP" altLang="en-US" sz="2800" b="1" smtClean="0">
                <a:solidFill>
                  <a:srgbClr val="FF0000"/>
                </a:solidFill>
              </a:rPr>
              <a:t>回目テストで挽回して下さい</a:t>
            </a:r>
            <a:r>
              <a:rPr lang="ja-JP" altLang="en-US" sz="2800" smtClean="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smtClean="0"/>
              <a:t>成績について</a:t>
            </a:r>
          </a:p>
        </p:txBody>
      </p:sp>
      <p:sp>
        <p:nvSpPr>
          <p:cNvPr id="9219" name="Rectangle 3"/>
          <p:cNvSpPr>
            <a:spLocks noGrp="1" noChangeArrowheads="1"/>
          </p:cNvSpPr>
          <p:nvPr>
            <p:ph type="body" idx="1"/>
          </p:nvPr>
        </p:nvSpPr>
        <p:spPr/>
        <p:txBody>
          <a:bodyPr/>
          <a:lstStyle/>
          <a:p>
            <a:pPr eaLnBrk="1" hangingPunct="1"/>
            <a:r>
              <a:rPr lang="ja-JP" altLang="en-US" sz="2600" b="1" smtClean="0">
                <a:solidFill>
                  <a:srgbClr val="0000FF"/>
                </a:solidFill>
              </a:rPr>
              <a:t>成績＝</a:t>
            </a:r>
            <a:r>
              <a:rPr lang="en-US" altLang="ja-JP" sz="2600" b="1" smtClean="0">
                <a:solidFill>
                  <a:srgbClr val="0000FF"/>
                </a:solidFill>
              </a:rPr>
              <a:t>2</a:t>
            </a:r>
            <a:r>
              <a:rPr lang="ja-JP" altLang="en-US" sz="2600" b="1" smtClean="0">
                <a:solidFill>
                  <a:srgbClr val="0000FF"/>
                </a:solidFill>
              </a:rPr>
              <a:t>回のテストの平均点＋応用課題数－未提出の基礎課題数</a:t>
            </a:r>
          </a:p>
          <a:p>
            <a:pPr eaLnBrk="1" hangingPunct="1">
              <a:buFont typeface="Wingdings" pitchFamily="2" charset="2"/>
              <a:buNone/>
            </a:pPr>
            <a:r>
              <a:rPr lang="ja-JP" altLang="en-US" sz="2600" smtClean="0"/>
              <a:t>　（</a:t>
            </a:r>
            <a:r>
              <a:rPr lang="en-US" altLang="ja-JP" sz="2600" smtClean="0"/>
              <a:t>50</a:t>
            </a:r>
            <a:r>
              <a:rPr lang="ja-JP" altLang="en-US" sz="2600" smtClean="0"/>
              <a:t>点未満の場合は単位取得ができません。）</a:t>
            </a:r>
          </a:p>
          <a:p>
            <a:pPr eaLnBrk="1" hangingPunct="1"/>
            <a:r>
              <a:rPr lang="ja-JP" altLang="en-US" sz="2600" smtClean="0"/>
              <a:t>特に前回のテストであまり良い成績を収められなかった人はできる限り応用課題を解いて、</a:t>
            </a:r>
            <a:r>
              <a:rPr lang="en-US" altLang="ja-JP" sz="2600" smtClean="0"/>
              <a:t>2</a:t>
            </a:r>
            <a:r>
              <a:rPr lang="ja-JP" altLang="en-US" sz="2600" smtClean="0"/>
              <a:t>回目テストでの挽回に備えて下さい。また、理解度確認テストを行って確実に理解しておいて下さい。</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250825" y="404813"/>
            <a:ext cx="7543800" cy="723900"/>
          </a:xfrm>
        </p:spPr>
        <p:txBody>
          <a:bodyPr/>
          <a:lstStyle/>
          <a:p>
            <a:pPr eaLnBrk="1" hangingPunct="1"/>
            <a:r>
              <a:rPr lang="ja-JP" altLang="en-US" smtClean="0"/>
              <a:t>理解度チェック１</a:t>
            </a:r>
          </a:p>
        </p:txBody>
      </p:sp>
      <p:sp>
        <p:nvSpPr>
          <p:cNvPr id="11267"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6</a:t>
            </a:r>
            <a:r>
              <a:rPr lang="zh-TW" altLang="en-US" sz="3600"/>
              <a:t>    </a:t>
            </a:r>
            <a:r>
              <a:rPr lang="ja-JP" altLang="en-US" sz="3600"/>
              <a:t>　 </a:t>
            </a:r>
            <a:r>
              <a:rPr lang="ja-JP" altLang="en-US" sz="3600">
                <a:solidFill>
                  <a:srgbClr val="0000FF"/>
                </a:solidFill>
              </a:rPr>
              <a:t>３．</a:t>
            </a:r>
            <a:r>
              <a:rPr lang="en-US" altLang="zh-TW" sz="3600"/>
              <a:t>10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21</a:t>
            </a:r>
            <a:r>
              <a:rPr lang="zh-TW" altLang="en-US" sz="3600"/>
              <a:t>   </a:t>
            </a:r>
          </a:p>
        </p:txBody>
      </p:sp>
      <p:sp>
        <p:nvSpPr>
          <p:cNvPr id="11268"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b="1"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a:latin typeface="Courier New" pitchFamily="49" charset="0"/>
                <a:ea typeface="ＭＳ Ｐゴシック" pitchFamily="50" charset="-128"/>
                <a:cs typeface="Courier New" pitchFamily="49" charset="0"/>
              </a:rPr>
              <a:t>while</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&lt;=4){</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=i+1;</a:t>
            </a:r>
          </a:p>
          <a:p>
            <a:pPr>
              <a:defRPr/>
            </a:pPr>
            <a:r>
              <a:rPr lang="en-US"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260350"/>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42" name="正方形/長方形 41"/>
          <p:cNvSpPr/>
          <p:nvPr/>
        </p:nvSpPr>
        <p:spPr>
          <a:xfrm>
            <a:off x="539750" y="1412875"/>
            <a:ext cx="3743325" cy="26781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=0;</a:t>
            </a:r>
          </a:p>
          <a:p>
            <a:pPr>
              <a:defRPr/>
            </a:pPr>
            <a:r>
              <a:rPr lang="en-US" altLang="ja-JP" sz="2800" b="1" dirty="0">
                <a:latin typeface="Courier New" pitchFamily="49" charset="0"/>
                <a:ea typeface="ＭＳ Ｐゴシック" pitchFamily="50" charset="-128"/>
                <a:cs typeface="Courier New" pitchFamily="49" charset="0"/>
              </a:rPr>
              <a:t>while</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&lt;=4){</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Ans+i</a:t>
            </a:r>
            <a:r>
              <a:rPr lang="en-US" altLang="ja-JP" sz="2800" dirty="0">
                <a:latin typeface="Courier New" pitchFamily="49" charset="0"/>
                <a:ea typeface="ＭＳ Ｐゴシック" pitchFamily="50" charset="-128"/>
                <a:cs typeface="Courier New" pitchFamily="49" charset="0"/>
              </a:rPr>
              <a: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i</a:t>
            </a:r>
            <a:r>
              <a:rPr lang="en-US" altLang="ja-JP" sz="2800" dirty="0">
                <a:latin typeface="Courier New" pitchFamily="49" charset="0"/>
                <a:ea typeface="ＭＳ Ｐゴシック" pitchFamily="50" charset="-128"/>
                <a:cs typeface="Courier New" pitchFamily="49" charset="0"/>
              </a:rPr>
              <a:t>=i+1;</a:t>
            </a:r>
          </a:p>
          <a:p>
            <a:pPr>
              <a:defRPr/>
            </a:pPr>
            <a:r>
              <a:rPr lang="en-US" altLang="ja-JP" sz="2800" dirty="0">
                <a:latin typeface="Courier New" pitchFamily="49" charset="0"/>
                <a:ea typeface="ＭＳ Ｐゴシック" pitchFamily="50" charset="-128"/>
                <a:cs typeface="Courier New" pitchFamily="49" charset="0"/>
              </a:rPr>
              <a:t>}</a:t>
            </a:r>
          </a:p>
        </p:txBody>
      </p:sp>
      <p:sp>
        <p:nvSpPr>
          <p:cNvPr id="53" name="円/楕円 52"/>
          <p:cNvSpPr/>
          <p:nvPr/>
        </p:nvSpPr>
        <p:spPr>
          <a:xfrm>
            <a:off x="3635375" y="5589588"/>
            <a:ext cx="1214438"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293" name="テキスト ボックス 4"/>
          <p:cNvSpPr txBox="1">
            <a:spLocks noChangeArrowheads="1"/>
          </p:cNvSpPr>
          <p:nvPr/>
        </p:nvSpPr>
        <p:spPr bwMode="auto">
          <a:xfrm>
            <a:off x="539750" y="5732463"/>
            <a:ext cx="7632700" cy="64770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2800" b="1">
                <a:solidFill>
                  <a:srgbClr val="0000FF"/>
                </a:solidFill>
              </a:rPr>
              <a:t>１．</a:t>
            </a:r>
            <a:r>
              <a:rPr lang="en-US" altLang="zh-TW" sz="2800"/>
              <a:t>3</a:t>
            </a:r>
            <a:r>
              <a:rPr lang="zh-TW" altLang="en-US" sz="2800"/>
              <a:t>    </a:t>
            </a:r>
            <a:r>
              <a:rPr lang="ja-JP" altLang="en-US" sz="2800"/>
              <a:t>　   </a:t>
            </a:r>
            <a:r>
              <a:rPr lang="ja-JP" altLang="en-US" sz="2800">
                <a:solidFill>
                  <a:srgbClr val="0000FF"/>
                </a:solidFill>
              </a:rPr>
              <a:t>２．</a:t>
            </a:r>
            <a:r>
              <a:rPr lang="en-US" altLang="zh-TW" sz="2800"/>
              <a:t>6</a:t>
            </a:r>
            <a:r>
              <a:rPr lang="zh-TW" altLang="en-US" sz="2800"/>
              <a:t>    </a:t>
            </a:r>
            <a:r>
              <a:rPr lang="ja-JP" altLang="en-US" sz="2800"/>
              <a:t>　 </a:t>
            </a:r>
            <a:r>
              <a:rPr lang="ja-JP" altLang="en-US" sz="2800">
                <a:solidFill>
                  <a:srgbClr val="0000FF"/>
                </a:solidFill>
              </a:rPr>
              <a:t>３．</a:t>
            </a:r>
            <a:r>
              <a:rPr lang="en-US" altLang="zh-TW" sz="2800"/>
              <a:t>10     </a:t>
            </a:r>
            <a:r>
              <a:rPr lang="zh-TW" altLang="en-US" sz="2800"/>
              <a:t> </a:t>
            </a:r>
            <a:r>
              <a:rPr lang="ja-JP" altLang="en-US" sz="2800">
                <a:solidFill>
                  <a:srgbClr val="0000FF"/>
                </a:solidFill>
              </a:rPr>
              <a:t>４．</a:t>
            </a:r>
            <a:r>
              <a:rPr lang="en-US" altLang="zh-TW" sz="2800"/>
              <a:t>15</a:t>
            </a:r>
            <a:r>
              <a:rPr lang="zh-TW" altLang="en-US" sz="2800"/>
              <a:t>        </a:t>
            </a:r>
            <a:r>
              <a:rPr lang="ja-JP" altLang="en-US" sz="2800">
                <a:solidFill>
                  <a:srgbClr val="0000FF"/>
                </a:solidFill>
              </a:rPr>
              <a:t>５．</a:t>
            </a:r>
            <a:r>
              <a:rPr lang="en-US" altLang="zh-TW" sz="2800"/>
              <a:t>21</a:t>
            </a:r>
            <a:r>
              <a:rPr lang="zh-TW" altLang="en-US" sz="2800"/>
              <a:t>   </a:t>
            </a:r>
          </a:p>
        </p:txBody>
      </p:sp>
      <p:sp>
        <p:nvSpPr>
          <p:cNvPr id="16" name="テキスト ボックス 15"/>
          <p:cNvSpPr txBox="1">
            <a:spLocks noChangeArrowheads="1"/>
          </p:cNvSpPr>
          <p:nvPr/>
        </p:nvSpPr>
        <p:spPr bwMode="auto">
          <a:xfrm>
            <a:off x="4932363" y="1052513"/>
            <a:ext cx="576262"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i</a:t>
            </a:r>
            <a:endParaRPr lang="ja-JP" altLang="en-US" sz="3200" b="1">
              <a:solidFill>
                <a:srgbClr val="0000FF"/>
              </a:solidFill>
              <a:latin typeface="Courier New" pitchFamily="49" charset="0"/>
              <a:cs typeface="Courier New" pitchFamily="49" charset="0"/>
            </a:endParaRPr>
          </a:p>
        </p:txBody>
      </p:sp>
      <p:sp>
        <p:nvSpPr>
          <p:cNvPr id="17" name="テキスト ボックス 16"/>
          <p:cNvSpPr txBox="1">
            <a:spLocks noChangeArrowheads="1"/>
          </p:cNvSpPr>
          <p:nvPr/>
        </p:nvSpPr>
        <p:spPr bwMode="auto">
          <a:xfrm>
            <a:off x="6011863" y="1052513"/>
            <a:ext cx="936625" cy="585787"/>
          </a:xfrm>
          <a:prstGeom prst="rect">
            <a:avLst/>
          </a:prstGeom>
          <a:noFill/>
          <a:ln w="9525">
            <a:noFill/>
            <a:miter lim="800000"/>
            <a:headEnd/>
            <a:tailEnd/>
          </a:ln>
        </p:spPr>
        <p:txBody>
          <a:bodyPr>
            <a:spAutoFit/>
          </a:bodyPr>
          <a:lstStyle/>
          <a:p>
            <a:r>
              <a:rPr lang="en-US" altLang="ja-JP" sz="3200" b="1">
                <a:solidFill>
                  <a:srgbClr val="0000FF"/>
                </a:solidFill>
                <a:latin typeface="Courier New" pitchFamily="49" charset="0"/>
                <a:cs typeface="Courier New" pitchFamily="49" charset="0"/>
              </a:rPr>
              <a:t>Ans</a:t>
            </a:r>
            <a:endParaRPr lang="ja-JP" altLang="en-US" sz="3200" b="1">
              <a:solidFill>
                <a:srgbClr val="0000FF"/>
              </a:solidFill>
              <a:latin typeface="Courier New" pitchFamily="49" charset="0"/>
              <a:cs typeface="Courier New" pitchFamily="49" charset="0"/>
            </a:endParaRPr>
          </a:p>
        </p:txBody>
      </p:sp>
      <p:sp>
        <p:nvSpPr>
          <p:cNvPr id="18" name="テキスト ボックス 17"/>
          <p:cNvSpPr txBox="1">
            <a:spLocks noChangeArrowheads="1"/>
          </p:cNvSpPr>
          <p:nvPr/>
        </p:nvSpPr>
        <p:spPr bwMode="auto">
          <a:xfrm>
            <a:off x="4932363" y="1484313"/>
            <a:ext cx="792162" cy="585787"/>
          </a:xfrm>
          <a:prstGeom prst="rect">
            <a:avLst/>
          </a:prstGeom>
          <a:noFill/>
          <a:ln w="9525">
            <a:noFill/>
            <a:miter lim="800000"/>
            <a:headEnd/>
            <a:tailEnd/>
          </a:ln>
        </p:spPr>
        <p:txBody>
          <a:bodyPr>
            <a:spAutoFit/>
          </a:bodyPr>
          <a:lstStyle/>
          <a:p>
            <a:r>
              <a:rPr lang="en-US" altLang="ja-JP" sz="3200">
                <a:solidFill>
                  <a:srgbClr val="FF0000"/>
                </a:solidFill>
              </a:rPr>
              <a:t>0</a:t>
            </a:r>
            <a:endParaRPr lang="ja-JP" altLang="en-US" sz="3200">
              <a:solidFill>
                <a:srgbClr val="FF0000"/>
              </a:solidFill>
            </a:endParaRPr>
          </a:p>
        </p:txBody>
      </p:sp>
      <p:sp>
        <p:nvSpPr>
          <p:cNvPr id="19" name="テキスト ボックス 18"/>
          <p:cNvSpPr txBox="1">
            <a:spLocks noChangeArrowheads="1"/>
          </p:cNvSpPr>
          <p:nvPr/>
        </p:nvSpPr>
        <p:spPr bwMode="auto">
          <a:xfrm>
            <a:off x="6084888" y="1484313"/>
            <a:ext cx="790575" cy="585787"/>
          </a:xfrm>
          <a:prstGeom prst="rect">
            <a:avLst/>
          </a:prstGeom>
          <a:noFill/>
          <a:ln w="9525">
            <a:noFill/>
            <a:miter lim="800000"/>
            <a:headEnd/>
            <a:tailEnd/>
          </a:ln>
        </p:spPr>
        <p:txBody>
          <a:bodyPr>
            <a:spAutoFit/>
          </a:bodyPr>
          <a:lstStyle/>
          <a:p>
            <a:r>
              <a:rPr lang="en-US" altLang="ja-JP" sz="3200"/>
              <a:t>0</a:t>
            </a:r>
            <a:endParaRPr lang="ja-JP" altLang="en-US" sz="3200"/>
          </a:p>
        </p:txBody>
      </p:sp>
      <p:sp>
        <p:nvSpPr>
          <p:cNvPr id="21" name="テキスト ボックス 20"/>
          <p:cNvSpPr txBox="1">
            <a:spLocks noChangeArrowheads="1"/>
          </p:cNvSpPr>
          <p:nvPr/>
        </p:nvSpPr>
        <p:spPr bwMode="auto">
          <a:xfrm>
            <a:off x="6084888" y="1916113"/>
            <a:ext cx="1871662" cy="585787"/>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0</a:t>
            </a:r>
            <a:r>
              <a:rPr lang="en-US" altLang="ja-JP" sz="3200"/>
              <a:t>=0</a:t>
            </a:r>
            <a:endParaRPr lang="ja-JP" altLang="en-US" sz="3200"/>
          </a:p>
        </p:txBody>
      </p:sp>
      <p:sp>
        <p:nvSpPr>
          <p:cNvPr id="22" name="テキスト ボックス 21"/>
          <p:cNvSpPr txBox="1">
            <a:spLocks noChangeArrowheads="1"/>
          </p:cNvSpPr>
          <p:nvPr/>
        </p:nvSpPr>
        <p:spPr bwMode="auto">
          <a:xfrm>
            <a:off x="4932363" y="2205038"/>
            <a:ext cx="792162" cy="584200"/>
          </a:xfrm>
          <a:prstGeom prst="rect">
            <a:avLst/>
          </a:prstGeom>
          <a:noFill/>
          <a:ln w="9525">
            <a:noFill/>
            <a:miter lim="800000"/>
            <a:headEnd/>
            <a:tailEnd/>
          </a:ln>
        </p:spPr>
        <p:txBody>
          <a:bodyPr>
            <a:spAutoFit/>
          </a:bodyPr>
          <a:lstStyle/>
          <a:p>
            <a:r>
              <a:rPr lang="en-US" altLang="ja-JP" sz="3200">
                <a:solidFill>
                  <a:srgbClr val="FF0000"/>
                </a:solidFill>
              </a:rPr>
              <a:t>1</a:t>
            </a:r>
            <a:endParaRPr lang="ja-JP" altLang="en-US" sz="3200">
              <a:solidFill>
                <a:srgbClr val="FF0000"/>
              </a:solidFill>
            </a:endParaRPr>
          </a:p>
        </p:txBody>
      </p:sp>
      <p:sp>
        <p:nvSpPr>
          <p:cNvPr id="23" name="テキスト ボックス 22"/>
          <p:cNvSpPr txBox="1">
            <a:spLocks noChangeArrowheads="1"/>
          </p:cNvSpPr>
          <p:nvPr/>
        </p:nvSpPr>
        <p:spPr bwMode="auto">
          <a:xfrm>
            <a:off x="6084888" y="2565400"/>
            <a:ext cx="1871662" cy="584200"/>
          </a:xfrm>
          <a:prstGeom prst="rect">
            <a:avLst/>
          </a:prstGeom>
          <a:noFill/>
          <a:ln w="9525">
            <a:noFill/>
            <a:miter lim="800000"/>
            <a:headEnd/>
            <a:tailEnd/>
          </a:ln>
        </p:spPr>
        <p:txBody>
          <a:bodyPr>
            <a:spAutoFit/>
          </a:bodyPr>
          <a:lstStyle/>
          <a:p>
            <a:r>
              <a:rPr lang="en-US" altLang="ja-JP" sz="3200"/>
              <a:t>0+</a:t>
            </a:r>
            <a:r>
              <a:rPr lang="en-US" altLang="ja-JP" sz="3200">
                <a:solidFill>
                  <a:srgbClr val="FF0000"/>
                </a:solidFill>
              </a:rPr>
              <a:t>1</a:t>
            </a:r>
            <a:r>
              <a:rPr lang="en-US" altLang="ja-JP" sz="3200"/>
              <a:t>=1</a:t>
            </a:r>
            <a:endParaRPr lang="ja-JP" altLang="en-US" sz="3200"/>
          </a:p>
        </p:txBody>
      </p:sp>
      <p:sp>
        <p:nvSpPr>
          <p:cNvPr id="24" name="テキスト ボックス 23"/>
          <p:cNvSpPr txBox="1">
            <a:spLocks noChangeArrowheads="1"/>
          </p:cNvSpPr>
          <p:nvPr/>
        </p:nvSpPr>
        <p:spPr bwMode="auto">
          <a:xfrm>
            <a:off x="4932363" y="2852738"/>
            <a:ext cx="792162" cy="584200"/>
          </a:xfrm>
          <a:prstGeom prst="rect">
            <a:avLst/>
          </a:prstGeom>
          <a:noFill/>
          <a:ln w="9525">
            <a:noFill/>
            <a:miter lim="800000"/>
            <a:headEnd/>
            <a:tailEnd/>
          </a:ln>
        </p:spPr>
        <p:txBody>
          <a:bodyPr>
            <a:spAutoFit/>
          </a:bodyPr>
          <a:lstStyle/>
          <a:p>
            <a:r>
              <a:rPr lang="en-US" altLang="ja-JP" sz="3200">
                <a:solidFill>
                  <a:srgbClr val="FF0000"/>
                </a:solidFill>
              </a:rPr>
              <a:t>2</a:t>
            </a:r>
            <a:endParaRPr lang="ja-JP" altLang="en-US" sz="3200">
              <a:solidFill>
                <a:srgbClr val="FF0000"/>
              </a:solidFill>
            </a:endParaRPr>
          </a:p>
        </p:txBody>
      </p:sp>
      <p:sp>
        <p:nvSpPr>
          <p:cNvPr id="25" name="テキスト ボックス 24"/>
          <p:cNvSpPr txBox="1">
            <a:spLocks noChangeArrowheads="1"/>
          </p:cNvSpPr>
          <p:nvPr/>
        </p:nvSpPr>
        <p:spPr bwMode="auto">
          <a:xfrm>
            <a:off x="6084888" y="3213100"/>
            <a:ext cx="1871662" cy="584200"/>
          </a:xfrm>
          <a:prstGeom prst="rect">
            <a:avLst/>
          </a:prstGeom>
          <a:noFill/>
          <a:ln w="9525">
            <a:noFill/>
            <a:miter lim="800000"/>
            <a:headEnd/>
            <a:tailEnd/>
          </a:ln>
        </p:spPr>
        <p:txBody>
          <a:bodyPr>
            <a:spAutoFit/>
          </a:bodyPr>
          <a:lstStyle/>
          <a:p>
            <a:r>
              <a:rPr lang="en-US" altLang="ja-JP" sz="3200"/>
              <a:t>1+</a:t>
            </a:r>
            <a:r>
              <a:rPr lang="en-US" altLang="ja-JP" sz="3200">
                <a:solidFill>
                  <a:srgbClr val="FF0000"/>
                </a:solidFill>
              </a:rPr>
              <a:t>2</a:t>
            </a:r>
            <a:r>
              <a:rPr lang="en-US" altLang="ja-JP" sz="3200"/>
              <a:t>=3</a:t>
            </a:r>
            <a:endParaRPr lang="ja-JP" altLang="en-US" sz="3200"/>
          </a:p>
        </p:txBody>
      </p:sp>
      <p:sp>
        <p:nvSpPr>
          <p:cNvPr id="26" name="テキスト ボックス 25"/>
          <p:cNvSpPr txBox="1">
            <a:spLocks noChangeArrowheads="1"/>
          </p:cNvSpPr>
          <p:nvPr/>
        </p:nvSpPr>
        <p:spPr bwMode="auto">
          <a:xfrm>
            <a:off x="4932363" y="3500438"/>
            <a:ext cx="792162" cy="585787"/>
          </a:xfrm>
          <a:prstGeom prst="rect">
            <a:avLst/>
          </a:prstGeom>
          <a:noFill/>
          <a:ln w="9525">
            <a:noFill/>
            <a:miter lim="800000"/>
            <a:headEnd/>
            <a:tailEnd/>
          </a:ln>
        </p:spPr>
        <p:txBody>
          <a:bodyPr>
            <a:spAutoFit/>
          </a:bodyPr>
          <a:lstStyle/>
          <a:p>
            <a:r>
              <a:rPr lang="en-US" altLang="ja-JP" sz="3200">
                <a:solidFill>
                  <a:srgbClr val="FF0000"/>
                </a:solidFill>
              </a:rPr>
              <a:t>3</a:t>
            </a:r>
            <a:endParaRPr lang="ja-JP" altLang="en-US" sz="3200">
              <a:solidFill>
                <a:srgbClr val="FF0000"/>
              </a:solidFill>
            </a:endParaRPr>
          </a:p>
        </p:txBody>
      </p:sp>
      <p:sp>
        <p:nvSpPr>
          <p:cNvPr id="27" name="テキスト ボックス 26"/>
          <p:cNvSpPr txBox="1">
            <a:spLocks noChangeArrowheads="1"/>
          </p:cNvSpPr>
          <p:nvPr/>
        </p:nvSpPr>
        <p:spPr bwMode="auto">
          <a:xfrm>
            <a:off x="6084888" y="3860800"/>
            <a:ext cx="1871662" cy="585788"/>
          </a:xfrm>
          <a:prstGeom prst="rect">
            <a:avLst/>
          </a:prstGeom>
          <a:noFill/>
          <a:ln w="9525">
            <a:noFill/>
            <a:miter lim="800000"/>
            <a:headEnd/>
            <a:tailEnd/>
          </a:ln>
        </p:spPr>
        <p:txBody>
          <a:bodyPr>
            <a:spAutoFit/>
          </a:bodyPr>
          <a:lstStyle/>
          <a:p>
            <a:r>
              <a:rPr lang="en-US" altLang="ja-JP" sz="3200"/>
              <a:t>3+</a:t>
            </a:r>
            <a:r>
              <a:rPr lang="en-US" altLang="ja-JP" sz="3200">
                <a:solidFill>
                  <a:srgbClr val="FF0000"/>
                </a:solidFill>
              </a:rPr>
              <a:t>3</a:t>
            </a:r>
            <a:r>
              <a:rPr lang="en-US" altLang="ja-JP" sz="3200"/>
              <a:t>=6</a:t>
            </a:r>
            <a:endParaRPr lang="ja-JP" altLang="en-US" sz="3200"/>
          </a:p>
        </p:txBody>
      </p:sp>
      <p:sp>
        <p:nvSpPr>
          <p:cNvPr id="28" name="テキスト ボックス 27"/>
          <p:cNvSpPr txBox="1">
            <a:spLocks noChangeArrowheads="1"/>
          </p:cNvSpPr>
          <p:nvPr/>
        </p:nvSpPr>
        <p:spPr bwMode="auto">
          <a:xfrm>
            <a:off x="4932363" y="4149725"/>
            <a:ext cx="792162" cy="584200"/>
          </a:xfrm>
          <a:prstGeom prst="rect">
            <a:avLst/>
          </a:prstGeom>
          <a:noFill/>
          <a:ln w="9525">
            <a:noFill/>
            <a:miter lim="800000"/>
            <a:headEnd/>
            <a:tailEnd/>
          </a:ln>
        </p:spPr>
        <p:txBody>
          <a:bodyPr>
            <a:spAutoFit/>
          </a:bodyPr>
          <a:lstStyle/>
          <a:p>
            <a:r>
              <a:rPr lang="en-US" altLang="ja-JP" sz="3200">
                <a:solidFill>
                  <a:srgbClr val="FF0000"/>
                </a:solidFill>
              </a:rPr>
              <a:t>4</a:t>
            </a:r>
            <a:endParaRPr lang="ja-JP" altLang="en-US" sz="3200">
              <a:solidFill>
                <a:srgbClr val="FF0000"/>
              </a:solidFill>
            </a:endParaRPr>
          </a:p>
        </p:txBody>
      </p:sp>
      <p:sp>
        <p:nvSpPr>
          <p:cNvPr id="29" name="テキスト ボックス 28"/>
          <p:cNvSpPr txBox="1">
            <a:spLocks noChangeArrowheads="1"/>
          </p:cNvSpPr>
          <p:nvPr/>
        </p:nvSpPr>
        <p:spPr bwMode="auto">
          <a:xfrm>
            <a:off x="6084888" y="4508500"/>
            <a:ext cx="1871662" cy="585788"/>
          </a:xfrm>
          <a:prstGeom prst="rect">
            <a:avLst/>
          </a:prstGeom>
          <a:noFill/>
          <a:ln w="9525">
            <a:noFill/>
            <a:miter lim="800000"/>
            <a:headEnd/>
            <a:tailEnd/>
          </a:ln>
        </p:spPr>
        <p:txBody>
          <a:bodyPr>
            <a:spAutoFit/>
          </a:bodyPr>
          <a:lstStyle/>
          <a:p>
            <a:r>
              <a:rPr lang="en-US" altLang="ja-JP" sz="3200"/>
              <a:t>6+</a:t>
            </a:r>
            <a:r>
              <a:rPr lang="en-US" altLang="ja-JP" sz="3200">
                <a:solidFill>
                  <a:srgbClr val="FF0000"/>
                </a:solidFill>
              </a:rPr>
              <a:t>4</a:t>
            </a:r>
            <a:r>
              <a:rPr lang="en-US" altLang="ja-JP" sz="3200"/>
              <a:t>=10</a:t>
            </a:r>
            <a:endParaRPr lang="ja-JP" altLang="en-US" sz="3200"/>
          </a:p>
        </p:txBody>
      </p:sp>
      <p:sp>
        <p:nvSpPr>
          <p:cNvPr id="30" name="テキスト ボックス 29"/>
          <p:cNvSpPr txBox="1">
            <a:spLocks noChangeArrowheads="1"/>
          </p:cNvSpPr>
          <p:nvPr/>
        </p:nvSpPr>
        <p:spPr bwMode="auto">
          <a:xfrm>
            <a:off x="4932363" y="4868863"/>
            <a:ext cx="792162" cy="585787"/>
          </a:xfrm>
          <a:prstGeom prst="rect">
            <a:avLst/>
          </a:prstGeom>
          <a:noFill/>
          <a:ln w="9525">
            <a:noFill/>
            <a:miter lim="800000"/>
            <a:headEnd/>
            <a:tailEnd/>
          </a:ln>
        </p:spPr>
        <p:txBody>
          <a:bodyPr>
            <a:spAutoFit/>
          </a:bodyPr>
          <a:lstStyle/>
          <a:p>
            <a:r>
              <a:rPr lang="en-US" altLang="ja-JP" sz="3200">
                <a:solidFill>
                  <a:srgbClr val="FF0000"/>
                </a:solidFill>
              </a:rPr>
              <a:t>5</a:t>
            </a:r>
            <a:endParaRPr lang="ja-JP" altLang="en-US" sz="3200">
              <a:solidFill>
                <a:srgbClr val="FF0000"/>
              </a:solidFill>
            </a:endParaRPr>
          </a:p>
        </p:txBody>
      </p:sp>
      <p:sp>
        <p:nvSpPr>
          <p:cNvPr id="31" name="テキスト ボックス 30"/>
          <p:cNvSpPr txBox="1">
            <a:spLocks noChangeArrowheads="1"/>
          </p:cNvSpPr>
          <p:nvPr/>
        </p:nvSpPr>
        <p:spPr bwMode="auto">
          <a:xfrm>
            <a:off x="6156325" y="5084763"/>
            <a:ext cx="1728788" cy="585787"/>
          </a:xfrm>
          <a:prstGeom prst="rect">
            <a:avLst/>
          </a:prstGeom>
          <a:noFill/>
          <a:ln w="9525">
            <a:noFill/>
            <a:miter lim="800000"/>
            <a:headEnd/>
            <a:tailEnd/>
          </a:ln>
        </p:spPr>
        <p:txBody>
          <a:bodyPr>
            <a:spAutoFit/>
          </a:bodyPr>
          <a:lstStyle/>
          <a:p>
            <a:r>
              <a:rPr lang="ja-JP" altLang="en-US" sz="3200" b="1">
                <a:solidFill>
                  <a:srgbClr val="0000FF"/>
                </a:solidFill>
              </a:rPr>
              <a:t>終了！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1+#ppt_w/2"/>
                                          </p:val>
                                        </p:tav>
                                        <p:tav tm="100000">
                                          <p:val>
                                            <p:strVal val="#ppt_x"/>
                                          </p:val>
                                        </p:tav>
                                      </p:tavLst>
                                    </p:anim>
                                    <p:anim calcmode="lin" valueType="num">
                                      <p:cBhvr additive="base">
                                        <p:cTn id="16" dur="500" fill="hold"/>
                                        <p:tgtEl>
                                          <p:spTgt spid="18"/>
                                        </p:tgtEl>
                                        <p:attrNameLst>
                                          <p:attrName>ppt_y</p:attrName>
                                        </p:attrNameLst>
                                      </p:cBhvr>
                                      <p:tavLst>
                                        <p:tav tm="0">
                                          <p:val>
                                            <p:strVal val="#ppt_y"/>
                                          </p:val>
                                        </p:tav>
                                        <p:tav tm="100000">
                                          <p:val>
                                            <p:strVal val="#ppt_y"/>
                                          </p:val>
                                        </p:tav>
                                      </p:tavLst>
                                    </p:anim>
                                  </p:childTnLst>
                                </p:cTn>
                              </p:par>
                            </p:childTnLst>
                          </p:cTn>
                        </p:par>
                        <p:par>
                          <p:cTn id="17" fill="hold">
                            <p:stCondLst>
                              <p:cond delay="500"/>
                            </p:stCondLst>
                            <p:childTnLst>
                              <p:par>
                                <p:cTn id="18" presetID="2" presetClass="entr" presetSubtype="2"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fill="hold"/>
                                        <p:tgtEl>
                                          <p:spTgt spid="19"/>
                                        </p:tgtEl>
                                        <p:attrNameLst>
                                          <p:attrName>ppt_x</p:attrName>
                                        </p:attrNameLst>
                                      </p:cBhvr>
                                      <p:tavLst>
                                        <p:tav tm="0">
                                          <p:val>
                                            <p:strVal val="1+#ppt_w/2"/>
                                          </p:val>
                                        </p:tav>
                                        <p:tav tm="100000">
                                          <p:val>
                                            <p:strVal val="#ppt_x"/>
                                          </p:val>
                                        </p:tav>
                                      </p:tavLst>
                                    </p:anim>
                                    <p:anim calcmode="lin" valueType="num">
                                      <p:cBhvr additive="base">
                                        <p:cTn id="21"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1+#ppt_w/2"/>
                                          </p:val>
                                        </p:tav>
                                        <p:tav tm="100000">
                                          <p:val>
                                            <p:strVal val="#ppt_x"/>
                                          </p:val>
                                        </p:tav>
                                      </p:tavLst>
                                    </p:anim>
                                    <p:anim calcmode="lin" valueType="num">
                                      <p:cBhvr additive="base">
                                        <p:cTn id="27"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1+#ppt_w/2"/>
                                          </p:val>
                                        </p:tav>
                                        <p:tav tm="100000">
                                          <p:val>
                                            <p:strVal val="#ppt_x"/>
                                          </p:val>
                                        </p:tav>
                                      </p:tavLst>
                                    </p:anim>
                                    <p:anim calcmode="lin" valueType="num">
                                      <p:cBhvr additive="base">
                                        <p:cTn id="33"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fill="hold"/>
                                        <p:tgtEl>
                                          <p:spTgt spid="23"/>
                                        </p:tgtEl>
                                        <p:attrNameLst>
                                          <p:attrName>ppt_x</p:attrName>
                                        </p:attrNameLst>
                                      </p:cBhvr>
                                      <p:tavLst>
                                        <p:tav tm="0">
                                          <p:val>
                                            <p:strVal val="1+#ppt_w/2"/>
                                          </p:val>
                                        </p:tav>
                                        <p:tav tm="100000">
                                          <p:val>
                                            <p:strVal val="#ppt_x"/>
                                          </p:val>
                                        </p:tav>
                                      </p:tavLst>
                                    </p:anim>
                                    <p:anim calcmode="lin" valueType="num">
                                      <p:cBhvr additive="base">
                                        <p:cTn id="39"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 calcmode="lin" valueType="num">
                                      <p:cBhvr additive="base">
                                        <p:cTn id="44" dur="500" fill="hold"/>
                                        <p:tgtEl>
                                          <p:spTgt spid="24"/>
                                        </p:tgtEl>
                                        <p:attrNameLst>
                                          <p:attrName>ppt_x</p:attrName>
                                        </p:attrNameLst>
                                      </p:cBhvr>
                                      <p:tavLst>
                                        <p:tav tm="0">
                                          <p:val>
                                            <p:strVal val="1+#ppt_w/2"/>
                                          </p:val>
                                        </p:tav>
                                        <p:tav tm="100000">
                                          <p:val>
                                            <p:strVal val="#ppt_x"/>
                                          </p:val>
                                        </p:tav>
                                      </p:tavLst>
                                    </p:anim>
                                    <p:anim calcmode="lin" valueType="num">
                                      <p:cBhvr additive="base">
                                        <p:cTn id="45"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 calcmode="lin" valueType="num">
                                      <p:cBhvr additive="base">
                                        <p:cTn id="50" dur="500" fill="hold"/>
                                        <p:tgtEl>
                                          <p:spTgt spid="25"/>
                                        </p:tgtEl>
                                        <p:attrNameLst>
                                          <p:attrName>ppt_x</p:attrName>
                                        </p:attrNameLst>
                                      </p:cBhvr>
                                      <p:tavLst>
                                        <p:tav tm="0">
                                          <p:val>
                                            <p:strVal val="1+#ppt_w/2"/>
                                          </p:val>
                                        </p:tav>
                                        <p:tav tm="100000">
                                          <p:val>
                                            <p:strVal val="#ppt_x"/>
                                          </p:val>
                                        </p:tav>
                                      </p:tavLst>
                                    </p:anim>
                                    <p:anim calcmode="lin" valueType="num">
                                      <p:cBhvr additive="base">
                                        <p:cTn id="51"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500" fill="hold"/>
                                        <p:tgtEl>
                                          <p:spTgt spid="26"/>
                                        </p:tgtEl>
                                        <p:attrNameLst>
                                          <p:attrName>ppt_x</p:attrName>
                                        </p:attrNameLst>
                                      </p:cBhvr>
                                      <p:tavLst>
                                        <p:tav tm="0">
                                          <p:val>
                                            <p:strVal val="1+#ppt_w/2"/>
                                          </p:val>
                                        </p:tav>
                                        <p:tav tm="100000">
                                          <p:val>
                                            <p:strVal val="#ppt_x"/>
                                          </p:val>
                                        </p:tav>
                                      </p:tavLst>
                                    </p:anim>
                                    <p:anim calcmode="lin" valueType="num">
                                      <p:cBhvr additive="base">
                                        <p:cTn id="57"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additive="base">
                                        <p:cTn id="62" dur="500" fill="hold"/>
                                        <p:tgtEl>
                                          <p:spTgt spid="27"/>
                                        </p:tgtEl>
                                        <p:attrNameLst>
                                          <p:attrName>ppt_x</p:attrName>
                                        </p:attrNameLst>
                                      </p:cBhvr>
                                      <p:tavLst>
                                        <p:tav tm="0">
                                          <p:val>
                                            <p:strVal val="1+#ppt_w/2"/>
                                          </p:val>
                                        </p:tav>
                                        <p:tav tm="100000">
                                          <p:val>
                                            <p:strVal val="#ppt_x"/>
                                          </p:val>
                                        </p:tav>
                                      </p:tavLst>
                                    </p:anim>
                                    <p:anim calcmode="lin" valueType="num">
                                      <p:cBhvr additive="base">
                                        <p:cTn id="63"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0" nodeType="click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1+#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2"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 calcmode="lin" valueType="num">
                                      <p:cBhvr additive="base">
                                        <p:cTn id="74" dur="500" fill="hold"/>
                                        <p:tgtEl>
                                          <p:spTgt spid="29"/>
                                        </p:tgtEl>
                                        <p:attrNameLst>
                                          <p:attrName>ppt_x</p:attrName>
                                        </p:attrNameLst>
                                      </p:cBhvr>
                                      <p:tavLst>
                                        <p:tav tm="0">
                                          <p:val>
                                            <p:strVal val="1+#ppt_w/2"/>
                                          </p:val>
                                        </p:tav>
                                        <p:tav tm="100000">
                                          <p:val>
                                            <p:strVal val="#ppt_x"/>
                                          </p:val>
                                        </p:tav>
                                      </p:tavLst>
                                    </p:anim>
                                    <p:anim calcmode="lin" valueType="num">
                                      <p:cBhvr additive="base">
                                        <p:cTn id="75"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2"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500" fill="hold"/>
                                        <p:tgtEl>
                                          <p:spTgt spid="30"/>
                                        </p:tgtEl>
                                        <p:attrNameLst>
                                          <p:attrName>ppt_x</p:attrName>
                                        </p:attrNameLst>
                                      </p:cBhvr>
                                      <p:tavLst>
                                        <p:tav tm="0">
                                          <p:val>
                                            <p:strVal val="1+#ppt_w/2"/>
                                          </p:val>
                                        </p:tav>
                                        <p:tav tm="100000">
                                          <p:val>
                                            <p:strVal val="#ppt_x"/>
                                          </p:val>
                                        </p:tav>
                                      </p:tavLst>
                                    </p:anim>
                                    <p:anim calcmode="lin" valueType="num">
                                      <p:cBhvr additive="base">
                                        <p:cTn id="81" dur="500" fill="hold"/>
                                        <p:tgtEl>
                                          <p:spTgt spid="30"/>
                                        </p:tgtEl>
                                        <p:attrNameLst>
                                          <p:attrName>ppt_y</p:attrName>
                                        </p:attrNameLst>
                                      </p:cBhvr>
                                      <p:tavLst>
                                        <p:tav tm="0">
                                          <p:val>
                                            <p:strVal val="#ppt_y"/>
                                          </p:val>
                                        </p:tav>
                                        <p:tav tm="100000">
                                          <p:val>
                                            <p:strVal val="#ppt_y"/>
                                          </p:val>
                                        </p:tav>
                                      </p:tavLst>
                                    </p:anim>
                                  </p:childTnLst>
                                </p:cTn>
                              </p:par>
                            </p:childTnLst>
                          </p:cTn>
                        </p:par>
                        <p:par>
                          <p:cTn id="82" fill="hold">
                            <p:stCondLst>
                              <p:cond delay="500"/>
                            </p:stCondLst>
                            <p:childTnLst>
                              <p:par>
                                <p:cTn id="83" presetID="9"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dissolve">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53"/>
                                        </p:tgtEl>
                                        <p:attrNameLst>
                                          <p:attrName>style.visibility</p:attrName>
                                        </p:attrNameLst>
                                      </p:cBhvr>
                                      <p:to>
                                        <p:strVal val="visible"/>
                                      </p:to>
                                    </p:set>
                                    <p:animEffect transition="in" filter="dissolve">
                                      <p:cBhvr>
                                        <p:cTn id="9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16" grpId="0"/>
      <p:bldP spid="17" grpId="0"/>
      <p:bldP spid="18" grpId="0"/>
      <p:bldP spid="19" grpId="0"/>
      <p:bldP spid="21" grpId="0"/>
      <p:bldP spid="22" grpId="0"/>
      <p:bldP spid="23" grpId="0"/>
      <p:bldP spid="24" grpId="0"/>
      <p:bldP spid="25" grpId="0"/>
      <p:bldP spid="26" grpId="0"/>
      <p:bldP spid="27" grpId="0"/>
      <p:bldP spid="28" grpId="0"/>
      <p:bldP spid="29" grpId="0"/>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250825" y="404813"/>
            <a:ext cx="7543800" cy="723900"/>
          </a:xfrm>
        </p:spPr>
        <p:txBody>
          <a:bodyPr/>
          <a:lstStyle/>
          <a:p>
            <a:pPr eaLnBrk="1" hangingPunct="1"/>
            <a:r>
              <a:rPr lang="ja-JP" altLang="en-US" smtClean="0"/>
              <a:t>理解度チェック２</a:t>
            </a:r>
          </a:p>
        </p:txBody>
      </p:sp>
      <p:sp>
        <p:nvSpPr>
          <p:cNvPr id="14339" name="テキスト ボックス 4"/>
          <p:cNvSpPr txBox="1">
            <a:spLocks noChangeArrowheads="1"/>
          </p:cNvSpPr>
          <p:nvPr/>
        </p:nvSpPr>
        <p:spPr bwMode="auto">
          <a:xfrm>
            <a:off x="539750" y="5300663"/>
            <a:ext cx="7632700" cy="1201737"/>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6</a:t>
            </a:r>
            <a:r>
              <a:rPr lang="zh-TW" altLang="en-US" sz="3600"/>
              <a:t>    </a:t>
            </a:r>
            <a:r>
              <a:rPr lang="ja-JP" altLang="en-US" sz="3600"/>
              <a:t>　 </a:t>
            </a:r>
            <a:r>
              <a:rPr lang="ja-JP" altLang="en-US" sz="3600">
                <a:solidFill>
                  <a:srgbClr val="0000FF"/>
                </a:solidFill>
              </a:rPr>
              <a:t>３．</a:t>
            </a:r>
            <a:r>
              <a:rPr lang="en-US" altLang="zh-TW" sz="3600"/>
              <a:t>10  </a:t>
            </a:r>
          </a:p>
          <a:p>
            <a:pPr marL="457200" indent="-457200"/>
            <a:r>
              <a:rPr lang="zh-TW" altLang="en-US" sz="3600"/>
              <a:t> </a:t>
            </a:r>
            <a:r>
              <a:rPr lang="ja-JP" altLang="en-US" sz="3600">
                <a:solidFill>
                  <a:srgbClr val="0000FF"/>
                </a:solidFill>
              </a:rPr>
              <a:t>４．</a:t>
            </a:r>
            <a:r>
              <a:rPr lang="en-US" altLang="zh-TW" sz="3600"/>
              <a:t>15</a:t>
            </a:r>
            <a:r>
              <a:rPr lang="zh-TW" altLang="en-US" sz="3600"/>
              <a:t>        </a:t>
            </a:r>
            <a:r>
              <a:rPr lang="ja-JP" altLang="en-US" sz="3600">
                <a:solidFill>
                  <a:srgbClr val="0000FF"/>
                </a:solidFill>
              </a:rPr>
              <a:t>５．</a:t>
            </a:r>
            <a:r>
              <a:rPr lang="en-US" altLang="zh-TW" sz="3600"/>
              <a:t>21</a:t>
            </a:r>
            <a:r>
              <a:rPr lang="zh-TW" altLang="en-US" sz="3600"/>
              <a:t>   </a:t>
            </a:r>
          </a:p>
        </p:txBody>
      </p:sp>
      <p:sp>
        <p:nvSpPr>
          <p:cNvPr id="14340" name="正方形/長方形 7"/>
          <p:cNvSpPr>
            <a:spLocks noChangeArrowheads="1"/>
          </p:cNvSpPr>
          <p:nvPr/>
        </p:nvSpPr>
        <p:spPr bwMode="auto">
          <a:xfrm>
            <a:off x="323850" y="1125538"/>
            <a:ext cx="8567738" cy="954087"/>
          </a:xfrm>
          <a:prstGeom prst="rect">
            <a:avLst/>
          </a:prstGeom>
          <a:noFill/>
          <a:ln w="9525">
            <a:noFill/>
            <a:miter lim="800000"/>
            <a:headEnd/>
            <a:tailEnd/>
          </a:ln>
        </p:spPr>
        <p:txBody>
          <a:bodyPr>
            <a:spAutoFit/>
          </a:bodyPr>
          <a:lstStyle/>
          <a:p>
            <a:r>
              <a:rPr lang="ja-JP" altLang="en-US" sz="2800"/>
              <a:t>次のプログラムを実行したとき、変数</a:t>
            </a:r>
            <a:r>
              <a:rPr lang="en-US" altLang="ja-JP" sz="2800" b="1">
                <a:solidFill>
                  <a:srgbClr val="0000FF"/>
                </a:solidFill>
              </a:rPr>
              <a:t>Ans</a:t>
            </a:r>
            <a:r>
              <a:rPr lang="ja-JP" altLang="en-US" sz="2800"/>
              <a:t>の値は最終的に何になっていますか？下の選択肢から選んで下さい。</a:t>
            </a:r>
          </a:p>
        </p:txBody>
      </p:sp>
      <p:sp>
        <p:nvSpPr>
          <p:cNvPr id="5" name="正方形/長方形 4"/>
          <p:cNvSpPr/>
          <p:nvPr/>
        </p:nvSpPr>
        <p:spPr>
          <a:xfrm>
            <a:off x="611188" y="2133600"/>
            <a:ext cx="6264275" cy="30464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err="1">
                <a:latin typeface="Courier New" pitchFamily="49" charset="0"/>
                <a:ea typeface="ＭＳ Ｐゴシック" pitchFamily="50" charset="-128"/>
                <a:cs typeface="Courier New" pitchFamily="49" charset="0"/>
              </a:rPr>
              <a:t>int</a:t>
            </a:r>
            <a:r>
              <a:rPr lang="en-US" altLang="ja-JP"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=0;</a:t>
            </a:r>
          </a:p>
          <a:p>
            <a:pPr>
              <a:defRPr/>
            </a:pPr>
            <a:r>
              <a:rPr lang="en-US" altLang="ja-JP" sz="3200" b="1" dirty="0">
                <a:latin typeface="Courier New" pitchFamily="49" charset="0"/>
                <a:ea typeface="ＭＳ Ｐゴシック" pitchFamily="50" charset="-128"/>
                <a:cs typeface="Courier New" pitchFamily="49" charset="0"/>
              </a:rPr>
              <a:t>while</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&lt;=4){</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i</a:t>
            </a:r>
            <a:r>
              <a:rPr lang="en-US" altLang="ja-JP" sz="3200" dirty="0">
                <a:latin typeface="Courier New" pitchFamily="49" charset="0"/>
                <a:ea typeface="ＭＳ Ｐゴシック" pitchFamily="50" charset="-128"/>
                <a:cs typeface="Courier New" pitchFamily="49" charset="0"/>
              </a:rPr>
              <a:t>=i+1;</a:t>
            </a:r>
          </a:p>
          <a:p>
            <a:pPr>
              <a:defRPr/>
            </a:pPr>
            <a:r>
              <a:rPr lang="ja-JP" altLang="en-US" sz="3200" dirty="0">
                <a:latin typeface="Courier New" pitchFamily="49" charset="0"/>
                <a:ea typeface="ＭＳ Ｐゴシック" pitchFamily="50" charset="-128"/>
                <a:cs typeface="Courier New" pitchFamily="49" charset="0"/>
              </a:rPr>
              <a:t>　　</a:t>
            </a:r>
            <a:r>
              <a:rPr lang="en-US" altLang="ja-JP" sz="3200" dirty="0" err="1">
                <a:latin typeface="Courier New" pitchFamily="49" charset="0"/>
                <a:ea typeface="ＭＳ Ｐゴシック" pitchFamily="50" charset="-128"/>
                <a:cs typeface="Courier New" pitchFamily="49" charset="0"/>
              </a:rPr>
              <a:t>Ans</a:t>
            </a:r>
            <a:r>
              <a:rPr lang="en-US" altLang="ja-JP" sz="3200" dirty="0">
                <a:latin typeface="Courier New" pitchFamily="49" charset="0"/>
                <a:ea typeface="ＭＳ Ｐゴシック" pitchFamily="50" charset="-128"/>
                <a:cs typeface="Courier New" pitchFamily="49" charset="0"/>
              </a:rPr>
              <a:t>=</a:t>
            </a:r>
            <a:r>
              <a:rPr lang="en-US" altLang="ja-JP" sz="3200" dirty="0" err="1">
                <a:latin typeface="Courier New" pitchFamily="49" charset="0"/>
                <a:ea typeface="ＭＳ Ｐゴシック" pitchFamily="50" charset="-128"/>
                <a:cs typeface="Courier New" pitchFamily="49" charset="0"/>
              </a:rPr>
              <a:t>Ans+i</a:t>
            </a:r>
            <a:r>
              <a:rPr lang="en-US" altLang="ja-JP" sz="3200" dirty="0">
                <a:latin typeface="Courier New" pitchFamily="49" charset="0"/>
                <a:ea typeface="ＭＳ Ｐゴシック" pitchFamily="50" charset="-128"/>
                <a:cs typeface="Courier New" pitchFamily="49" charset="0"/>
              </a:rPr>
              <a:t>;</a:t>
            </a:r>
          </a:p>
          <a:p>
            <a:pPr>
              <a:defRPr/>
            </a:pPr>
            <a:r>
              <a:rPr lang="en-US" altLang="ja-JP" sz="32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3532</TotalTime>
  <Words>613</Words>
  <Application>Microsoft Office PowerPoint</Application>
  <PresentationFormat>画面に合わせる (4:3)</PresentationFormat>
  <Paragraphs>168</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Arial</vt:lpstr>
      <vt:lpstr>ＭＳ Ｐゴシック</vt:lpstr>
      <vt:lpstr>Wingdings</vt:lpstr>
      <vt:lpstr>Calibri</vt:lpstr>
      <vt:lpstr>Courier New</vt:lpstr>
      <vt:lpstr>Network</vt:lpstr>
      <vt:lpstr>プログラミング</vt:lpstr>
      <vt:lpstr>課題進行状況（11/27終了時点）</vt:lpstr>
      <vt:lpstr>応用課題提出状況（11/27終了時点）</vt:lpstr>
      <vt:lpstr>応用課題について（再掲）</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101</cp:revision>
  <dcterms:created xsi:type="dcterms:W3CDTF">2003-04-22T00:37:29Z</dcterms:created>
  <dcterms:modified xsi:type="dcterms:W3CDTF">2012-12-04T09:55:15Z</dcterms:modified>
</cp:coreProperties>
</file>