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94" r:id="rId3"/>
    <p:sldId id="295" r:id="rId4"/>
    <p:sldId id="279" r:id="rId5"/>
    <p:sldId id="280" r:id="rId6"/>
    <p:sldId id="288" r:id="rId7"/>
    <p:sldId id="296" r:id="rId8"/>
    <p:sldId id="297" r:id="rId9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3\&#12503;&#12525;&#12464;&#12521;&#12511;&#12531;&#12464;\&#12486;&#12473;&#12488;\Test1_7\&#12486;&#12473;&#12488;&#25104;&#32318;1_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3\&#12503;&#12525;&#12464;&#12521;&#12511;&#12531;&#12464;\&#12486;&#12473;&#12488;\Test1_7\&#12486;&#12473;&#12488;&#25104;&#32318;1_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3\&#12503;&#12525;&#12464;&#12521;&#12511;&#12531;&#12464;\&#35506;&#38988;&#25552;&#20986;&#29366;&#27841;\master\&#35506;&#38988;maste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3\&#12503;&#12525;&#12464;&#12521;&#12511;&#12531;&#12464;\&#35506;&#38988;&#25552;&#20986;&#29366;&#27841;\master\&#35506;&#38988;mast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第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2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回テスト成績　　平均点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=48.0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　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最高点＝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97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　　最低点＝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　　受験者数：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35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名</a:t>
            </a:r>
          </a:p>
        </c:rich>
      </c:tx>
      <c:layout>
        <c:manualLayout>
          <c:xMode val="edge"/>
          <c:yMode val="edge"/>
          <c:x val="0.20577618706752626"/>
          <c:y val="3.063467066616685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1227436823104682E-2"/>
          <c:y val="0.17521562146689584"/>
          <c:w val="0.89350180505415167"/>
          <c:h val="0.6803651718436514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成績分布等!$D$50:$D$58</c:f>
              <c:strCache>
                <c:ptCount val="9"/>
                <c:pt idx="0">
                  <c:v>0～19</c:v>
                </c:pt>
                <c:pt idx="1">
                  <c:v>20～29</c:v>
                </c:pt>
                <c:pt idx="2">
                  <c:v>30～39</c:v>
                </c:pt>
                <c:pt idx="3">
                  <c:v>40～49</c:v>
                </c:pt>
                <c:pt idx="4">
                  <c:v>50～59</c:v>
                </c:pt>
                <c:pt idx="5">
                  <c:v>60～69</c:v>
                </c:pt>
                <c:pt idx="6">
                  <c:v>70～79</c:v>
                </c:pt>
                <c:pt idx="7">
                  <c:v>80～89</c:v>
                </c:pt>
                <c:pt idx="8">
                  <c:v>90～100</c:v>
                </c:pt>
              </c:strCache>
            </c:strRef>
          </c:cat>
          <c:val>
            <c:numRef>
              <c:f>成績分布等!$E$50:$E$58</c:f>
              <c:numCache>
                <c:formatCode>General</c:formatCode>
                <c:ptCount val="9"/>
                <c:pt idx="0">
                  <c:v>6</c:v>
                </c:pt>
                <c:pt idx="1">
                  <c:v>2</c:v>
                </c:pt>
                <c:pt idx="2">
                  <c:v>4</c:v>
                </c:pt>
                <c:pt idx="3">
                  <c:v>7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492688"/>
        <c:axId val="206490728"/>
      </c:barChart>
      <c:catAx>
        <c:axId val="206492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得点分布</a:t>
                </a:r>
              </a:p>
            </c:rich>
          </c:tx>
          <c:layout>
            <c:manualLayout>
              <c:xMode val="edge"/>
              <c:yMode val="edge"/>
              <c:x val="0.46570403245048919"/>
              <c:y val="0.9168498937632821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06490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649072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06492688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総合成績得点分布　　平均点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=77.6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(1/7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現在）</a:t>
            </a:r>
          </a:p>
        </c:rich>
      </c:tx>
      <c:layout>
        <c:manualLayout>
          <c:xMode val="edge"/>
          <c:yMode val="edge"/>
          <c:x val="0.17058428939527043"/>
          <c:y val="3.166222332444665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126537785588777"/>
          <c:y val="0.11667222160500686"/>
          <c:w val="0.8541300527240796"/>
          <c:h val="0.772510985091833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成績分布等!$D$74:$D$82</c:f>
              <c:strCache>
                <c:ptCount val="9"/>
                <c:pt idx="0">
                  <c:v>～29</c:v>
                </c:pt>
                <c:pt idx="1">
                  <c:v>30～39</c:v>
                </c:pt>
                <c:pt idx="2">
                  <c:v>40～49</c:v>
                </c:pt>
                <c:pt idx="3">
                  <c:v>50～59</c:v>
                </c:pt>
                <c:pt idx="4">
                  <c:v>60～69</c:v>
                </c:pt>
                <c:pt idx="5">
                  <c:v>70～79</c:v>
                </c:pt>
                <c:pt idx="6">
                  <c:v>80～89</c:v>
                </c:pt>
                <c:pt idx="7">
                  <c:v>90～100</c:v>
                </c:pt>
                <c:pt idx="8">
                  <c:v>101～</c:v>
                </c:pt>
              </c:strCache>
            </c:strRef>
          </c:cat>
          <c:val>
            <c:numRef>
              <c:f>成績分布等!$E$74:$E$82</c:f>
              <c:numCache>
                <c:formatCode>General</c:formatCode>
                <c:ptCount val="9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5</c:v>
                </c:pt>
                <c:pt idx="6">
                  <c:v>4</c:v>
                </c:pt>
                <c:pt idx="7">
                  <c:v>5</c:v>
                </c:pt>
                <c:pt idx="8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488376"/>
        <c:axId val="206494648"/>
      </c:barChart>
      <c:catAx>
        <c:axId val="2064883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06494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649464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度数（人数）</a:t>
                </a:r>
              </a:p>
            </c:rich>
          </c:tx>
          <c:layout>
            <c:manualLayout>
              <c:xMode val="edge"/>
              <c:yMode val="edge"/>
              <c:x val="2.811959291194634E-2"/>
              <c:y val="0.4010559310007513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06488376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基礎課題提出状況（</a:t>
            </a:r>
            <a:r>
              <a:rPr lang="en-US" altLang="ja-JP" sz="2000" b="0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1/7</a:t>
            </a:r>
            <a:r>
              <a:rPr lang="ja-JP" altLang="en-US" sz="2000" b="0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演習</a:t>
            </a:r>
            <a:r>
              <a:rPr lang="ja-JP" altLang="en-US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終了時点）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全体平均　</a:t>
            </a:r>
            <a:r>
              <a:rPr lang="en-US" altLang="ja-JP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69.4  →</a:t>
            </a:r>
            <a:r>
              <a:rPr lang="ja-JP" altLang="en-US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  <a:r>
              <a:rPr lang="en-US" altLang="ja-JP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【</a:t>
            </a:r>
            <a:r>
              <a:rPr lang="ja-JP" altLang="en-US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</a:t>
            </a:r>
            <a:r>
              <a:rPr lang="en-US" altLang="ja-JP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7-4-1】</a:t>
            </a:r>
            <a:r>
              <a:rPr lang="ja-JP" altLang="en-US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に対応</a:t>
            </a:r>
          </a:p>
        </c:rich>
      </c:tx>
      <c:layout>
        <c:manualLayout>
          <c:xMode val="edge"/>
          <c:yMode val="edge"/>
          <c:x val="0.21550114364249073"/>
          <c:y val="3.693181818181865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043490300362473"/>
          <c:y val="0.18950148856246246"/>
          <c:w val="0.84310096724082073"/>
          <c:h val="0.6911814548786043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補助員G!$D$36:$D$39</c:f>
              <c:strCache>
                <c:ptCount val="4"/>
                <c:pt idx="0">
                  <c:v>～5-7節</c:v>
                </c:pt>
                <c:pt idx="1">
                  <c:v>5章終了</c:v>
                </c:pt>
                <c:pt idx="2">
                  <c:v>6章</c:v>
                </c:pt>
                <c:pt idx="3">
                  <c:v>7章</c:v>
                </c:pt>
              </c:strCache>
            </c:strRef>
          </c:cat>
          <c:val>
            <c:numRef>
              <c:f>補助員G!$E$36:$E$39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493864"/>
        <c:axId val="206489944"/>
      </c:barChart>
      <c:catAx>
        <c:axId val="20649386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06489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648994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人数</a:t>
                </a:r>
              </a:p>
            </c:rich>
          </c:tx>
          <c:layout>
            <c:manualLayout>
              <c:xMode val="edge"/>
              <c:yMode val="edge"/>
              <c:x val="1.5270970940335769E-2"/>
              <c:y val="0.5005701862433964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06493864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応用課題提出状況（</a:t>
            </a:r>
            <a:r>
              <a:rPr lang="en-US" altLang="ja-JP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1/7</a:t>
            </a:r>
            <a:r>
              <a:rPr lang="ja-JP" altLang="en-US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　  全体平均</a:t>
            </a:r>
            <a:r>
              <a:rPr lang="en-US" altLang="ja-JP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=9.94</a:t>
            </a:r>
          </a:p>
        </c:rich>
      </c:tx>
      <c:layout>
        <c:manualLayout>
          <c:xMode val="edge"/>
          <c:yMode val="edge"/>
          <c:x val="0.15161839863714008"/>
          <c:y val="3.282828282828283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754684838160229"/>
          <c:y val="0.12153258223833716"/>
          <c:w val="0.8586030664395321"/>
          <c:h val="0.7724089158443673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補助員G!$D$76:$D$82</c:f>
              <c:strCache>
                <c:ptCount val="7"/>
                <c:pt idx="0">
                  <c:v>0</c:v>
                </c:pt>
                <c:pt idx="1">
                  <c:v>～4</c:v>
                </c:pt>
                <c:pt idx="2">
                  <c:v>～6</c:v>
                </c:pt>
                <c:pt idx="3">
                  <c:v>～8</c:v>
                </c:pt>
                <c:pt idx="4">
                  <c:v>～10</c:v>
                </c:pt>
                <c:pt idx="5">
                  <c:v>～１2</c:v>
                </c:pt>
                <c:pt idx="6">
                  <c:v>～15</c:v>
                </c:pt>
              </c:strCache>
            </c:strRef>
          </c:cat>
          <c:val>
            <c:numRef>
              <c:f>補助員G!$E$76:$E$82</c:f>
              <c:numCache>
                <c:formatCode>General</c:formatCode>
                <c:ptCount val="7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6</c:v>
                </c:pt>
                <c:pt idx="6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488768"/>
        <c:axId val="206493080"/>
      </c:barChart>
      <c:catAx>
        <c:axId val="20648876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06493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649308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人数</a:t>
                </a:r>
              </a:p>
            </c:rich>
          </c:tx>
          <c:layout>
            <c:manualLayout>
              <c:xMode val="edge"/>
              <c:yMode val="edge"/>
              <c:x val="1.4070736688654533E-2"/>
              <c:y val="0.4636185205010890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06488768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77AC2-61DC-44A2-8AA4-F844CF367F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68BBD-161A-476C-834A-9ADB5EBC72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9200-DD45-49C8-AEB9-3FB07485D8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C092F-8710-4826-A6BB-D11847AECC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3033A-3068-4B3B-BAC1-C0C13D3709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B52D4-DEE1-4968-8536-C53BC151D0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D5086-AD45-49B0-B196-CA7BD26A01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BED6F-087A-4955-9DD7-440247980A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EE213-A0C4-4626-8179-1917C31F6A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8199D-9617-4723-8692-B234BC1AD8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482B8-CC9B-4B91-AD3B-C307706C95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20934-0DE1-44A6-965D-DB7C61D82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fld id="{1684A175-F177-4849-8733-665DDE3EA0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平成２６年１月２１日</a:t>
            </a:r>
          </a:p>
          <a:p>
            <a:pPr eaLnBrk="1" hangingPunct="1"/>
            <a:r>
              <a:rPr lang="ja-JP" altLang="en-US" dirty="0" smtClean="0"/>
              <a:t>森田　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3"/>
          <p:cNvGraphicFramePr>
            <a:graphicFrameLocks/>
          </p:cNvGraphicFramePr>
          <p:nvPr/>
        </p:nvGraphicFramePr>
        <p:xfrm>
          <a:off x="539552" y="1412776"/>
          <a:ext cx="806489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543800" cy="725487"/>
          </a:xfrm>
        </p:spPr>
        <p:txBody>
          <a:bodyPr/>
          <a:lstStyle/>
          <a:p>
            <a:pPr eaLnBrk="1" hangingPunct="1"/>
            <a:r>
              <a:rPr lang="ja-JP" altLang="en-US" smtClean="0"/>
              <a:t>第２回テストの結果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08050"/>
            <a:ext cx="7715250" cy="557213"/>
          </a:xfrm>
        </p:spPr>
        <p:txBody>
          <a:bodyPr/>
          <a:lstStyle/>
          <a:p>
            <a:pPr eaLnBrk="1" hangingPunct="1"/>
            <a:r>
              <a:rPr lang="ja-JP" altLang="en-US" sz="2600" dirty="0" smtClean="0"/>
              <a:t>平均点</a:t>
            </a:r>
            <a:r>
              <a:rPr lang="en-US" altLang="ja-JP" sz="2600" dirty="0" smtClean="0"/>
              <a:t>=48.0</a:t>
            </a:r>
            <a:r>
              <a:rPr lang="ja-JP" altLang="en-US" sz="2600" dirty="0" smtClean="0"/>
              <a:t>　 最高点＝</a:t>
            </a:r>
            <a:r>
              <a:rPr lang="en-US" altLang="ja-JP" sz="2600" dirty="0" smtClean="0"/>
              <a:t>97</a:t>
            </a:r>
            <a:r>
              <a:rPr lang="ja-JP" altLang="en-US" sz="2600" dirty="0" smtClean="0"/>
              <a:t>　　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5003800" y="2420938"/>
            <a:ext cx="2786063" cy="523875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/>
              <a:t>学習姿勢の差！</a:t>
            </a:r>
            <a:endParaRPr lang="en-US" altLang="ja-JP" sz="2800" b="1"/>
          </a:p>
        </p:txBody>
      </p:sp>
      <p:sp>
        <p:nvSpPr>
          <p:cNvPr id="8" name="円/楕円 7"/>
          <p:cNvSpPr/>
          <p:nvPr/>
        </p:nvSpPr>
        <p:spPr>
          <a:xfrm>
            <a:off x="1000125" y="2924175"/>
            <a:ext cx="3355975" cy="300513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テキスト ボックス 8"/>
          <p:cNvSpPr txBox="1">
            <a:spLocks noChangeArrowheads="1"/>
          </p:cNvSpPr>
          <p:nvPr/>
        </p:nvSpPr>
        <p:spPr bwMode="auto">
          <a:xfrm>
            <a:off x="971600" y="4221088"/>
            <a:ext cx="3432175" cy="8309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dirty="0"/>
              <a:t>応用課題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8.6</a:t>
            </a:r>
            <a:r>
              <a:rPr lang="ja-JP" altLang="en-US" sz="2400" dirty="0" smtClean="0"/>
              <a:t>題</a:t>
            </a:r>
            <a:endParaRPr lang="en-US" altLang="ja-JP" sz="2400" dirty="0"/>
          </a:p>
          <a:p>
            <a:r>
              <a:rPr lang="ja-JP" altLang="en-US" sz="2400" dirty="0"/>
              <a:t>理解度</a:t>
            </a:r>
            <a:r>
              <a:rPr lang="en-US" altLang="ja-JP" sz="2400" dirty="0"/>
              <a:t>T</a:t>
            </a:r>
            <a:r>
              <a:rPr lang="ja-JP" altLang="en-US" sz="2400" dirty="0"/>
              <a:t>実施率</a:t>
            </a:r>
            <a:r>
              <a:rPr lang="ja-JP" altLang="en-US" sz="2400" dirty="0" smtClean="0"/>
              <a:t>：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39.0</a:t>
            </a:r>
            <a:r>
              <a:rPr lang="en-US" altLang="ja-JP" sz="2400" dirty="0" smtClean="0"/>
              <a:t>%</a:t>
            </a:r>
            <a:endParaRPr lang="en-US" altLang="ja-JP" sz="2400" dirty="0"/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4932363" y="4365625"/>
            <a:ext cx="3240087" cy="8309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dirty="0"/>
              <a:t>応用課題：</a:t>
            </a:r>
            <a:r>
              <a:rPr lang="en-US" altLang="ja-JP" sz="2400" dirty="0" smtClean="0"/>
              <a:t>11.6</a:t>
            </a:r>
            <a:r>
              <a:rPr lang="ja-JP" altLang="en-US" sz="2400" dirty="0" smtClean="0"/>
              <a:t>題</a:t>
            </a:r>
            <a:endParaRPr lang="en-US" altLang="ja-JP" sz="2400" dirty="0"/>
          </a:p>
          <a:p>
            <a:r>
              <a:rPr lang="ja-JP" altLang="en-US" sz="2400" dirty="0"/>
              <a:t>理解度</a:t>
            </a:r>
            <a:r>
              <a:rPr lang="en-US" altLang="ja-JP" sz="2400" dirty="0"/>
              <a:t>T</a:t>
            </a:r>
            <a:r>
              <a:rPr lang="ja-JP" altLang="en-US" sz="2400" dirty="0"/>
              <a:t>実施率</a:t>
            </a:r>
            <a:r>
              <a:rPr lang="ja-JP" altLang="en-US" sz="2400" dirty="0" smtClean="0"/>
              <a:t>：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81.2</a:t>
            </a:r>
            <a:r>
              <a:rPr lang="en-US" altLang="ja-JP" sz="2400" dirty="0" smtClean="0"/>
              <a:t>%</a:t>
            </a:r>
            <a:endParaRPr lang="en-US" altLang="ja-JP" sz="2400" dirty="0"/>
          </a:p>
        </p:txBody>
      </p:sp>
      <p:sp>
        <p:nvSpPr>
          <p:cNvPr id="11" name="円/楕円 10"/>
          <p:cNvSpPr/>
          <p:nvPr/>
        </p:nvSpPr>
        <p:spPr>
          <a:xfrm>
            <a:off x="4427538" y="2997200"/>
            <a:ext cx="3959225" cy="30019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8"/>
          <p:cNvGraphicFramePr>
            <a:graphicFrameLocks/>
          </p:cNvGraphicFramePr>
          <p:nvPr/>
        </p:nvGraphicFramePr>
        <p:xfrm>
          <a:off x="467544" y="1484784"/>
          <a:ext cx="799288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543800" cy="725487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総合成績分布（</a:t>
            </a:r>
            <a:r>
              <a:rPr lang="en-US" altLang="ja-JP" dirty="0" smtClean="0"/>
              <a:t>1/7</a:t>
            </a:r>
            <a:r>
              <a:rPr lang="ja-JP" altLang="en-US" dirty="0" smtClean="0"/>
              <a:t>時点）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981075"/>
            <a:ext cx="6913562" cy="433388"/>
          </a:xfrm>
          <a:solidFill>
            <a:srgbClr val="FFFF99"/>
          </a:solidFill>
          <a:ln>
            <a:solidFill>
              <a:srgbClr val="FF00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ja-JP" altLang="en-US" sz="2200" smtClean="0"/>
              <a:t>総合成績＝ テスト平均点＋応用課題－未提出基礎課題　　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5652120" y="2492896"/>
            <a:ext cx="2519362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/>
              <a:t>80</a:t>
            </a:r>
            <a:r>
              <a:rPr lang="ja-JP" altLang="en-US" sz="2400" dirty="0"/>
              <a:t>点以上：</a:t>
            </a:r>
            <a:r>
              <a:rPr lang="en-US" altLang="ja-JP" sz="2400" dirty="0" smtClean="0"/>
              <a:t>51.4%</a:t>
            </a:r>
            <a:endParaRPr lang="en-US" altLang="ja-JP" sz="2400" dirty="0"/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1547664" y="3573016"/>
            <a:ext cx="2376487" cy="460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/>
              <a:t>50</a:t>
            </a:r>
            <a:r>
              <a:rPr lang="ja-JP" altLang="en-US" sz="2400" dirty="0"/>
              <a:t>点未満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7</a:t>
            </a:r>
            <a:r>
              <a:rPr lang="ja-JP" altLang="en-US" sz="2400" dirty="0" smtClean="0"/>
              <a:t>名</a:t>
            </a:r>
            <a:endParaRPr lang="ja-JP" altLang="en-US" sz="2400" dirty="0"/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1043608" y="2996952"/>
            <a:ext cx="338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 dirty="0">
                <a:solidFill>
                  <a:srgbClr val="FF0000"/>
                </a:solidFill>
              </a:rPr>
              <a:t>課題提出で挽回を！</a:t>
            </a:r>
          </a:p>
        </p:txBody>
      </p:sp>
      <p:sp>
        <p:nvSpPr>
          <p:cNvPr id="9" name="右中かっこ 8"/>
          <p:cNvSpPr/>
          <p:nvPr/>
        </p:nvSpPr>
        <p:spPr>
          <a:xfrm rot="16200000">
            <a:off x="2375806" y="3392946"/>
            <a:ext cx="503237" cy="2159521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 animBg="1"/>
      <p:bldP spid="62470" grpId="0" animBg="1"/>
      <p:bldP spid="62472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111771"/>
              </p:ext>
            </p:extLst>
          </p:nvPr>
        </p:nvGraphicFramePr>
        <p:xfrm>
          <a:off x="395536" y="1196752"/>
          <a:ext cx="763284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786688" cy="890587"/>
          </a:xfrm>
        </p:spPr>
        <p:txBody>
          <a:bodyPr/>
          <a:lstStyle/>
          <a:p>
            <a:pPr eaLnBrk="1" hangingPunct="1"/>
            <a:r>
              <a:rPr lang="ja-JP" altLang="en-US" sz="3500" dirty="0" smtClean="0"/>
              <a:t>基礎課題提出状況（</a:t>
            </a:r>
            <a:r>
              <a:rPr lang="en-US" altLang="ja-JP" sz="3500" dirty="0" smtClean="0"/>
              <a:t>1/7</a:t>
            </a:r>
            <a:r>
              <a:rPr lang="ja-JP" altLang="en-US" sz="3500" dirty="0" smtClean="0"/>
              <a:t>終了時点）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2987824" y="1988840"/>
            <a:ext cx="51847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 dirty="0">
                <a:solidFill>
                  <a:srgbClr val="FF0000"/>
                </a:solidFill>
              </a:rPr>
              <a:t>全基礎課題を終了した人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：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88.6%</a:t>
            </a:r>
            <a:endParaRPr lang="en-US" altLang="ja-JP" sz="2800" b="1" dirty="0">
              <a:solidFill>
                <a:srgbClr val="FF0000"/>
              </a:solidFill>
            </a:endParaRPr>
          </a:p>
        </p:txBody>
      </p:sp>
      <p:sp>
        <p:nvSpPr>
          <p:cNvPr id="5" name="右中かっこ 4"/>
          <p:cNvSpPr/>
          <p:nvPr/>
        </p:nvSpPr>
        <p:spPr>
          <a:xfrm rot="16200000">
            <a:off x="3494732" y="2778025"/>
            <a:ext cx="714375" cy="4032448"/>
          </a:xfrm>
          <a:prstGeom prst="rightBrace">
            <a:avLst>
              <a:gd name="adj1" fmla="val 51582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テキスト ボックス 6"/>
          <p:cNvSpPr txBox="1">
            <a:spLocks noChangeArrowheads="1"/>
          </p:cNvSpPr>
          <p:nvPr/>
        </p:nvSpPr>
        <p:spPr bwMode="auto">
          <a:xfrm>
            <a:off x="2627784" y="3861048"/>
            <a:ext cx="2357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1" dirty="0">
                <a:solidFill>
                  <a:srgbClr val="0000FF"/>
                </a:solidFill>
              </a:rPr>
              <a:t>本日提出を！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7" grpId="0"/>
      <p:bldP spid="5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467544" y="1124744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543800" cy="796925"/>
          </a:xfrm>
        </p:spPr>
        <p:txBody>
          <a:bodyPr/>
          <a:lstStyle/>
          <a:p>
            <a:pPr eaLnBrk="1" hangingPunct="1"/>
            <a:r>
              <a:rPr lang="ja-JP" altLang="en-US" sz="3500" dirty="0" smtClean="0"/>
              <a:t>応用課題提出状況（</a:t>
            </a:r>
            <a:r>
              <a:rPr lang="en-US" altLang="ja-JP" sz="3500" dirty="0" smtClean="0"/>
              <a:t>1/7</a:t>
            </a:r>
            <a:r>
              <a:rPr lang="ja-JP" altLang="en-US" sz="3500" dirty="0" smtClean="0"/>
              <a:t>終了時点）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5364088" y="1988840"/>
            <a:ext cx="201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 dirty="0">
                <a:solidFill>
                  <a:srgbClr val="FF0000"/>
                </a:solidFill>
              </a:rPr>
              <a:t>平均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9.94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題</a:t>
            </a:r>
            <a:r>
              <a:rPr lang="ja-JP" altLang="en-US" sz="2800" b="1" dirty="0">
                <a:solidFill>
                  <a:srgbClr val="FF0000"/>
                </a:solidFill>
              </a:rPr>
              <a:t>　　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428625" y="6000750"/>
            <a:ext cx="8135938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/>
              <a:t>１</a:t>
            </a:r>
            <a:r>
              <a:rPr lang="ja-JP" altLang="en-US" sz="2400" dirty="0" smtClean="0"/>
              <a:t>．</a:t>
            </a:r>
            <a:r>
              <a:rPr lang="en-US" altLang="ja-JP" sz="2400" dirty="0" smtClean="0"/>
              <a:t>15</a:t>
            </a:r>
            <a:r>
              <a:rPr lang="ja-JP" altLang="en-US" sz="2400" dirty="0" smtClean="0"/>
              <a:t>題（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名</a:t>
            </a:r>
            <a:r>
              <a:rPr lang="ja-JP" altLang="en-US" sz="2400" dirty="0"/>
              <a:t>）　２</a:t>
            </a:r>
            <a:r>
              <a:rPr lang="ja-JP" altLang="en-US" sz="2400" dirty="0" smtClean="0"/>
              <a:t>．</a:t>
            </a:r>
            <a:r>
              <a:rPr lang="en-US" altLang="ja-JP" sz="2400" dirty="0" smtClean="0"/>
              <a:t>14</a:t>
            </a:r>
            <a:r>
              <a:rPr lang="ja-JP" altLang="en-US" sz="2400" dirty="0" smtClean="0"/>
              <a:t>題</a:t>
            </a:r>
            <a:r>
              <a:rPr lang="en-US" altLang="ja-JP" sz="2400" dirty="0" smtClean="0"/>
              <a:t>(9</a:t>
            </a:r>
            <a:r>
              <a:rPr lang="ja-JP" altLang="en-US" sz="2400" dirty="0" smtClean="0"/>
              <a:t>名</a:t>
            </a:r>
            <a:r>
              <a:rPr lang="ja-JP" altLang="en-US" sz="2400" dirty="0"/>
              <a:t>）　３．</a:t>
            </a:r>
            <a:r>
              <a:rPr lang="en-US" altLang="ja-JP" sz="2400" dirty="0" smtClean="0"/>
              <a:t>13</a:t>
            </a:r>
            <a:r>
              <a:rPr lang="ja-JP" altLang="en-US" sz="2400" dirty="0" smtClean="0"/>
              <a:t>題</a:t>
            </a:r>
            <a:r>
              <a:rPr lang="en-US" altLang="ja-JP" sz="2400" dirty="0" smtClean="0"/>
              <a:t>(4</a:t>
            </a:r>
            <a:r>
              <a:rPr lang="ja-JP" altLang="en-US" sz="2400" dirty="0" smtClean="0"/>
              <a:t>名</a:t>
            </a:r>
            <a:r>
              <a:rPr lang="ja-JP" altLang="en-US" sz="2400" dirty="0"/>
              <a:t>） 　４．</a:t>
            </a:r>
            <a:r>
              <a:rPr lang="en-US" altLang="ja-JP" sz="2400" dirty="0" smtClean="0"/>
              <a:t>12</a:t>
            </a:r>
            <a:r>
              <a:rPr lang="ja-JP" altLang="en-US" sz="2400" dirty="0" smtClean="0"/>
              <a:t>題（</a:t>
            </a:r>
            <a:r>
              <a:rPr lang="en-US" altLang="ja-JP" sz="2400" dirty="0" smtClean="0"/>
              <a:t>6</a:t>
            </a:r>
            <a:r>
              <a:rPr lang="ja-JP" altLang="en-US" sz="2400" dirty="0" smtClean="0"/>
              <a:t>名</a:t>
            </a:r>
            <a:r>
              <a:rPr lang="ja-JP" altLang="en-US" sz="2400" dirty="0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5" grpId="0"/>
      <p:bldP spid="399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課題チェックについて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課題のチェック漏れがないように注意して下さい。</a:t>
            </a:r>
          </a:p>
          <a:p>
            <a:pPr eaLnBrk="1" hangingPunct="1"/>
            <a:r>
              <a:rPr lang="ja-JP" altLang="en-US" dirty="0" smtClean="0"/>
              <a:t>課題チェックの〆切は本日の</a:t>
            </a:r>
            <a:r>
              <a:rPr lang="en-US" altLang="ja-JP" dirty="0" smtClean="0"/>
              <a:t>4</a:t>
            </a:r>
            <a:r>
              <a:rPr lang="ja-JP" altLang="en-US" dirty="0" smtClean="0"/>
              <a:t>講時の終了（</a:t>
            </a:r>
            <a:r>
              <a:rPr lang="en-US" altLang="ja-JP" dirty="0" smtClean="0"/>
              <a:t>16:20</a:t>
            </a:r>
            <a:r>
              <a:rPr lang="ja-JP" altLang="en-US" dirty="0" smtClean="0"/>
              <a:t>）までです。それ以降の課題は受理できません。十分注意して下さい。</a:t>
            </a:r>
          </a:p>
          <a:p>
            <a:pPr eaLnBrk="1" hangingPunct="1"/>
            <a:endParaRPr lang="ja-JP" altLang="en-US" dirty="0" smtClean="0"/>
          </a:p>
          <a:p>
            <a:pPr eaLnBrk="1" hangingPunct="1"/>
            <a:endParaRPr lang="en-US" altLang="ja-JP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14313"/>
            <a:ext cx="7543800" cy="1295400"/>
          </a:xfrm>
        </p:spPr>
        <p:txBody>
          <a:bodyPr/>
          <a:lstStyle/>
          <a:p>
            <a:pPr eaLnBrk="1" hangingPunct="1"/>
            <a:r>
              <a:rPr lang="ja-JP" altLang="en-US" smtClean="0"/>
              <a:t>「プログラミング」の履修を前提とする科目について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569325" cy="4464050"/>
          </a:xfrm>
          <a:ln>
            <a:solidFill>
              <a:srgbClr val="FF0000"/>
            </a:solidFill>
            <a:prstDash val="dashDot"/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２年次　　</a:t>
            </a:r>
            <a:r>
              <a:rPr lang="ja-JP" altLang="en-US" b="1" dirty="0" smtClean="0">
                <a:solidFill>
                  <a:srgbClr val="0000FF"/>
                </a:solidFill>
              </a:rPr>
              <a:t>データ構造とアルゴリズム論</a:t>
            </a:r>
          </a:p>
          <a:p>
            <a:pPr eaLnBrk="1" hangingPunct="1">
              <a:buFont typeface="Wingdings" pitchFamily="2" charset="2"/>
              <a:buNone/>
            </a:pPr>
            <a:r>
              <a:rPr lang="ja-JP" altLang="en-US" dirty="0" smtClean="0"/>
              <a:t>　「プログラミング」の単位取得者が対象（</a:t>
            </a:r>
            <a:r>
              <a:rPr lang="ja-JP" altLang="en-US" b="1" dirty="0" smtClean="0">
                <a:solidFill>
                  <a:srgbClr val="FF0000"/>
                </a:solidFill>
              </a:rPr>
              <a:t>積み上げ式科目</a:t>
            </a:r>
            <a:r>
              <a:rPr lang="ja-JP" altLang="en-US" dirty="0" smtClean="0"/>
              <a:t>）→情報技術系を志望する人は必須！</a:t>
            </a:r>
          </a:p>
          <a:p>
            <a:pPr eaLnBrk="1" hangingPunct="1"/>
            <a:r>
              <a:rPr lang="en-US" altLang="ja-JP" dirty="0" smtClean="0"/>
              <a:t>3</a:t>
            </a:r>
            <a:r>
              <a:rPr lang="ja-JP" altLang="en-US" dirty="0" smtClean="0"/>
              <a:t>年次　　</a:t>
            </a:r>
            <a:r>
              <a:rPr lang="en-US" altLang="ja-JP" b="1" dirty="0" smtClean="0">
                <a:solidFill>
                  <a:srgbClr val="0000FF"/>
                </a:solidFill>
              </a:rPr>
              <a:t>CG</a:t>
            </a:r>
            <a:r>
              <a:rPr lang="ja-JP" altLang="en-US" b="1" dirty="0" smtClean="0">
                <a:solidFill>
                  <a:srgbClr val="0000FF"/>
                </a:solidFill>
              </a:rPr>
              <a:t>プログラミング論</a:t>
            </a:r>
          </a:p>
          <a:p>
            <a:pPr eaLnBrk="1" hangingPunct="1">
              <a:buFont typeface="Wingdings" pitchFamily="2" charset="2"/>
              <a:buNone/>
            </a:pPr>
            <a:r>
              <a:rPr lang="ja-JP" altLang="en-US" dirty="0" smtClean="0"/>
              <a:t>　「プログラミング」の単位取得者を想定　</a:t>
            </a:r>
          </a:p>
          <a:p>
            <a:pPr eaLnBrk="1" hangingPunct="1">
              <a:buFont typeface="Wingdings" pitchFamily="2" charset="2"/>
              <a:buNone/>
            </a:pPr>
            <a:r>
              <a:rPr lang="ja-JP" altLang="en-US" dirty="0" smtClean="0"/>
              <a:t>　「データ構造とアルゴリズム論」履修者が望ましい。</a:t>
            </a:r>
            <a:endParaRPr lang="en-US" altLang="ja-JP" dirty="0" smtClean="0"/>
          </a:p>
          <a:p>
            <a:pPr eaLnBrk="1" hangingPunct="1"/>
            <a:r>
              <a:rPr lang="en-US" altLang="ja-JP" dirty="0" smtClean="0"/>
              <a:t>3</a:t>
            </a:r>
            <a:r>
              <a:rPr lang="ja-JP" altLang="en-US" dirty="0" smtClean="0"/>
              <a:t>年次　</a:t>
            </a:r>
            <a:r>
              <a:rPr lang="ja-JP" altLang="en-US" sz="3200" b="1" dirty="0" smtClean="0">
                <a:solidFill>
                  <a:srgbClr val="0000FF"/>
                </a:solidFill>
              </a:rPr>
              <a:t>ネットワークプログラミング論</a:t>
            </a:r>
            <a:endParaRPr lang="en-US" altLang="ja-JP" sz="3200" b="1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ja-JP" altLang="en-US" sz="3200" dirty="0" smtClean="0"/>
              <a:t>　</a:t>
            </a:r>
            <a:r>
              <a:rPr lang="en-US" altLang="ja-JP" sz="3200" dirty="0" smtClean="0"/>
              <a:t>Web</a:t>
            </a:r>
            <a:r>
              <a:rPr lang="ja-JP" altLang="en-US" sz="3200" dirty="0" smtClean="0"/>
              <a:t>アプリケーションの作成方法を学習</a:t>
            </a:r>
            <a:endParaRPr lang="en-US" altLang="ja-JP" dirty="0" smtClean="0"/>
          </a:p>
          <a:p>
            <a:pPr eaLnBrk="1" hangingPunct="1">
              <a:buFont typeface="Wingdings" pitchFamily="2" charset="2"/>
              <a:buNone/>
            </a:pPr>
            <a:endParaRPr lang="ja-JP" altLang="en-US" dirty="0" smtClean="0"/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323850" y="6092825"/>
            <a:ext cx="8604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その他・・・、システムソフトウェアデザイン論（</a:t>
            </a:r>
            <a:r>
              <a:rPr lang="en-US" altLang="ja-JP" sz="2800"/>
              <a:t>4</a:t>
            </a:r>
            <a:r>
              <a:rPr lang="ja-JP" altLang="en-US" sz="2800"/>
              <a:t>年）　など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課題チェックについて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課題のチェック漏れがないように注意して下さい。</a:t>
            </a:r>
          </a:p>
          <a:p>
            <a:pPr eaLnBrk="1" hangingPunct="1"/>
            <a:r>
              <a:rPr lang="ja-JP" altLang="en-US" smtClean="0"/>
              <a:t>課題チェックの〆切は本日の</a:t>
            </a:r>
            <a:r>
              <a:rPr lang="en-US" altLang="ja-JP" smtClean="0"/>
              <a:t>4</a:t>
            </a:r>
            <a:r>
              <a:rPr lang="ja-JP" altLang="en-US" smtClean="0"/>
              <a:t>講時の終了（</a:t>
            </a:r>
            <a:r>
              <a:rPr lang="en-US" altLang="ja-JP" smtClean="0"/>
              <a:t>16:20</a:t>
            </a:r>
            <a:r>
              <a:rPr lang="ja-JP" altLang="en-US" smtClean="0"/>
              <a:t>）までです。それ以降の課題は受理できません。十分注意して下さい。</a:t>
            </a:r>
          </a:p>
          <a:p>
            <a:pPr eaLnBrk="1" hangingPunct="1"/>
            <a:endParaRPr lang="ja-JP" altLang="en-US" smtClean="0"/>
          </a:p>
          <a:p>
            <a:pPr eaLnBrk="1" hangingPunct="1"/>
            <a:endParaRPr lang="en-US" altLang="ja-JP" sz="320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95289" y="4149725"/>
            <a:ext cx="8353176" cy="2298700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 dirty="0"/>
              <a:t>本日はどこまで課題をやるかは各自の自由です。　　　　　　　　　　　　　　　　　　　　　　　</a:t>
            </a:r>
            <a:endParaRPr lang="en-US" altLang="ja-JP" sz="3200" dirty="0"/>
          </a:p>
          <a:p>
            <a:pPr>
              <a:lnSpc>
                <a:spcPts val="3838"/>
              </a:lnSpc>
              <a:spcBef>
                <a:spcPct val="50000"/>
              </a:spcBef>
            </a:pPr>
            <a:r>
              <a:rPr lang="ja-JP" altLang="en-US" sz="3200" dirty="0"/>
              <a:t>できれば、余裕のある人は・・・                        課題をやっている友人に教えてあげて下さい。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4595</TotalTime>
  <Words>291</Words>
  <Application>Microsoft Office PowerPoint</Application>
  <PresentationFormat>画面に合わせる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Wingdings</vt:lpstr>
      <vt:lpstr>Network</vt:lpstr>
      <vt:lpstr>プログラミング</vt:lpstr>
      <vt:lpstr>第２回テストの結果</vt:lpstr>
      <vt:lpstr>総合成績分布（1/7時点）</vt:lpstr>
      <vt:lpstr>基礎課題提出状況（1/7終了時点）</vt:lpstr>
      <vt:lpstr>応用課題提出状況（1/7終了時点）</vt:lpstr>
      <vt:lpstr>課題チェックについて</vt:lpstr>
      <vt:lpstr>「プログラミング」の履修を前提とする科目について</vt:lpstr>
      <vt:lpstr>課題チェックについて</vt:lpstr>
    </vt:vector>
  </TitlesOfParts>
  <Company>札幌学院大学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森田　彦</dc:creator>
  <cp:lastModifiedBy>hiko</cp:lastModifiedBy>
  <cp:revision>79</cp:revision>
  <dcterms:created xsi:type="dcterms:W3CDTF">2003-04-22T00:37:29Z</dcterms:created>
  <dcterms:modified xsi:type="dcterms:W3CDTF">2014-01-21T10:28:13Z</dcterms:modified>
</cp:coreProperties>
</file>