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98" r:id="rId3"/>
    <p:sldId id="302" r:id="rId4"/>
    <p:sldId id="303" r:id="rId5"/>
    <p:sldId id="279" r:id="rId6"/>
    <p:sldId id="291" r:id="rId7"/>
    <p:sldId id="300" r:id="rId8"/>
    <p:sldId id="296" r:id="rId9"/>
    <p:sldId id="304" r:id="rId10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12/17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68.4  →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7-3-2】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21550114364249079"/>
          <c:y val="3.693181818181867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531747795218522"/>
          <c:y val="0.20228187206252446"/>
          <c:w val="0.84310096724082073"/>
          <c:h val="0.6911814548786048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補助員G!$D$36:$D$39</c:f>
              <c:strCache>
                <c:ptCount val="4"/>
                <c:pt idx="0">
                  <c:v>～5-7節</c:v>
                </c:pt>
                <c:pt idx="1">
                  <c:v>5章終了</c:v>
                </c:pt>
                <c:pt idx="2">
                  <c:v>6章</c:v>
                </c:pt>
                <c:pt idx="3">
                  <c:v>7章</c:v>
                </c:pt>
              </c:strCache>
            </c:strRef>
          </c:cat>
          <c:val>
            <c:numRef>
              <c:f>補助員G!$E$36:$E$39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31</c:v>
                </c:pt>
              </c:numCache>
            </c:numRef>
          </c:val>
        </c:ser>
        <c:axId val="145448320"/>
        <c:axId val="146617472"/>
      </c:barChart>
      <c:catAx>
        <c:axId val="1454483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617472"/>
        <c:crosses val="autoZero"/>
        <c:auto val="1"/>
        <c:lblAlgn val="ctr"/>
        <c:lblOffset val="100"/>
        <c:tickLblSkip val="1"/>
        <c:tickMarkSkip val="1"/>
      </c:catAx>
      <c:valAx>
        <c:axId val="14661747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2.5206590802080191E-2"/>
              <c:y val="0.472453342543260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544832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応用課題提出状況（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12/24</a:t>
            </a: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　  全体平均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=9.06</a:t>
            </a:r>
          </a:p>
        </c:rich>
      </c:tx>
      <c:layout>
        <c:manualLayout>
          <c:xMode val="edge"/>
          <c:yMode val="edge"/>
          <c:x val="0.15161839863714013"/>
          <c:y val="3.282828282828283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75468483816023"/>
          <c:y val="0.16161656017341425"/>
          <c:w val="0.85860306643953233"/>
          <c:h val="0.7323250382857922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補助員G!$D$76:$D$82</c:f>
              <c:strCache>
                <c:ptCount val="7"/>
                <c:pt idx="0">
                  <c:v>0</c:v>
                </c:pt>
                <c:pt idx="1">
                  <c:v>～4</c:v>
                </c:pt>
                <c:pt idx="2">
                  <c:v>～6</c:v>
                </c:pt>
                <c:pt idx="3">
                  <c:v>～8</c:v>
                </c:pt>
                <c:pt idx="4">
                  <c:v>～10</c:v>
                </c:pt>
                <c:pt idx="5">
                  <c:v>～１2</c:v>
                </c:pt>
                <c:pt idx="6">
                  <c:v>～15</c:v>
                </c:pt>
              </c:strCache>
            </c:strRef>
          </c:cat>
          <c:val>
            <c:numRef>
              <c:f>補助員G!$E$76:$E$82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7</c:v>
                </c:pt>
                <c:pt idx="6">
                  <c:v>13</c:v>
                </c:pt>
              </c:numCache>
            </c:numRef>
          </c:val>
        </c:ser>
        <c:axId val="146658816"/>
        <c:axId val="146660352"/>
      </c:barChart>
      <c:catAx>
        <c:axId val="14665881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660352"/>
        <c:crosses val="autoZero"/>
        <c:auto val="1"/>
        <c:lblAlgn val="ctr"/>
        <c:lblOffset val="100"/>
        <c:tickLblSkip val="1"/>
        <c:tickMarkSkip val="1"/>
      </c:catAx>
      <c:valAx>
        <c:axId val="14666035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1.5610162812098444E-2"/>
              <c:y val="0.4797306018285549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6658816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4E242-B7E5-4D04-8FE0-201E06013E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CC38A-9133-43FD-86E5-38AD129D452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7774-4275-434F-BD6B-A315A082AD4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0051F-4838-4B7E-956D-0E7CAC8E946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EC3F0-5BD2-44E2-914F-96445BF105F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09B76-C88D-45FB-AEE3-BDC702C2D86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003A6-2F61-4185-AC81-2394823C555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96777-DA43-4D8F-BF1F-D9BFF134AC7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16D07-218F-4586-B0C6-53C9C7D8E47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F892-8EBE-47FC-A666-67751C55A31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C0273-ACAD-4DAC-A43F-9EC05A9561B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fld id="{E363E009-91C2-4CD1-8727-87B83DF3007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平成２６年１月７日</a:t>
            </a:r>
          </a:p>
          <a:p>
            <a:pPr eaLnBrk="1" hangingPunct="1"/>
            <a:r>
              <a:rPr lang="ja-JP" altLang="en-US" dirty="0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500063"/>
            <a:ext cx="7543800" cy="703262"/>
          </a:xfrm>
        </p:spPr>
        <p:txBody>
          <a:bodyPr/>
          <a:lstStyle/>
          <a:p>
            <a:pPr eaLnBrk="1" hangingPunct="1"/>
            <a:r>
              <a:rPr lang="ja-JP" altLang="en-US" smtClean="0"/>
              <a:t>テスト実施要領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571625"/>
            <a:ext cx="8429625" cy="4714875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テスト時間：</a:t>
            </a:r>
            <a:r>
              <a:rPr lang="en-US" altLang="ja-JP" sz="3200" b="1" smtClean="0">
                <a:solidFill>
                  <a:srgbClr val="FF0000"/>
                </a:solidFill>
              </a:rPr>
              <a:t>13:15</a:t>
            </a:r>
            <a:r>
              <a:rPr lang="ja-JP" altLang="en-US" sz="3200" b="1" smtClean="0">
                <a:solidFill>
                  <a:srgbClr val="FF0000"/>
                </a:solidFill>
              </a:rPr>
              <a:t>～</a:t>
            </a:r>
            <a:r>
              <a:rPr lang="en-US" altLang="ja-JP" sz="3200" b="1" smtClean="0">
                <a:solidFill>
                  <a:srgbClr val="FF0000"/>
                </a:solidFill>
              </a:rPr>
              <a:t>14:05</a:t>
            </a:r>
            <a:r>
              <a:rPr lang="ja-JP" altLang="en-US" sz="3200" smtClean="0"/>
              <a:t>（途中退出はできません）</a:t>
            </a:r>
          </a:p>
          <a:p>
            <a:pPr eaLnBrk="1" hangingPunct="1"/>
            <a:r>
              <a:rPr lang="ja-JP" altLang="en-US" sz="3200" smtClean="0"/>
              <a:t>テスト中は、ノート</a:t>
            </a:r>
            <a:r>
              <a:rPr lang="en-US" altLang="ja-JP" sz="3200" smtClean="0"/>
              <a:t>PC</a:t>
            </a:r>
            <a:r>
              <a:rPr lang="ja-JP" altLang="en-US" sz="3200" smtClean="0"/>
              <a:t>を閉じて下さい。</a:t>
            </a:r>
          </a:p>
          <a:p>
            <a:pPr eaLnBrk="1" hangingPunct="1"/>
            <a:r>
              <a:rPr lang="ja-JP" altLang="en-US" sz="3200" smtClean="0"/>
              <a:t>テキストは参照して結構です。</a:t>
            </a:r>
          </a:p>
          <a:p>
            <a:pPr eaLnBrk="1" hangingPunct="1"/>
            <a:r>
              <a:rPr lang="ja-JP" altLang="en-US" sz="3200" smtClean="0"/>
              <a:t>テスト終了後は、解答用紙のみを提出して下さい。</a:t>
            </a:r>
          </a:p>
          <a:p>
            <a:pPr eaLnBrk="1" hangingPunct="1"/>
            <a:r>
              <a:rPr lang="ja-JP" altLang="en-US" sz="3200" smtClean="0"/>
              <a:t>そのまま座席で待機しておいて下さい。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mtClean="0"/>
              <a:t>テスト成績について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29600" cy="5113337"/>
          </a:xfrm>
        </p:spPr>
        <p:txBody>
          <a:bodyPr/>
          <a:lstStyle/>
          <a:p>
            <a:pPr eaLnBrk="1" hangingPunct="1"/>
            <a:r>
              <a:rPr lang="ja-JP" altLang="en-US" sz="2600" dirty="0" smtClean="0"/>
              <a:t>この後、担当補助員から模範解答および後期授業評価アンケートを受け取って下さい。</a:t>
            </a:r>
          </a:p>
          <a:p>
            <a:pPr eaLnBrk="1" hangingPunct="1"/>
            <a:r>
              <a:rPr lang="ja-JP" altLang="en-US" sz="2600" dirty="0" smtClean="0"/>
              <a:t>（科目独自の）アンケートの記入が終わった学生は担当補助員へ渡して下さい。</a:t>
            </a:r>
          </a:p>
          <a:p>
            <a:pPr eaLnBrk="1" hangingPunct="1"/>
            <a:r>
              <a:rPr lang="ja-JP" altLang="en-US" sz="2600" dirty="0" smtClean="0"/>
              <a:t>テストの成績は、</a:t>
            </a:r>
            <a:r>
              <a:rPr lang="en-US" altLang="ja-JP" sz="2600" dirty="0" smtClean="0"/>
              <a:t>1/9</a:t>
            </a:r>
            <a:r>
              <a:rPr lang="ja-JP" altLang="en-US" sz="2600" dirty="0" smtClean="0"/>
              <a:t>（木）までに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情報ポータルの個人伝言</a:t>
            </a:r>
            <a:r>
              <a:rPr lang="ja-JP" altLang="en-US" sz="2600" dirty="0" smtClean="0"/>
              <a:t>で全員に通知します。→単位取得に関わるチェック漏れがあると思われる場合は、個人伝言メッセージで指示を与える場合があります。必ず情報ポータルをチェックしておいて下さい。→その場合、対応が遅れると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単位取得が不可能</a:t>
            </a:r>
            <a:r>
              <a:rPr lang="ja-JP" altLang="en-US" sz="2600" dirty="0" smtClean="0"/>
              <a:t>になります。十分注意して下さい。</a:t>
            </a:r>
          </a:p>
          <a:p>
            <a:pPr eaLnBrk="1" hangingPunct="1"/>
            <a:r>
              <a:rPr lang="ja-JP" altLang="en-US" sz="2600" dirty="0" smtClean="0"/>
              <a:t>テストに関する質問があったら遠慮無く森田まで。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出席について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230687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欠席数が</a:t>
            </a:r>
            <a:r>
              <a:rPr lang="en-US" altLang="ja-JP" sz="3600" dirty="0" smtClean="0"/>
              <a:t>4</a:t>
            </a:r>
            <a:r>
              <a:rPr lang="ja-JP" altLang="en-US" sz="3600" dirty="0" smtClean="0"/>
              <a:t>回に達している受講生が４名います。</a:t>
            </a:r>
          </a:p>
          <a:p>
            <a:pPr eaLnBrk="1" hangingPunct="1"/>
            <a:r>
              <a:rPr lang="ja-JP" altLang="en-US" sz="3600" dirty="0" smtClean="0"/>
              <a:t>これらの学生は、欠席はもちろんですが遅刻があっても出席数が足りなくなり、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単位取得が不可能</a:t>
            </a:r>
            <a:r>
              <a:rPr lang="ja-JP" altLang="en-US" sz="3600" dirty="0" smtClean="0"/>
              <a:t>になるので、十分注意して下さい。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3"/>
          <p:cNvGraphicFramePr>
            <a:graphicFrameLocks/>
          </p:cNvGraphicFramePr>
          <p:nvPr/>
        </p:nvGraphicFramePr>
        <p:xfrm>
          <a:off x="539552" y="1124744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427912" cy="714375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基礎課題提出状況（</a:t>
            </a:r>
            <a:r>
              <a:rPr lang="en-US" altLang="ja-JP" sz="3600" dirty="0" smtClean="0"/>
              <a:t>12/24</a:t>
            </a:r>
            <a:r>
              <a:rPr lang="ja-JP" altLang="en-US" sz="3600" dirty="0" smtClean="0"/>
              <a:t>終了時点）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2303463" cy="461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7</a:t>
            </a:r>
            <a:r>
              <a:rPr lang="ja-JP" altLang="en-US" sz="2400" dirty="0"/>
              <a:t>章終了</a:t>
            </a:r>
            <a:r>
              <a:rPr lang="en-US" altLang="ja-JP" sz="2400" dirty="0" smtClean="0"/>
              <a:t>86.1%</a:t>
            </a:r>
            <a:endParaRPr lang="en-US" altLang="ja-JP" sz="2400" dirty="0"/>
          </a:p>
        </p:txBody>
      </p:sp>
      <p:sp>
        <p:nvSpPr>
          <p:cNvPr id="8197" name="Text Box 19"/>
          <p:cNvSpPr txBox="1">
            <a:spLocks noChangeArrowheads="1"/>
          </p:cNvSpPr>
          <p:nvPr/>
        </p:nvSpPr>
        <p:spPr bwMode="auto">
          <a:xfrm>
            <a:off x="1692275" y="6165850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平均的には</a:t>
            </a:r>
            <a:r>
              <a:rPr lang="en-US" altLang="ja-JP" sz="2400"/>
              <a:t>【</a:t>
            </a:r>
            <a:r>
              <a:rPr lang="ja-JP" altLang="en-US" sz="2400"/>
              <a:t>基礎課題</a:t>
            </a:r>
            <a:r>
              <a:rPr lang="en-US" altLang="ja-JP" sz="2400"/>
              <a:t>7-3-2】</a:t>
            </a:r>
            <a:r>
              <a:rPr lang="ja-JP" altLang="en-US" sz="2400"/>
              <a:t>まで終了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2051720" y="3861048"/>
            <a:ext cx="3672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 dirty="0">
                <a:solidFill>
                  <a:srgbClr val="FF0000"/>
                </a:solidFill>
              </a:rPr>
              <a:t>本日</a:t>
            </a:r>
            <a:r>
              <a:rPr lang="ja-JP" altLang="en-US" sz="2800" b="1">
                <a:solidFill>
                  <a:srgbClr val="FF0000"/>
                </a:solidFill>
              </a:rPr>
              <a:t>チェック</a:t>
            </a:r>
            <a:r>
              <a:rPr lang="ja-JP" altLang="en-US" sz="2800" b="1" smtClean="0">
                <a:solidFill>
                  <a:srgbClr val="FF0000"/>
                </a:solidFill>
              </a:rPr>
              <a:t>を（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5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名）！</a:t>
            </a:r>
            <a:endParaRPr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右中かっこ 10"/>
          <p:cNvSpPr/>
          <p:nvPr/>
        </p:nvSpPr>
        <p:spPr>
          <a:xfrm rot="16200000">
            <a:off x="3599794" y="2817031"/>
            <a:ext cx="576263" cy="3960440"/>
          </a:xfrm>
          <a:prstGeom prst="rightBrace">
            <a:avLst>
              <a:gd name="adj1" fmla="val 8333"/>
              <a:gd name="adj2" fmla="val 4913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8" grpId="0" animBg="1"/>
      <p:bldP spid="38935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5"/>
          <p:cNvGraphicFramePr>
            <a:graphicFrameLocks/>
          </p:cNvGraphicFramePr>
          <p:nvPr/>
        </p:nvGraphicFramePr>
        <p:xfrm>
          <a:off x="467544" y="980728"/>
          <a:ext cx="763284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214313"/>
            <a:ext cx="7715250" cy="701675"/>
          </a:xfrm>
        </p:spPr>
        <p:txBody>
          <a:bodyPr/>
          <a:lstStyle/>
          <a:p>
            <a:pPr eaLnBrk="1" hangingPunct="1"/>
            <a:r>
              <a:rPr lang="ja-JP" altLang="en-US" sz="3500" dirty="0" smtClean="0"/>
              <a:t>応用課題提出状況（</a:t>
            </a:r>
            <a:r>
              <a:rPr lang="en-US" altLang="ja-JP" sz="3500" dirty="0" smtClean="0"/>
              <a:t>12/24</a:t>
            </a:r>
            <a:r>
              <a:rPr lang="ja-JP" altLang="en-US" sz="3500" dirty="0" smtClean="0"/>
              <a:t>終了時点）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124075" y="1557338"/>
            <a:ext cx="4608513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/>
              <a:t>10</a:t>
            </a:r>
            <a:r>
              <a:rPr lang="ja-JP" altLang="en-US" sz="2000" dirty="0"/>
              <a:t>題以上は解くように頑張って下さい。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79388" y="5949950"/>
            <a:ext cx="878522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１</a:t>
            </a:r>
            <a:r>
              <a:rPr lang="ja-JP" altLang="en-US" sz="2400" dirty="0" smtClean="0"/>
              <a:t>．</a:t>
            </a:r>
            <a:r>
              <a:rPr lang="en-US" altLang="ja-JP" sz="2800" dirty="0" smtClean="0"/>
              <a:t>15</a:t>
            </a:r>
            <a:r>
              <a:rPr lang="ja-JP" altLang="en-US" sz="2800" dirty="0" smtClean="0"/>
              <a:t>題（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名</a:t>
            </a:r>
            <a:r>
              <a:rPr lang="ja-JP" altLang="en-US" sz="2800" dirty="0"/>
              <a:t>）</a:t>
            </a:r>
            <a:r>
              <a:rPr lang="ja-JP" altLang="en-US" sz="2400" dirty="0"/>
              <a:t>　２</a:t>
            </a:r>
            <a:r>
              <a:rPr lang="ja-JP" altLang="en-US" sz="2400" dirty="0" smtClean="0"/>
              <a:t>．</a:t>
            </a:r>
            <a:r>
              <a:rPr lang="en-US" altLang="ja-JP" sz="2800" dirty="0" smtClean="0"/>
              <a:t>14</a:t>
            </a:r>
            <a:r>
              <a:rPr lang="ja-JP" altLang="en-US" sz="2800" dirty="0" smtClean="0"/>
              <a:t>題</a:t>
            </a:r>
            <a:r>
              <a:rPr lang="en-US" altLang="ja-JP" sz="2800" dirty="0" smtClean="0"/>
              <a:t>(7</a:t>
            </a:r>
            <a:r>
              <a:rPr lang="ja-JP" altLang="en-US" sz="2800" dirty="0" smtClean="0"/>
              <a:t>名</a:t>
            </a:r>
            <a:r>
              <a:rPr lang="ja-JP" altLang="en-US" sz="2800" dirty="0"/>
              <a:t>）</a:t>
            </a:r>
            <a:r>
              <a:rPr lang="ja-JP" altLang="en-US" sz="2400" dirty="0"/>
              <a:t>　３．</a:t>
            </a:r>
            <a:r>
              <a:rPr lang="en-US" altLang="ja-JP" sz="2800" dirty="0" smtClean="0"/>
              <a:t>13</a:t>
            </a:r>
            <a:r>
              <a:rPr lang="ja-JP" altLang="en-US" sz="2800" dirty="0" smtClean="0"/>
              <a:t>題</a:t>
            </a:r>
            <a:r>
              <a:rPr lang="en-US" altLang="ja-JP" sz="2800" dirty="0" smtClean="0"/>
              <a:t>(4</a:t>
            </a:r>
            <a:r>
              <a:rPr lang="ja-JP" altLang="en-US" sz="2800" dirty="0" smtClean="0"/>
              <a:t>名</a:t>
            </a:r>
            <a:r>
              <a:rPr lang="ja-JP" altLang="en-US" sz="2800" dirty="0"/>
              <a:t>） </a:t>
            </a:r>
            <a:r>
              <a:rPr lang="ja-JP" altLang="en-US" sz="2400" dirty="0"/>
              <a:t>４</a:t>
            </a:r>
            <a:r>
              <a:rPr lang="en-US" altLang="ja-JP" sz="2800" dirty="0" smtClean="0"/>
              <a:t>.12</a:t>
            </a:r>
            <a:r>
              <a:rPr lang="ja-JP" altLang="en-US" sz="2800" dirty="0" smtClean="0"/>
              <a:t>題（</a:t>
            </a:r>
            <a:r>
              <a:rPr lang="en-US" altLang="ja-JP" sz="2800" dirty="0" smtClean="0"/>
              <a:t>7</a:t>
            </a:r>
            <a:r>
              <a:rPr lang="ja-JP" altLang="en-US" sz="2800" dirty="0" smtClean="0"/>
              <a:t>名</a:t>
            </a:r>
            <a:r>
              <a:rPr lang="ja-JP" altLang="en-US" sz="2800" dirty="0"/>
              <a:t>）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6300788" y="3789363"/>
            <a:ext cx="2376487" cy="830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8</a:t>
            </a:r>
            <a:r>
              <a:rPr lang="ja-JP" altLang="en-US" sz="2400" dirty="0"/>
              <a:t>章以降に進んでいる人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19</a:t>
            </a:r>
            <a:r>
              <a:rPr lang="ja-JP" altLang="en-US" sz="2400" dirty="0" smtClean="0"/>
              <a:t>名</a:t>
            </a:r>
            <a:endParaRPr lang="en-US" altLang="ja-JP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課題チェックについて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600" dirty="0" smtClean="0"/>
              <a:t>課題のチェック漏れがないように注意して下さい。</a:t>
            </a:r>
          </a:p>
          <a:p>
            <a:pPr eaLnBrk="1" hangingPunct="1"/>
            <a:r>
              <a:rPr lang="ja-JP" altLang="en-US" sz="2600" dirty="0" smtClean="0"/>
              <a:t>特に未提出の基礎課題がないか、きちんと補助員に確認して下さい。</a:t>
            </a:r>
          </a:p>
          <a:p>
            <a:pPr eaLnBrk="1" hangingPunct="1"/>
            <a:r>
              <a:rPr lang="ja-JP" altLang="en-US" sz="2600" dirty="0" smtClean="0"/>
              <a:t>課題チェックの〆切は</a:t>
            </a:r>
            <a:r>
              <a:rPr lang="en-US" altLang="ja-JP" sz="2600" dirty="0" smtClean="0"/>
              <a:t>1/21</a:t>
            </a:r>
            <a:r>
              <a:rPr lang="ja-JP" altLang="en-US" sz="2600" dirty="0" smtClean="0"/>
              <a:t>の</a:t>
            </a:r>
            <a:r>
              <a:rPr lang="en-US" altLang="ja-JP" sz="2600" dirty="0" smtClean="0"/>
              <a:t>4</a:t>
            </a:r>
            <a:r>
              <a:rPr lang="ja-JP" altLang="en-US" sz="2600" dirty="0" smtClean="0"/>
              <a:t>講時の終了（</a:t>
            </a:r>
            <a:r>
              <a:rPr lang="en-US" altLang="ja-JP" sz="2600" dirty="0" smtClean="0"/>
              <a:t>16:20</a:t>
            </a:r>
            <a:r>
              <a:rPr lang="ja-JP" altLang="en-US" sz="2600" dirty="0" smtClean="0"/>
              <a:t>）までです。原則として、それ以降の課題は受理できません。十分注意して下さい。</a:t>
            </a:r>
          </a:p>
          <a:p>
            <a:pPr eaLnBrk="1" hangingPunct="1"/>
            <a:r>
              <a:rPr lang="ja-JP" altLang="en-US" sz="2600" dirty="0" smtClean="0"/>
              <a:t>単位取得に関わるチェック漏れがあると思われる場合は、個人伝言メッセージで指示を与える場合があります。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1/9</a:t>
            </a:r>
            <a:r>
              <a:rPr lang="ja-JP" altLang="en-US" sz="2600" b="1" dirty="0" err="1" smtClean="0">
                <a:solidFill>
                  <a:srgbClr val="FF0000"/>
                </a:solidFill>
              </a:rPr>
              <a:t>までの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個人伝言</a:t>
            </a:r>
            <a:r>
              <a:rPr lang="ja-JP" altLang="en-US" sz="2600" dirty="0" smtClean="0"/>
              <a:t>に注意しておいて下さい。</a:t>
            </a:r>
          </a:p>
          <a:p>
            <a:pPr eaLnBrk="1" hangingPunct="1"/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654050"/>
          </a:xfrm>
        </p:spPr>
        <p:txBody>
          <a:bodyPr/>
          <a:lstStyle/>
          <a:p>
            <a:pPr eaLnBrk="1" hangingPunct="1"/>
            <a:r>
              <a:rPr lang="ja-JP" altLang="en-US" smtClean="0"/>
              <a:t>進度について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229600" cy="2735262"/>
          </a:xfrm>
        </p:spPr>
        <p:txBody>
          <a:bodyPr/>
          <a:lstStyle/>
          <a:p>
            <a:pPr eaLnBrk="1" hangingPunct="1"/>
            <a:r>
              <a:rPr lang="ja-JP" altLang="en-US" sz="3200" dirty="0" smtClean="0"/>
              <a:t>基礎課題を終えていない５名の学生は、本日中に</a:t>
            </a:r>
            <a:r>
              <a:rPr lang="en-US" altLang="ja-JP" sz="3200" dirty="0" smtClean="0"/>
              <a:t>7-4</a:t>
            </a:r>
            <a:r>
              <a:rPr lang="ja-JP" altLang="en-US" sz="3200" dirty="0" smtClean="0"/>
              <a:t>節まで終了させて下さい。</a:t>
            </a:r>
          </a:p>
          <a:p>
            <a:pPr eaLnBrk="1" hangingPunct="1"/>
            <a:r>
              <a:rPr lang="en-US" altLang="ja-JP" sz="3200" dirty="0" smtClean="0"/>
              <a:t>7</a:t>
            </a:r>
            <a:r>
              <a:rPr lang="ja-JP" altLang="en-US" sz="3200" dirty="0" smtClean="0"/>
              <a:t>章まで終えている学生は、可能な限り応用課題に取り組んで下さい。どこまでやるかは各自の判断に委ねます。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27088" y="4724400"/>
            <a:ext cx="7056437" cy="522288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ja-JP" altLang="en-US" sz="2800"/>
              <a:t>後期授業評価アンケートに回答して下さい。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27088" y="5373688"/>
            <a:ext cx="7056437" cy="531812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ja-JP" altLang="en-US" sz="2800"/>
              <a:t>回答後、担当の補助員に渡して下さい。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55650" y="4149725"/>
            <a:ext cx="5976938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>
                <a:solidFill>
                  <a:srgbClr val="FF0000"/>
                </a:solidFill>
              </a:rPr>
              <a:t>課題にとりかかる前に・・・</a:t>
            </a: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827088" y="6021388"/>
            <a:ext cx="7058025" cy="523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退出する前に必ず提出して下さい。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1/21</a:t>
            </a:r>
            <a:r>
              <a:rPr lang="ja-JP" altLang="en-US" dirty="0" smtClean="0"/>
              <a:t>の予定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ja-JP" altLang="en-US" dirty="0" smtClean="0"/>
              <a:t>以下の内容を行います。</a:t>
            </a:r>
          </a:p>
          <a:p>
            <a:pPr eaLnBrk="1" hangingPunct="1"/>
            <a:r>
              <a:rPr lang="ja-JP" altLang="en-US" smtClean="0"/>
              <a:t>テスト結果の講評</a:t>
            </a:r>
          </a:p>
          <a:p>
            <a:pPr eaLnBrk="1" hangingPunct="1"/>
            <a:r>
              <a:rPr lang="ja-JP" altLang="en-US" dirty="0" smtClean="0"/>
              <a:t>今後のプログラミング関連科目の説明</a:t>
            </a:r>
          </a:p>
          <a:p>
            <a:pPr eaLnBrk="1" hangingPunct="1"/>
            <a:r>
              <a:rPr lang="ja-JP" altLang="en-US" dirty="0" smtClean="0"/>
              <a:t>課題の最終チェック</a:t>
            </a:r>
          </a:p>
          <a:p>
            <a:pPr eaLnBrk="1" hangingPunct="1"/>
            <a:r>
              <a:rPr lang="ja-JP" altLang="en-US" dirty="0" smtClean="0"/>
              <a:t>質問等の受付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2955</TotalTime>
  <Words>541</Words>
  <Application>Microsoft Office PowerPoint</Application>
  <PresentationFormat>画面に合わせる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Network</vt:lpstr>
      <vt:lpstr>プログラミング</vt:lpstr>
      <vt:lpstr>テスト実施要領</vt:lpstr>
      <vt:lpstr>テスト成績について</vt:lpstr>
      <vt:lpstr>出席について</vt:lpstr>
      <vt:lpstr>基礎課題提出状況（12/24終了時点）</vt:lpstr>
      <vt:lpstr>応用課題提出状況（12/24終了時点）</vt:lpstr>
      <vt:lpstr>課題チェックについて</vt:lpstr>
      <vt:lpstr>進度について</vt:lpstr>
      <vt:lpstr>1/21の予定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77</cp:revision>
  <dcterms:created xsi:type="dcterms:W3CDTF">2003-04-22T00:37:29Z</dcterms:created>
  <dcterms:modified xsi:type="dcterms:W3CDTF">2014-01-09T09:20:49Z</dcterms:modified>
</cp:coreProperties>
</file>