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64" r:id="rId4"/>
    <p:sldId id="268" r:id="rId5"/>
    <p:sldId id="269" r:id="rId6"/>
    <p:sldId id="259" r:id="rId7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1" autoAdjust="0"/>
    <p:restoredTop sz="94595" autoAdjust="0"/>
  </p:normalViewPr>
  <p:slideViewPr>
    <p:cSldViewPr>
      <p:cViewPr varScale="1">
        <p:scale>
          <a:sx n="71" d="100"/>
          <a:sy n="71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1254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iko\Documents\HikoDocument\&#35611;&#32681;&#38306;&#20418;\&#35611;&#32681;2011\&#12503;&#12525;&#12464;&#12521;&#12511;&#12531;&#12464;\&#12486;&#12473;&#12488;\Test11_9\&#12486;&#12473;&#12488;&#25104;&#32318;1_11.xls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hiko\Documents\HikoDocument\&#35611;&#32681;&#38306;&#20418;\&#35611;&#32681;2011\&#12503;&#12525;&#12464;&#12521;&#12511;&#12531;&#12464;\&#12486;&#12473;&#12488;\Test11_9\&#12486;&#12473;&#12488;&#25104;&#32318;1_11.xls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4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4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第１回テスト成績　　平均点</a:t>
            </a:r>
            <a:r>
              <a:rPr lang="en-US" altLang="ja-JP" sz="24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=61.1</a:t>
            </a:r>
            <a:r>
              <a:rPr lang="ja-JP" altLang="en-US" sz="24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　　</a:t>
            </a:r>
          </a:p>
          <a:p>
            <a:pPr>
              <a:defRPr sz="24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r>
              <a:rPr lang="ja-JP" altLang="en-US" sz="24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最高点＝</a:t>
            </a:r>
            <a:r>
              <a:rPr lang="en-US" altLang="ja-JP" sz="24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97</a:t>
            </a:r>
            <a:r>
              <a:rPr lang="ja-JP" altLang="en-US" sz="24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　最低点＝</a:t>
            </a:r>
            <a:r>
              <a:rPr lang="en-US" altLang="ja-JP" sz="24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12</a:t>
            </a:r>
            <a:r>
              <a:rPr lang="ja-JP" altLang="en-US" sz="24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　受験者数：</a:t>
            </a:r>
            <a:r>
              <a:rPr lang="en-US" altLang="ja-JP" sz="24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67</a:t>
            </a:r>
            <a:r>
              <a:rPr lang="ja-JP" altLang="en-US" sz="2400" b="1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</a:rPr>
              <a:t>名</a:t>
            </a:r>
          </a:p>
        </c:rich>
      </c:tx>
      <c:layout>
        <c:manualLayout>
          <c:xMode val="edge"/>
          <c:yMode val="edge"/>
          <c:x val="0.13903762029746294"/>
          <c:y val="3.3766233766233791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3369007229360236"/>
          <c:y val="0.22597431256888284"/>
          <c:w val="0.84135618830107417"/>
          <c:h val="0.65454628468228071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9999FF"/>
            </a:solidFill>
            <a:ln w="12700">
              <a:solidFill>
                <a:srgbClr val="000000"/>
              </a:solidFill>
              <a:prstDash val="solid"/>
            </a:ln>
          </c:spPr>
          <c:cat>
            <c:strRef>
              <c:f>成績分布等!$D$83:$D$91</c:f>
              <c:strCache>
                <c:ptCount val="9"/>
                <c:pt idx="0">
                  <c:v>～19</c:v>
                </c:pt>
                <c:pt idx="1">
                  <c:v>～29</c:v>
                </c:pt>
                <c:pt idx="2">
                  <c:v>30～39</c:v>
                </c:pt>
                <c:pt idx="3">
                  <c:v>40～49</c:v>
                </c:pt>
                <c:pt idx="4">
                  <c:v>50～59</c:v>
                </c:pt>
                <c:pt idx="5">
                  <c:v>60～69</c:v>
                </c:pt>
                <c:pt idx="6">
                  <c:v>70～79</c:v>
                </c:pt>
                <c:pt idx="7">
                  <c:v>80～89</c:v>
                </c:pt>
                <c:pt idx="8">
                  <c:v>90～100</c:v>
                </c:pt>
              </c:strCache>
            </c:strRef>
          </c:cat>
          <c:val>
            <c:numRef>
              <c:f>成績分布等!$E$83:$E$91</c:f>
              <c:numCache>
                <c:formatCode>General</c:formatCode>
                <c:ptCount val="9"/>
                <c:pt idx="0">
                  <c:v>2</c:v>
                </c:pt>
                <c:pt idx="1">
                  <c:v>5</c:v>
                </c:pt>
                <c:pt idx="2">
                  <c:v>8</c:v>
                </c:pt>
                <c:pt idx="3">
                  <c:v>5</c:v>
                </c:pt>
                <c:pt idx="4">
                  <c:v>10</c:v>
                </c:pt>
                <c:pt idx="5">
                  <c:v>7</c:v>
                </c:pt>
                <c:pt idx="6">
                  <c:v>14</c:v>
                </c:pt>
                <c:pt idx="7">
                  <c:v>12</c:v>
                </c:pt>
                <c:pt idx="8">
                  <c:v>4</c:v>
                </c:pt>
              </c:numCache>
            </c:numRef>
          </c:val>
        </c:ser>
        <c:axId val="125985536"/>
        <c:axId val="125987072"/>
      </c:barChart>
      <c:catAx>
        <c:axId val="125985536"/>
        <c:scaling>
          <c:orientation val="minMax"/>
        </c:scaling>
        <c:axPos val="b"/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25987072"/>
        <c:crosses val="autoZero"/>
        <c:auto val="1"/>
        <c:lblAlgn val="ctr"/>
        <c:lblOffset val="100"/>
        <c:tickLblSkip val="1"/>
        <c:tickMarkSkip val="1"/>
      </c:catAx>
      <c:valAx>
        <c:axId val="125987072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2000" b="1" i="0" u="none" strike="noStrike" baseline="0">
                    <a:solidFill>
                      <a:srgbClr val="000000"/>
                    </a:solidFill>
                    <a:latin typeface="ＭＳ Ｐゴシック"/>
                    <a:ea typeface="ＭＳ Ｐゴシック"/>
                    <a:cs typeface="ＭＳ Ｐゴシック"/>
                  </a:defRPr>
                </a:pPr>
                <a:r>
                  <a:rPr lang="ja-JP" altLang="en-US" sz="2000"/>
                  <a:t>度数（人数）</a:t>
                </a:r>
              </a:p>
            </c:rich>
          </c:tx>
          <c:layout>
            <c:manualLayout>
              <c:xMode val="edge"/>
              <c:yMode val="edge"/>
              <c:x val="8.9239523330180322E-3"/>
              <c:y val="0.4102317624430617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ajorTickMark val="in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25985536"/>
        <c:crosses val="autoZero"/>
        <c:crossBetween val="between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200" b="0" i="0" u="none" strike="noStrike" baseline="0">
          <a:solidFill>
            <a:srgbClr val="000000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2800"/>
            </a:pPr>
            <a:r>
              <a:rPr lang="ja-JP" altLang="en-US" sz="2800"/>
              <a:t>応用課題数とテスト成績の関係</a:t>
            </a:r>
          </a:p>
        </c:rich>
      </c:tx>
      <c:layout>
        <c:manualLayout>
          <c:xMode val="edge"/>
          <c:yMode val="edge"/>
          <c:x val="0.1875706620832979"/>
          <c:y val="2.9515891035581329E-2"/>
        </c:manualLayout>
      </c:layout>
    </c:title>
    <c:plotArea>
      <c:layout>
        <c:manualLayout>
          <c:layoutTarget val="inner"/>
          <c:xMode val="edge"/>
          <c:yMode val="edge"/>
          <c:x val="0.15760276657289368"/>
          <c:y val="0.16112044327792371"/>
          <c:w val="0.76871450614987302"/>
          <c:h val="0.64134892680156064"/>
        </c:manualLayout>
      </c:layout>
      <c:barChart>
        <c:barDir val="col"/>
        <c:grouping val="clustered"/>
        <c:ser>
          <c:idx val="0"/>
          <c:order val="0"/>
          <c:tx>
            <c:strRef>
              <c:f>成績分析!$I$106</c:f>
              <c:strCache>
                <c:ptCount val="1"/>
                <c:pt idx="0">
                  <c:v>平均点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</c:spPr>
          <c:cat>
            <c:strRef>
              <c:f>成績分析!$H$107:$H$110</c:f>
              <c:strCache>
                <c:ptCount val="4"/>
                <c:pt idx="0">
                  <c:v>0</c:v>
                </c:pt>
                <c:pt idx="1">
                  <c:v>1～2</c:v>
                </c:pt>
                <c:pt idx="2">
                  <c:v>3～4</c:v>
                </c:pt>
                <c:pt idx="3">
                  <c:v>5以上</c:v>
                </c:pt>
              </c:strCache>
            </c:strRef>
          </c:cat>
          <c:val>
            <c:numRef>
              <c:f>成績分析!$I$107:$I$110</c:f>
              <c:numCache>
                <c:formatCode>General</c:formatCode>
                <c:ptCount val="4"/>
                <c:pt idx="0">
                  <c:v>48.55</c:v>
                </c:pt>
                <c:pt idx="1">
                  <c:v>54.615384615384535</c:v>
                </c:pt>
                <c:pt idx="2">
                  <c:v>67</c:v>
                </c:pt>
                <c:pt idx="3">
                  <c:v>74.555555555555458</c:v>
                </c:pt>
              </c:numCache>
            </c:numRef>
          </c:val>
        </c:ser>
        <c:axId val="124939264"/>
        <c:axId val="124957824"/>
      </c:barChart>
      <c:catAx>
        <c:axId val="1249392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2800"/>
                </a:pPr>
                <a:r>
                  <a:rPr lang="ja-JP" altLang="en-US" sz="2800"/>
                  <a:t>応用課題提出数</a:t>
                </a:r>
              </a:p>
            </c:rich>
          </c:tx>
          <c:layout>
            <c:manualLayout>
              <c:xMode val="edge"/>
              <c:yMode val="edge"/>
              <c:x val="0.35425380295435582"/>
              <c:y val="0.89918686656099245"/>
            </c:manualLayout>
          </c:layout>
        </c:title>
        <c:numFmt formatCode="General" sourceLinked="1"/>
        <c:maj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2000"/>
            </a:pPr>
            <a:endParaRPr lang="ja-JP"/>
          </a:p>
        </c:txPr>
        <c:crossAx val="124957824"/>
        <c:crosses val="autoZero"/>
        <c:auto val="1"/>
        <c:lblAlgn val="ctr"/>
        <c:lblOffset val="100"/>
      </c:catAx>
      <c:valAx>
        <c:axId val="124957824"/>
        <c:scaling>
          <c:orientation val="minMax"/>
          <c:min val="40"/>
        </c:scaling>
        <c:axPos val="l"/>
        <c:majorGridlines/>
        <c:title>
          <c:tx>
            <c:rich>
              <a:bodyPr/>
              <a:lstStyle/>
              <a:p>
                <a:pPr>
                  <a:defRPr sz="2400"/>
                </a:pPr>
                <a:r>
                  <a:rPr lang="ja-JP" altLang="en-US" sz="2400"/>
                  <a:t>テスト平均点</a:t>
                </a:r>
              </a:p>
            </c:rich>
          </c:tx>
          <c:layout>
            <c:manualLayout>
              <c:xMode val="edge"/>
              <c:yMode val="edge"/>
              <c:x val="1.4005796741538522E-2"/>
              <c:y val="0.30907090135525095"/>
            </c:manualLayout>
          </c:layout>
        </c:title>
        <c:numFmt formatCode="General" sourceLinked="1"/>
        <c:majorTickMark val="in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2400"/>
            </a:pPr>
            <a:endParaRPr lang="ja-JP"/>
          </a:p>
        </c:txPr>
        <c:crossAx val="124939264"/>
        <c:crosses val="autoZero"/>
        <c:crossBetween val="between"/>
      </c:valAx>
      <c:spPr>
        <a:ln>
          <a:solidFill>
            <a:schemeClr val="tx1"/>
          </a:solidFill>
        </a:ln>
      </c:spPr>
    </c:plotArea>
    <c:plotVisOnly val="1"/>
    <c:dispBlanksAs val="gap"/>
  </c:chart>
  <c:spPr>
    <a:ln>
      <a:solidFill>
        <a:sysClr val="windowText" lastClr="000000"/>
      </a:solidFill>
    </a:ln>
  </c:sp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BF13DB6-5DE7-492F-BDD6-5CD3BC98DF25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D40667B-793E-4681-8C4B-4ACF804DB6B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4A2355-A24F-4287-B768-F9EAAF6FFC8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A5A394-EA29-4A33-8080-DFC4297F6D9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BBB30-B9D9-4E4D-99BF-150085D6D1C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80CC9-7B9C-43B0-9AF6-D213C9D4CBE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EE025-C377-48B9-BEE0-0A09EC5E8288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706F2-914A-4064-BDDA-9F4AA5195D06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D0626-987C-42D3-A7CA-43292CBEAA2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F48BA-FD9B-499F-8485-2A7345076DC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00AC41-D728-4FB8-BF2F-4EC7CDC4288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48068-BFEB-48B6-8E67-E800C74ECBC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74E57-6282-4612-A423-60D3E6DC1562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7A7F8-594A-427F-A013-601B31B27E1B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000">
                <a:latin typeface="Arial" charset="0"/>
              </a:defRPr>
            </a:lvl1pPr>
          </a:lstStyle>
          <a:p>
            <a:pPr>
              <a:defRPr/>
            </a:pPr>
            <a:fld id="{8059C9FC-1CB7-4D65-91BE-E5AD33C3331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  <p:grpSp>
        <p:nvGrpSpPr>
          <p:cNvPr id="3080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15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5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4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4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4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4" cy="74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4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4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6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4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4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7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4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  <p:sp>
          <p:nvSpPr>
            <p:cNvPr id="618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4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ja-JP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900" b="1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600">
          <a:solidFill>
            <a:schemeClr val="tx1"/>
          </a:solidFill>
          <a:latin typeface="+mn-lt"/>
          <a:ea typeface="+mn-ea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300">
          <a:solidFill>
            <a:schemeClr val="tx1"/>
          </a:solidFill>
          <a:latin typeface="+mn-lt"/>
          <a:ea typeface="+mn-ea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プログラミング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平成２５年１０月１日</a:t>
            </a:r>
          </a:p>
          <a:p>
            <a:pPr eaLnBrk="1" hangingPunct="1"/>
            <a:r>
              <a:rPr lang="ja-JP" altLang="en-US" dirty="0" smtClean="0"/>
              <a:t>森田　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7543800" cy="941388"/>
          </a:xfrm>
        </p:spPr>
        <p:txBody>
          <a:bodyPr/>
          <a:lstStyle/>
          <a:p>
            <a:pPr eaLnBrk="1" hangingPunct="1"/>
            <a:r>
              <a:rPr lang="ja-JP" altLang="en-US" sz="4400" smtClean="0"/>
              <a:t>学習を始めるに当たって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5183187"/>
          </a:xfrm>
        </p:spPr>
        <p:txBody>
          <a:bodyPr/>
          <a:lstStyle/>
          <a:p>
            <a:pPr eaLnBrk="1" hangingPunct="1"/>
            <a:r>
              <a:rPr lang="ja-JP" altLang="en-US" sz="2800" dirty="0" smtClean="0"/>
              <a:t>テキストをよく読んで、動作を確認しながら学習を進めて下さい。</a:t>
            </a:r>
          </a:p>
          <a:p>
            <a:pPr eaLnBrk="1" hangingPunct="1"/>
            <a:r>
              <a:rPr lang="en-US" altLang="ja-JP" sz="2800" dirty="0" smtClean="0"/>
              <a:t>p.12</a:t>
            </a:r>
            <a:r>
              <a:rPr lang="ja-JP" altLang="en-US" sz="2800" dirty="0" smtClean="0"/>
              <a:t>以前（</a:t>
            </a:r>
            <a:r>
              <a:rPr lang="en-US" altLang="ja-JP" sz="2800" dirty="0" smtClean="0"/>
              <a:t>2012</a:t>
            </a:r>
            <a:r>
              <a:rPr lang="ja-JP" altLang="en-US" sz="2800" dirty="0" smtClean="0"/>
              <a:t>年度版は</a:t>
            </a:r>
            <a:r>
              <a:rPr lang="en-US" altLang="ja-JP" sz="2800" dirty="0" smtClean="0"/>
              <a:t>p.13</a:t>
            </a:r>
            <a:r>
              <a:rPr lang="ja-JP" altLang="en-US" sz="2800" dirty="0" smtClean="0"/>
              <a:t>以前）はすでに読んでいる筈です。そこで</a:t>
            </a:r>
            <a:r>
              <a:rPr lang="en-US" altLang="ja-JP" sz="2800" dirty="0" smtClean="0"/>
              <a:t>【</a:t>
            </a:r>
            <a:r>
              <a:rPr lang="ja-JP" altLang="en-US" sz="2800" dirty="0" smtClean="0"/>
              <a:t>基礎課題</a:t>
            </a:r>
            <a:r>
              <a:rPr lang="en-US" altLang="ja-JP" sz="2800" dirty="0" smtClean="0"/>
              <a:t>1-2-1】</a:t>
            </a:r>
            <a:r>
              <a:rPr lang="ja-JP" altLang="en-US" sz="2800" dirty="0" smtClean="0"/>
              <a:t>から始めて下さい。</a:t>
            </a:r>
          </a:p>
          <a:p>
            <a:pPr eaLnBrk="1" hangingPunct="1"/>
            <a:r>
              <a:rPr lang="ja-JP" altLang="en-US" sz="2800" dirty="0" smtClean="0"/>
              <a:t>友人同士で教え合うのは、構いません。むしろ奨励します。</a:t>
            </a:r>
          </a:p>
          <a:p>
            <a:pPr eaLnBrk="1" hangingPunct="1"/>
            <a:r>
              <a:rPr lang="ja-JP" altLang="en-US" sz="2800" dirty="0" smtClean="0"/>
              <a:t>自主的にかつ積極的に学習に臨んで下さい。</a:t>
            </a:r>
          </a:p>
          <a:p>
            <a:pPr eaLnBrk="1" hangingPunct="1"/>
            <a:r>
              <a:rPr lang="ja-JP" altLang="en-US" sz="2800" dirty="0" smtClean="0"/>
              <a:t>毎週課題に取り組めば、無理なく消化できます。一方、連続欠席すると危険です。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学習上のアドバイス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ja-JP" sz="2600" smtClean="0"/>
              <a:t>3</a:t>
            </a:r>
            <a:r>
              <a:rPr lang="ja-JP" altLang="en-US" sz="2600" smtClean="0"/>
              <a:t>章までは、「</a:t>
            </a:r>
            <a:r>
              <a:rPr lang="ja-JP" altLang="en-US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習うより慣れろ</a:t>
            </a:r>
            <a:r>
              <a:rPr lang="ja-JP" altLang="en-US" sz="2600" smtClean="0"/>
              <a:t>」方式で、ともかく、プログラムの作成（の仕方）に慣れて下さい。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ja-JP" sz="2600" smtClean="0"/>
              <a:t>4</a:t>
            </a:r>
            <a:r>
              <a:rPr lang="ja-JP" altLang="en-US" sz="2600" smtClean="0"/>
              <a:t>章からは</a:t>
            </a:r>
            <a:r>
              <a:rPr lang="en-US" altLang="ja-JP" sz="2600" smtClean="0"/>
              <a:t>Java</a:t>
            </a:r>
            <a:r>
              <a:rPr lang="ja-JP" altLang="en-US" sz="2600" smtClean="0"/>
              <a:t>言語の文法の学習に入ります。ここからは、</a:t>
            </a:r>
            <a:r>
              <a:rPr lang="ja-JP" altLang="en-US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プログラムの内容を理解する</a:t>
            </a:r>
            <a:r>
              <a:rPr lang="ja-JP" altLang="en-US" sz="2600" smtClean="0"/>
              <a:t>ことが重要になります。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600" smtClean="0"/>
              <a:t>各課題について、「どういう処理を行うプログラムか？」、「ポイントは何か？」を理解して下さい（</a:t>
            </a:r>
            <a:r>
              <a:rPr lang="ja-JP" altLang="en-US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説明できる</a:t>
            </a:r>
            <a:r>
              <a:rPr lang="ja-JP" altLang="en-US" sz="2600" smtClean="0"/>
              <a:t>ようにして下さい）。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600" smtClean="0"/>
              <a:t>そのような理解なしに、ただ指示通りにプログラムを記述するだけでは、ほとんど力になりません。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2600" smtClean="0"/>
              <a:t>その意味で、プログラミングが身に付くかどうかは、</a:t>
            </a:r>
            <a:r>
              <a:rPr lang="ja-JP" altLang="en-US" sz="2600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最初の数週間の学習姿勢で決まる</a:t>
            </a:r>
            <a:r>
              <a:rPr lang="ja-JP" altLang="en-US" sz="2600" smtClean="0"/>
              <a:t>と思って下さい。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3"/>
          <p:cNvGraphicFramePr>
            <a:graphicFrameLocks/>
          </p:cNvGraphicFramePr>
          <p:nvPr/>
        </p:nvGraphicFramePr>
        <p:xfrm>
          <a:off x="467544" y="1484784"/>
          <a:ext cx="7488832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7543800" cy="725487"/>
          </a:xfrm>
        </p:spPr>
        <p:txBody>
          <a:bodyPr/>
          <a:lstStyle/>
          <a:p>
            <a:pPr eaLnBrk="1" hangingPunct="1"/>
            <a:r>
              <a:rPr lang="ja-JP" altLang="en-US" smtClean="0"/>
              <a:t>参考　</a:t>
            </a:r>
            <a:r>
              <a:rPr lang="en-US" altLang="ja-JP" smtClean="0"/>
              <a:t>’11</a:t>
            </a:r>
            <a:r>
              <a:rPr lang="ja-JP" altLang="en-US" smtClean="0"/>
              <a:t>年　第１回テストの結果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908050"/>
            <a:ext cx="7715250" cy="557213"/>
          </a:xfrm>
        </p:spPr>
        <p:txBody>
          <a:bodyPr/>
          <a:lstStyle/>
          <a:p>
            <a:pPr eaLnBrk="1" hangingPunct="1"/>
            <a:r>
              <a:rPr lang="ja-JP" altLang="en-US" sz="2600" smtClean="0"/>
              <a:t>平均点</a:t>
            </a:r>
            <a:r>
              <a:rPr lang="en-US" altLang="ja-JP" sz="2600" smtClean="0"/>
              <a:t>=61.1</a:t>
            </a:r>
            <a:r>
              <a:rPr lang="ja-JP" altLang="en-US" sz="2600" smtClean="0"/>
              <a:t>　最高点＝</a:t>
            </a:r>
            <a:r>
              <a:rPr lang="en-US" altLang="ja-JP" sz="2600" smtClean="0"/>
              <a:t>97</a:t>
            </a:r>
            <a:r>
              <a:rPr lang="ja-JP" altLang="en-US" sz="2600" smtClean="0"/>
              <a:t>　　</a:t>
            </a:r>
          </a:p>
        </p:txBody>
      </p:sp>
      <p:sp>
        <p:nvSpPr>
          <p:cNvPr id="8" name="円/楕円 7"/>
          <p:cNvSpPr/>
          <p:nvPr/>
        </p:nvSpPr>
        <p:spPr>
          <a:xfrm>
            <a:off x="1187450" y="3213100"/>
            <a:ext cx="3168650" cy="31686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4859338" y="2781300"/>
            <a:ext cx="2952750" cy="360045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11" name="テキスト ボックス 10"/>
          <p:cNvSpPr txBox="1">
            <a:spLocks noChangeArrowheads="1"/>
          </p:cNvSpPr>
          <p:nvPr/>
        </p:nvSpPr>
        <p:spPr bwMode="auto">
          <a:xfrm>
            <a:off x="5003800" y="1052513"/>
            <a:ext cx="3097213" cy="5238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/>
              <a:t>学習姿勢に開き！</a:t>
            </a: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1619250" y="2708275"/>
            <a:ext cx="2376488" cy="831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/>
              <a:t>基礎課題：</a:t>
            </a:r>
            <a:r>
              <a:rPr lang="en-US" altLang="ja-JP" sz="2400" b="1">
                <a:solidFill>
                  <a:srgbClr val="FF0000"/>
                </a:solidFill>
              </a:rPr>
              <a:t>38.2</a:t>
            </a:r>
            <a:r>
              <a:rPr lang="ja-JP" altLang="en-US" sz="2400">
                <a:solidFill>
                  <a:srgbClr val="FF0000"/>
                </a:solidFill>
              </a:rPr>
              <a:t>題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ja-JP" altLang="en-US" sz="2000"/>
              <a:t>応用課題：</a:t>
            </a:r>
            <a:r>
              <a:rPr lang="en-US" altLang="ja-JP" sz="2400" b="1">
                <a:solidFill>
                  <a:srgbClr val="FF0000"/>
                </a:solidFill>
              </a:rPr>
              <a:t>1.05</a:t>
            </a:r>
            <a:r>
              <a:rPr lang="ja-JP" altLang="en-US" sz="2400">
                <a:solidFill>
                  <a:srgbClr val="FF0000"/>
                </a:solidFill>
              </a:rPr>
              <a:t>題</a:t>
            </a:r>
            <a:endParaRPr lang="en-US" altLang="ja-JP" sz="2400">
              <a:solidFill>
                <a:srgbClr val="FF0000"/>
              </a:solidFill>
            </a:endParaRPr>
          </a:p>
        </p:txBody>
      </p:sp>
      <p:sp>
        <p:nvSpPr>
          <p:cNvPr id="13" name="Text Box 9"/>
          <p:cNvSpPr txBox="1">
            <a:spLocks noChangeArrowheads="1"/>
          </p:cNvSpPr>
          <p:nvPr/>
        </p:nvSpPr>
        <p:spPr bwMode="auto">
          <a:xfrm>
            <a:off x="6156325" y="2492375"/>
            <a:ext cx="2268538" cy="83185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sz="2000"/>
              <a:t>基礎課題：</a:t>
            </a:r>
            <a:r>
              <a:rPr lang="en-US" altLang="ja-JP" sz="2400" b="1">
                <a:solidFill>
                  <a:srgbClr val="FF0000"/>
                </a:solidFill>
              </a:rPr>
              <a:t>44.6</a:t>
            </a:r>
            <a:r>
              <a:rPr lang="ja-JP" altLang="en-US" sz="2400">
                <a:solidFill>
                  <a:srgbClr val="FF0000"/>
                </a:solidFill>
              </a:rPr>
              <a:t>題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ja-JP" altLang="en-US" sz="2000"/>
              <a:t>応用課題：</a:t>
            </a:r>
            <a:r>
              <a:rPr lang="en-US" altLang="ja-JP" sz="2400" b="1">
                <a:solidFill>
                  <a:srgbClr val="FF0000"/>
                </a:solidFill>
              </a:rPr>
              <a:t>3.41</a:t>
            </a:r>
            <a:r>
              <a:rPr lang="ja-JP" altLang="en-US" sz="2400">
                <a:solidFill>
                  <a:srgbClr val="FF0000"/>
                </a:solidFill>
              </a:rPr>
              <a:t>題</a:t>
            </a:r>
            <a:endParaRPr lang="en-US" altLang="ja-JP" sz="24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>
          <a:xfrm>
            <a:off x="250825" y="188913"/>
            <a:ext cx="7848600" cy="858837"/>
          </a:xfrm>
        </p:spPr>
        <p:txBody>
          <a:bodyPr/>
          <a:lstStyle/>
          <a:p>
            <a:r>
              <a:rPr lang="en-US" altLang="ja-JP" sz="3600" smtClean="0"/>
              <a:t>’11</a:t>
            </a:r>
            <a:r>
              <a:rPr lang="ja-JP" altLang="en-US" sz="3600" smtClean="0"/>
              <a:t>年　応用課題数とテスト成績の関係</a:t>
            </a:r>
          </a:p>
        </p:txBody>
      </p:sp>
      <p:graphicFrame>
        <p:nvGraphicFramePr>
          <p:cNvPr id="5" name="グラフ 4"/>
          <p:cNvGraphicFramePr>
            <a:graphicFrameLocks/>
          </p:cNvGraphicFramePr>
          <p:nvPr/>
        </p:nvGraphicFramePr>
        <p:xfrm>
          <a:off x="539552" y="1124744"/>
          <a:ext cx="7344816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148" name="テキスト ボックス 4"/>
          <p:cNvSpPr txBox="1">
            <a:spLocks noChangeArrowheads="1"/>
          </p:cNvSpPr>
          <p:nvPr/>
        </p:nvSpPr>
        <p:spPr bwMode="auto">
          <a:xfrm>
            <a:off x="3132138" y="1773238"/>
            <a:ext cx="5183187" cy="523875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sz="2800"/>
              <a:t>応用課題数が多いほど高成績！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7543800" cy="796925"/>
          </a:xfrm>
        </p:spPr>
        <p:txBody>
          <a:bodyPr/>
          <a:lstStyle/>
          <a:p>
            <a:pPr eaLnBrk="1" hangingPunct="1"/>
            <a:r>
              <a:rPr lang="ja-JP" altLang="en-US" sz="4800" smtClean="0"/>
              <a:t>注意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196752"/>
            <a:ext cx="8229600" cy="54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ja-JP" altLang="en-US" sz="2800" dirty="0" smtClean="0"/>
              <a:t>講義室での飲食は厳禁です。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 smtClean="0"/>
              <a:t>目が疲れたなど、休憩をとりたい場合は、適宜休息をとって下さい。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 smtClean="0"/>
              <a:t>講義時間中に具合が悪くなったなどの理由で、席を外したい場合は、必ず補助員に断って下さい。その上で廊下のベンチ等で休憩をとって結構です。リフレッシュして戻って来て下さい。</a:t>
            </a:r>
          </a:p>
          <a:p>
            <a:pPr eaLnBrk="1" hangingPunct="1">
              <a:lnSpc>
                <a:spcPct val="90000"/>
              </a:lnSpc>
            </a:pPr>
            <a:r>
              <a:rPr lang="ja-JP" altLang="en-US" sz="2800" dirty="0" smtClean="0"/>
              <a:t>講義室では、演習課題の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学習に集中</a:t>
            </a:r>
            <a:r>
              <a:rPr lang="ja-JP" altLang="en-US" sz="2800" dirty="0" smtClean="0"/>
              <a:t>して下さい。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2800" b="1" dirty="0" smtClean="0">
                <a:solidFill>
                  <a:srgbClr val="FF0000"/>
                </a:solidFill>
              </a:rPr>
              <a:t>2-4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節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(2013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：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p.49</a:t>
            </a:r>
            <a:r>
              <a:rPr lang="ja-JP" altLang="en-US" sz="2800" b="1" dirty="0" err="1" smtClean="0">
                <a:solidFill>
                  <a:srgbClr val="FF0000"/>
                </a:solidFill>
              </a:rPr>
              <a:t>、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2012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：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p.47)</a:t>
            </a:r>
            <a:r>
              <a:rPr lang="ja-JP" altLang="en-US" sz="2800" dirty="0" err="1" smtClean="0"/>
              <a:t>までを</a:t>
            </a:r>
            <a:r>
              <a:rPr lang="ja-JP" altLang="en-US" sz="2800" dirty="0" smtClean="0"/>
              <a:t>終了させることを目安に置いて下さい。→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2-5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節（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2013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：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p.52</a:t>
            </a:r>
            <a:r>
              <a:rPr lang="ja-JP" altLang="en-US" sz="2800" b="1" dirty="0" err="1" smtClean="0">
                <a:solidFill>
                  <a:srgbClr val="FF0000"/>
                </a:solidFill>
              </a:rPr>
              <a:t>、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2012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：</a:t>
            </a:r>
            <a:r>
              <a:rPr lang="en-US" altLang="ja-JP" sz="2800" b="1" dirty="0" smtClean="0">
                <a:solidFill>
                  <a:srgbClr val="FF0000"/>
                </a:solidFill>
              </a:rPr>
              <a:t>p.50</a:t>
            </a:r>
            <a:r>
              <a:rPr lang="ja-JP" altLang="en-US" sz="2800" b="1" dirty="0" smtClean="0">
                <a:solidFill>
                  <a:srgbClr val="FF0000"/>
                </a:solidFill>
              </a:rPr>
              <a:t>）</a:t>
            </a:r>
            <a:r>
              <a:rPr lang="ja-JP" altLang="en-US" sz="2800" dirty="0" smtClean="0"/>
              <a:t>まで終了した人は、演習を終えても結構です。ただ、途中を跳ばさず、テキストをじっくりと読むようにして下さい。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Network 10">
    <a:dk1>
      <a:srgbClr val="000000"/>
    </a:dk1>
    <a:lt1>
      <a:srgbClr val="FFFFFF"/>
    </a:lt1>
    <a:dk2>
      <a:srgbClr val="330066"/>
    </a:dk2>
    <a:lt2>
      <a:srgbClr val="808080"/>
    </a:lt2>
    <a:accent1>
      <a:srgbClr val="CCCC00"/>
    </a:accent1>
    <a:accent2>
      <a:srgbClr val="669999"/>
    </a:accent2>
    <a:accent3>
      <a:srgbClr val="FFFFFF"/>
    </a:accent3>
    <a:accent4>
      <a:srgbClr val="000000"/>
    </a:accent4>
    <a:accent5>
      <a:srgbClr val="E2E2AA"/>
    </a:accent5>
    <a:accent6>
      <a:srgbClr val="5C8A8A"/>
    </a:accent6>
    <a:hlink>
      <a:srgbClr val="7E9CE8"/>
    </a:hlink>
    <a:folHlink>
      <a:srgbClr val="D8D8EC"/>
    </a:folHlink>
  </a:clrScheme>
  <a:fontScheme name="Network">
    <a:majorFont>
      <a:latin typeface="Arial"/>
      <a:ea typeface="ＭＳ Ｐゴシック"/>
      <a:cs typeface=""/>
    </a:majorFont>
    <a:minorFont>
      <a:latin typeface="Arial"/>
      <a:ea typeface="ＭＳ Ｐゴシック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566</TotalTime>
  <Words>438</Words>
  <Application>Microsoft Office PowerPoint</Application>
  <PresentationFormat>画面に合わせる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Network</vt:lpstr>
      <vt:lpstr>プログラミング</vt:lpstr>
      <vt:lpstr>学習を始めるに当たって</vt:lpstr>
      <vt:lpstr>学習上のアドバイス</vt:lpstr>
      <vt:lpstr>参考　’11年　第１回テストの結果</vt:lpstr>
      <vt:lpstr>’11年　応用課題数とテスト成績の関係</vt:lpstr>
      <vt:lpstr>注意</vt:lpstr>
    </vt:vector>
  </TitlesOfParts>
  <Company>札幌学院大学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</dc:title>
  <dc:creator>森田　彦</dc:creator>
  <cp:lastModifiedBy>hiko</cp:lastModifiedBy>
  <cp:revision>27</cp:revision>
  <dcterms:created xsi:type="dcterms:W3CDTF">2003-04-22T00:37:29Z</dcterms:created>
  <dcterms:modified xsi:type="dcterms:W3CDTF">2013-10-15T01:08:20Z</dcterms:modified>
</cp:coreProperties>
</file>