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69" r:id="rId3"/>
    <p:sldId id="266" r:id="rId4"/>
    <p:sldId id="273" r:id="rId5"/>
    <p:sldId id="277" r:id="rId6"/>
    <p:sldId id="278" r:id="rId7"/>
    <p:sldId id="280" r:id="rId8"/>
    <p:sldId id="281" r:id="rId9"/>
    <p:sldId id="283" r:id="rId10"/>
    <p:sldId id="284" r:id="rId11"/>
    <p:sldId id="287" r:id="rId12"/>
    <p:sldId id="286" r:id="rId13"/>
    <p:sldId id="271" r:id="rId14"/>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CC"/>
    <a:srgbClr val="CCFFFF"/>
    <a:srgbClr val="0000FF"/>
    <a:srgbClr val="0080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3\&#12503;&#12525;&#12464;&#12521;&#12511;&#12531;&#12464;\&#35506;&#38988;&#25552;&#20986;&#29366;&#27841;\&#25552;&#20986;&#29366;&#27841;&#35352;&#37682;\&#35506;&#38988;master10.8.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1200" b="0" i="0" u="none" strike="noStrike" baseline="0">
                <a:solidFill>
                  <a:srgbClr val="000000"/>
                </a:solidFill>
                <a:latin typeface="ＭＳ Ｐゴシック"/>
                <a:ea typeface="ＭＳ Ｐゴシック"/>
                <a:cs typeface="ＭＳ Ｐゴシック"/>
              </a:defRPr>
            </a:pPr>
            <a:r>
              <a:rPr lang="ja-JP" altLang="en-US" sz="2000" b="0" i="0" u="none" strike="noStrike" baseline="0" dirty="0">
                <a:solidFill>
                  <a:srgbClr val="000000"/>
                </a:solidFill>
                <a:latin typeface="ＭＳ Ｐゴシック"/>
                <a:ea typeface="ＭＳ Ｐゴシック"/>
              </a:rPr>
              <a:t>基礎課題提出状況（</a:t>
            </a:r>
            <a:r>
              <a:rPr lang="en-US" altLang="ja-JP" sz="2000" b="0" i="0" u="none" strike="noStrike" baseline="0" dirty="0">
                <a:solidFill>
                  <a:srgbClr val="000000"/>
                </a:solidFill>
                <a:latin typeface="ＭＳ Ｐゴシック"/>
                <a:ea typeface="ＭＳ Ｐゴシック"/>
              </a:rPr>
              <a:t>10/8</a:t>
            </a:r>
            <a:r>
              <a:rPr lang="ja-JP" altLang="en-US" sz="2000" b="0" i="0" u="none" strike="noStrike" baseline="0" dirty="0">
                <a:solidFill>
                  <a:srgbClr val="000000"/>
                </a:solidFill>
                <a:latin typeface="ＭＳ Ｐゴシック"/>
                <a:ea typeface="ＭＳ Ｐゴシック"/>
              </a:rPr>
              <a:t>演習終了時点）</a:t>
            </a:r>
          </a:p>
          <a:p>
            <a:pPr>
              <a:defRPr sz="1200" b="0" i="0" u="none" strike="noStrike" baseline="0">
                <a:solidFill>
                  <a:srgbClr val="000000"/>
                </a:solidFill>
                <a:latin typeface="ＭＳ Ｐゴシック"/>
                <a:ea typeface="ＭＳ Ｐゴシック"/>
                <a:cs typeface="ＭＳ Ｐゴシック"/>
              </a:defRPr>
            </a:pPr>
            <a:r>
              <a:rPr lang="ja-JP" altLang="en-US" sz="2000" b="0" i="0" u="none" strike="noStrike" baseline="0" dirty="0">
                <a:solidFill>
                  <a:srgbClr val="000000"/>
                </a:solidFill>
                <a:latin typeface="ＭＳ Ｐゴシック"/>
                <a:ea typeface="ＭＳ Ｐゴシック"/>
              </a:rPr>
              <a:t>全体平均　</a:t>
            </a:r>
            <a:r>
              <a:rPr lang="en-US" altLang="ja-JP" sz="2000" b="0" i="0" u="none" strike="noStrike" baseline="0" dirty="0">
                <a:solidFill>
                  <a:srgbClr val="000000"/>
                </a:solidFill>
                <a:latin typeface="ＭＳ Ｐゴシック"/>
                <a:ea typeface="ＭＳ Ｐゴシック"/>
              </a:rPr>
              <a:t>17.0  →</a:t>
            </a:r>
            <a:r>
              <a:rPr lang="ja-JP" altLang="en-US" sz="2000" b="0" i="0" u="none" strike="noStrike" baseline="0" dirty="0">
                <a:solidFill>
                  <a:srgbClr val="000000"/>
                </a:solidFill>
                <a:latin typeface="ＭＳ Ｐゴシック"/>
                <a:ea typeface="ＭＳ Ｐゴシック"/>
              </a:rPr>
              <a:t>　</a:t>
            </a:r>
            <a:r>
              <a:rPr lang="en-US" altLang="ja-JP" sz="2000" b="0" i="0" u="none" strike="noStrike" baseline="0" dirty="0">
                <a:solidFill>
                  <a:srgbClr val="000000"/>
                </a:solidFill>
                <a:latin typeface="ＭＳ Ｐゴシック"/>
                <a:ea typeface="ＭＳ Ｐゴシック"/>
              </a:rPr>
              <a:t>【</a:t>
            </a:r>
            <a:r>
              <a:rPr lang="ja-JP" altLang="en-US" sz="2000" b="0" i="0" u="none" strike="noStrike" baseline="0" dirty="0">
                <a:solidFill>
                  <a:srgbClr val="000000"/>
                </a:solidFill>
                <a:latin typeface="ＭＳ Ｐゴシック"/>
                <a:ea typeface="ＭＳ Ｐゴシック"/>
              </a:rPr>
              <a:t>基礎課題</a:t>
            </a:r>
            <a:r>
              <a:rPr lang="en-US" altLang="ja-JP" sz="2000" b="0" i="0" u="none" strike="noStrike" baseline="0" dirty="0">
                <a:solidFill>
                  <a:srgbClr val="000000"/>
                </a:solidFill>
                <a:latin typeface="ＭＳ Ｐゴシック"/>
                <a:ea typeface="ＭＳ Ｐゴシック"/>
              </a:rPr>
              <a:t>3-3-3】</a:t>
            </a:r>
            <a:r>
              <a:rPr lang="ja-JP" altLang="en-US" sz="2000" b="0" i="0" u="none" strike="noStrike" baseline="0" dirty="0">
                <a:solidFill>
                  <a:srgbClr val="000000"/>
                </a:solidFill>
                <a:latin typeface="ＭＳ Ｐゴシック"/>
                <a:ea typeface="ＭＳ Ｐゴシック"/>
              </a:rPr>
              <a:t>に対応</a:t>
            </a:r>
          </a:p>
        </c:rich>
      </c:tx>
      <c:layout>
        <c:manualLayout>
          <c:xMode val="edge"/>
          <c:yMode val="edge"/>
          <c:x val="0.15844045650701144"/>
          <c:y val="3.1505046447830608E-2"/>
        </c:manualLayout>
      </c:layout>
      <c:spPr>
        <a:noFill/>
        <a:ln w="25400">
          <a:noFill/>
        </a:ln>
      </c:spPr>
    </c:title>
    <c:plotArea>
      <c:layout>
        <c:manualLayout>
          <c:layoutTarget val="inner"/>
          <c:xMode val="edge"/>
          <c:yMode val="edge"/>
          <c:x val="0.13043490300362473"/>
          <c:y val="0.23295486860083647"/>
          <c:w val="0.84310096724082073"/>
          <c:h val="0.6477281712316002"/>
        </c:manualLayout>
      </c:layout>
      <c:barChart>
        <c:barDir val="col"/>
        <c:grouping val="clustered"/>
        <c:ser>
          <c:idx val="0"/>
          <c:order val="0"/>
          <c:spPr>
            <a:solidFill>
              <a:srgbClr val="9999FF"/>
            </a:solidFill>
            <a:ln w="12700">
              <a:solidFill>
                <a:srgbClr val="000000"/>
              </a:solidFill>
              <a:prstDash val="solid"/>
            </a:ln>
          </c:spPr>
          <c:cat>
            <c:strRef>
              <c:f>補助員G!$D$34:$D$39</c:f>
              <c:strCache>
                <c:ptCount val="6"/>
                <c:pt idx="0">
                  <c:v>0</c:v>
                </c:pt>
                <c:pt idx="1">
                  <c:v>～2_5節</c:v>
                </c:pt>
                <c:pt idx="2">
                  <c:v>～3-3節</c:v>
                </c:pt>
                <c:pt idx="3">
                  <c:v>4-1節</c:v>
                </c:pt>
                <c:pt idx="4">
                  <c:v>4-4節</c:v>
                </c:pt>
                <c:pt idx="5">
                  <c:v>～4-7-2</c:v>
                </c:pt>
              </c:strCache>
            </c:strRef>
          </c:cat>
          <c:val>
            <c:numRef>
              <c:f>補助員G!$E$34:$E$39</c:f>
              <c:numCache>
                <c:formatCode>General</c:formatCode>
                <c:ptCount val="6"/>
                <c:pt idx="0">
                  <c:v>2</c:v>
                </c:pt>
                <c:pt idx="1">
                  <c:v>5</c:v>
                </c:pt>
                <c:pt idx="2">
                  <c:v>2</c:v>
                </c:pt>
                <c:pt idx="3">
                  <c:v>1</c:v>
                </c:pt>
                <c:pt idx="4">
                  <c:v>29</c:v>
                </c:pt>
                <c:pt idx="5">
                  <c:v>1</c:v>
                </c:pt>
              </c:numCache>
            </c:numRef>
          </c:val>
        </c:ser>
        <c:axId val="136671232"/>
        <c:axId val="136672768"/>
      </c:barChart>
      <c:catAx>
        <c:axId val="136671232"/>
        <c:scaling>
          <c:orientation val="minMax"/>
        </c:scaling>
        <c:axPos val="b"/>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36672768"/>
        <c:crosses val="autoZero"/>
        <c:auto val="1"/>
        <c:lblAlgn val="ctr"/>
        <c:lblOffset val="100"/>
        <c:tickLblSkip val="1"/>
        <c:tickMarkSkip val="1"/>
      </c:catAx>
      <c:valAx>
        <c:axId val="136672768"/>
        <c:scaling>
          <c:orientation val="minMax"/>
        </c:scaling>
        <c:axPos val="l"/>
        <c:majorGridlines>
          <c:spPr>
            <a:ln w="3175">
              <a:solidFill>
                <a:srgbClr val="000000"/>
              </a:solidFill>
              <a:prstDash val="solid"/>
            </a:ln>
          </c:spPr>
        </c:majorGridlines>
        <c:title>
          <c:tx>
            <c:rich>
              <a:bodyPr/>
              <a:lstStyle/>
              <a:p>
                <a:pPr>
                  <a:defRPr sz="2400" b="0" i="0" u="none" strike="noStrike" baseline="0">
                    <a:solidFill>
                      <a:srgbClr val="000000"/>
                    </a:solidFill>
                    <a:latin typeface="ＭＳ Ｐゴシック"/>
                    <a:ea typeface="ＭＳ Ｐゴシック"/>
                    <a:cs typeface="ＭＳ Ｐゴシック"/>
                  </a:defRPr>
                </a:pPr>
                <a:r>
                  <a:rPr lang="ja-JP" altLang="en-US" sz="2400" dirty="0"/>
                  <a:t>人数</a:t>
                </a:r>
              </a:p>
            </c:rich>
          </c:tx>
          <c:layout>
            <c:manualLayout>
              <c:xMode val="edge"/>
              <c:yMode val="edge"/>
              <c:x val="7.7672469943426883E-3"/>
              <c:y val="0.48126212472118479"/>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36671232"/>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ea typeface="ＭＳ Ｐゴシック" pitchFamily="50" charset="-128"/>
            </a:endParaRPr>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57A95980-87D1-4ED9-B896-128A9B4F56D4}"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94DF6E5C-4276-4CFD-BAF8-A21B454C18C1}"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A04D8AF2-A09F-4FBE-B1B0-A84ED91C4D4B}"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19F72145-AB9C-463C-B811-0B50B1F11DD9}"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93DD92DF-E355-4979-82CD-99F123569B54}"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069EABEC-21FE-4808-BD54-1D70D556501D}"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994F18E8-1D3A-4E3F-A622-B7D9DCAEA4D1}"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85582E62-3F5D-4212-857D-163822E9B8FD}"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9B0216CC-04F1-455F-A9F3-B01DE8641864}"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36454810-88E4-4F23-9665-3ED933CD5B28}"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D9901A77-2249-4EC6-BE24-5A47F28C6DAD}"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ea typeface="ＭＳ Ｐゴシック" pitchFamily="50" charset="-128"/>
              </a:defRPr>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a typeface="ＭＳ Ｐゴシック" pitchFamily="50" charset="-128"/>
              </a:defRPr>
            </a:lvl1pPr>
          </a:lstStyle>
          <a:p>
            <a:pPr>
              <a:defRPr/>
            </a:pPr>
            <a:fld id="{0FDC0B47-8483-42B4-A9A3-A7955F17B888}"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3806"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xt-web.edu.sgu.ac.jp/HIKO/Pro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smtClean="0"/>
              <a:t>プログラミング</a:t>
            </a:r>
          </a:p>
        </p:txBody>
      </p:sp>
      <p:sp>
        <p:nvSpPr>
          <p:cNvPr id="3075" name="Rectangle 3"/>
          <p:cNvSpPr>
            <a:spLocks noGrp="1" noChangeArrowheads="1"/>
          </p:cNvSpPr>
          <p:nvPr>
            <p:ph type="subTitle" idx="1"/>
          </p:nvPr>
        </p:nvSpPr>
        <p:spPr/>
        <p:txBody>
          <a:bodyPr/>
          <a:lstStyle/>
          <a:p>
            <a:pPr eaLnBrk="1" hangingPunct="1"/>
            <a:r>
              <a:rPr lang="ja-JP" altLang="en-US" smtClean="0"/>
              <a:t>平成２５年１０月２２日</a:t>
            </a:r>
          </a:p>
          <a:p>
            <a:pPr eaLnBrk="1" hangingPunct="1"/>
            <a:r>
              <a:rPr lang="ja-JP" altLang="en-US"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en-US" smtClean="0"/>
              <a:t>理解度チェック３　</a:t>
            </a:r>
            <a:r>
              <a:rPr lang="ja-JP" altLang="en-US" smtClean="0">
                <a:solidFill>
                  <a:srgbClr val="FF0000"/>
                </a:solidFill>
              </a:rPr>
              <a:t>解答</a:t>
            </a:r>
          </a:p>
        </p:txBody>
      </p:sp>
      <p:sp>
        <p:nvSpPr>
          <p:cNvPr id="17411" name="正方形/長方形 41"/>
          <p:cNvSpPr>
            <a:spLocks noChangeArrowheads="1"/>
          </p:cNvSpPr>
          <p:nvPr/>
        </p:nvSpPr>
        <p:spPr bwMode="auto">
          <a:xfrm>
            <a:off x="539750" y="3500438"/>
            <a:ext cx="7805738" cy="585787"/>
          </a:xfrm>
          <a:prstGeom prst="rect">
            <a:avLst/>
          </a:prstGeom>
          <a:noFill/>
          <a:ln w="9525">
            <a:noFill/>
            <a:miter lim="800000"/>
            <a:headEnd/>
            <a:tailEnd/>
          </a:ln>
        </p:spPr>
        <p:txBody>
          <a:bodyPr wrap="none">
            <a:spAutoFit/>
          </a:bodyPr>
          <a:lstStyle/>
          <a:p>
            <a:r>
              <a:rPr lang="ja-JP" altLang="en-US" sz="2800" b="1">
                <a:solidFill>
                  <a:srgbClr val="FF0000"/>
                </a:solidFill>
              </a:rPr>
              <a:t>３．</a:t>
            </a:r>
            <a:r>
              <a:rPr lang="ja-JP" altLang="en-US" sz="2800">
                <a:solidFill>
                  <a:srgbClr val="0000FF"/>
                </a:solidFill>
              </a:rPr>
              <a:t>テキストフィールドに「赤」という文字を表示する</a:t>
            </a:r>
            <a:r>
              <a:rPr lang="ja-JP" altLang="en-US" sz="3200"/>
              <a:t> </a:t>
            </a:r>
          </a:p>
        </p:txBody>
      </p:sp>
      <p:sp>
        <p:nvSpPr>
          <p:cNvPr id="17412" name="正方形/長方形 42"/>
          <p:cNvSpPr>
            <a:spLocks noChangeArrowheads="1"/>
          </p:cNvSpPr>
          <p:nvPr/>
        </p:nvSpPr>
        <p:spPr bwMode="auto">
          <a:xfrm>
            <a:off x="684213" y="4365625"/>
            <a:ext cx="7343775" cy="954088"/>
          </a:xfrm>
          <a:prstGeom prst="rect">
            <a:avLst/>
          </a:prstGeom>
          <a:noFill/>
          <a:ln w="9525">
            <a:noFill/>
            <a:miter lim="800000"/>
            <a:headEnd/>
            <a:tailEnd/>
          </a:ln>
        </p:spPr>
        <p:txBody>
          <a:bodyPr>
            <a:spAutoFit/>
          </a:bodyPr>
          <a:lstStyle/>
          <a:p>
            <a:pPr marL="450850" indent="-450850">
              <a:buClr>
                <a:schemeClr val="tx1"/>
              </a:buClr>
              <a:buFont typeface="Wingdings" pitchFamily="2" charset="2"/>
              <a:buChar char="p"/>
            </a:pPr>
            <a:r>
              <a:rPr lang="en-US" altLang="ja-JP" sz="2800" b="1">
                <a:solidFill>
                  <a:srgbClr val="0000FF"/>
                </a:solidFill>
                <a:latin typeface="Courier New" pitchFamily="49" charset="0"/>
                <a:cs typeface="Courier New" pitchFamily="49" charset="0"/>
              </a:rPr>
              <a:t>setText()</a:t>
            </a:r>
            <a:r>
              <a:rPr lang="ja-JP" altLang="en-US" sz="2800"/>
              <a:t>は、当該コンポーネントに（　）内の文字を表示させるメソッド。</a:t>
            </a:r>
            <a:endParaRPr lang="en-US" altLang="ja-JP" sz="2800"/>
          </a:p>
        </p:txBody>
      </p:sp>
      <p:sp>
        <p:nvSpPr>
          <p:cNvPr id="16389" name="正方形/長方形 4"/>
          <p:cNvSpPr>
            <a:spLocks noChangeArrowheads="1"/>
          </p:cNvSpPr>
          <p:nvPr/>
        </p:nvSpPr>
        <p:spPr bwMode="auto">
          <a:xfrm>
            <a:off x="323850" y="1700213"/>
            <a:ext cx="8496300" cy="1570037"/>
          </a:xfrm>
          <a:prstGeom prst="rect">
            <a:avLst/>
          </a:prstGeom>
          <a:solidFill>
            <a:srgbClr val="FFFFCC"/>
          </a:solidFill>
          <a:ln w="9525">
            <a:solidFill>
              <a:srgbClr val="FF0000"/>
            </a:solidFill>
            <a:miter lim="800000"/>
            <a:headEnd/>
            <a:tailEnd/>
          </a:ln>
        </p:spPr>
        <p:txBody>
          <a:bodyPr>
            <a:spAutoFit/>
          </a:bodyPr>
          <a:lstStyle/>
          <a:p>
            <a:r>
              <a:rPr lang="en-US" altLang="ja-JP" sz="2400" b="1">
                <a:latin typeface="Courier New" pitchFamily="49" charset="0"/>
                <a:cs typeface="Courier New" pitchFamily="49" charset="0"/>
              </a:rPr>
              <a:t>void</a:t>
            </a:r>
            <a:r>
              <a:rPr lang="en-US" altLang="ja-JP" sz="2400">
                <a:latin typeface="Courier New" pitchFamily="49" charset="0"/>
                <a:cs typeface="Courier New" pitchFamily="49" charset="0"/>
              </a:rPr>
              <a:t> jButton1ActionPerformed(ActionEvent evt) {</a:t>
            </a:r>
            <a:br>
              <a:rPr lang="en-US" altLang="ja-JP" sz="2400">
                <a:latin typeface="Courier New" pitchFamily="49" charset="0"/>
                <a:cs typeface="Courier New" pitchFamily="49" charset="0"/>
              </a:rPr>
            </a:br>
            <a:r>
              <a:rPr lang="ja-JP" altLang="en-US" sz="2400">
                <a:latin typeface="Courier New" pitchFamily="49" charset="0"/>
                <a:cs typeface="Courier New" pitchFamily="49" charset="0"/>
              </a:rPr>
              <a:t>　　</a:t>
            </a:r>
            <a:r>
              <a:rPr lang="en-US" altLang="ja-JP" sz="2400">
                <a:latin typeface="Courier New" pitchFamily="49" charset="0"/>
                <a:cs typeface="Courier New" pitchFamily="49" charset="0"/>
              </a:rPr>
              <a:t>jTextField1.setText("</a:t>
            </a:r>
            <a:r>
              <a:rPr lang="ja-JP" altLang="en-US" sz="2400">
                <a:latin typeface="Courier New" pitchFamily="49" charset="0"/>
                <a:cs typeface="Courier New" pitchFamily="49" charset="0"/>
              </a:rPr>
              <a:t>赤</a:t>
            </a:r>
            <a:r>
              <a:rPr lang="en-US" altLang="ja-JP" sz="2400">
                <a:latin typeface="Courier New" pitchFamily="49" charset="0"/>
                <a:cs typeface="Courier New" pitchFamily="49" charset="0"/>
              </a:rPr>
              <a:t>");</a:t>
            </a:r>
            <a:br>
              <a:rPr lang="en-US" altLang="ja-JP" sz="2400">
                <a:latin typeface="Courier New" pitchFamily="49" charset="0"/>
                <a:cs typeface="Courier New" pitchFamily="49" charset="0"/>
              </a:rPr>
            </a:br>
            <a:r>
              <a:rPr lang="en-US" altLang="ja-JP" sz="2400">
                <a:latin typeface="Courier New" pitchFamily="49" charset="0"/>
                <a:cs typeface="Courier New" pitchFamily="49" charset="0"/>
              </a:rPr>
              <a:t>}</a:t>
            </a:r>
            <a:endParaRPr lang="ja-JP"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dissolve">
                                      <p:cBhvr>
                                        <p:cTn id="7" dur="500"/>
                                        <p:tgtEl>
                                          <p:spTgt spid="174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12"/>
                                        </p:tgtEl>
                                        <p:attrNameLst>
                                          <p:attrName>style.visibility</p:attrName>
                                        </p:attrNameLst>
                                      </p:cBhvr>
                                      <p:to>
                                        <p:strVal val="visible"/>
                                      </p:to>
                                    </p:set>
                                    <p:animEffect transition="in" filter="dissolve">
                                      <p:cBhvr>
                                        <p:cTn id="12" dur="500"/>
                                        <p:tgtEl>
                                          <p:spTgt spid="17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395288" y="188913"/>
            <a:ext cx="7543800" cy="723900"/>
          </a:xfrm>
        </p:spPr>
        <p:txBody>
          <a:bodyPr/>
          <a:lstStyle/>
          <a:p>
            <a:pPr eaLnBrk="1" hangingPunct="1"/>
            <a:r>
              <a:rPr lang="ja-JP" altLang="en-US" smtClean="0"/>
              <a:t>理解度チェック４</a:t>
            </a:r>
          </a:p>
        </p:txBody>
      </p:sp>
      <p:sp>
        <p:nvSpPr>
          <p:cNvPr id="18435" name="テキスト ボックス 4"/>
          <p:cNvSpPr txBox="1">
            <a:spLocks noChangeArrowheads="1"/>
          </p:cNvSpPr>
          <p:nvPr/>
        </p:nvSpPr>
        <p:spPr bwMode="auto">
          <a:xfrm>
            <a:off x="179388" y="4076700"/>
            <a:ext cx="8785225" cy="2528888"/>
          </a:xfrm>
          <a:prstGeom prst="rect">
            <a:avLst/>
          </a:prstGeom>
          <a:solidFill>
            <a:srgbClr val="CCFFFF"/>
          </a:solidFill>
          <a:ln w="9525">
            <a:solidFill>
              <a:schemeClr val="tx1"/>
            </a:solidFill>
            <a:miter lim="800000"/>
            <a:headEnd/>
            <a:tailEnd/>
          </a:ln>
        </p:spPr>
        <p:txBody>
          <a:bodyPr>
            <a:spAutoFit/>
          </a:bodyPr>
          <a:lstStyle/>
          <a:p>
            <a:pPr marL="457200" indent="-457200">
              <a:lnSpc>
                <a:spcPts val="3800"/>
              </a:lnSpc>
            </a:pPr>
            <a:r>
              <a:rPr lang="ja-JP" altLang="en-US" sz="2800" b="1">
                <a:solidFill>
                  <a:srgbClr val="0000FF"/>
                </a:solidFill>
              </a:rPr>
              <a:t>１</a:t>
            </a:r>
            <a:r>
              <a:rPr lang="ja-JP" altLang="en-US" sz="2800"/>
              <a:t>．</a:t>
            </a:r>
            <a:r>
              <a:rPr lang="en-US" altLang="ja-JP" sz="2800"/>
              <a:t>jTextField1</a:t>
            </a:r>
            <a:r>
              <a:rPr lang="ja-JP" altLang="en-US" sz="2800"/>
              <a:t>に表示されている文字を</a:t>
            </a:r>
            <a:r>
              <a:rPr lang="en-US" altLang="ja-JP" sz="2800"/>
              <a:t>jTextField2</a:t>
            </a:r>
            <a:r>
              <a:rPr lang="ja-JP" altLang="en-US" sz="2800"/>
              <a:t>に表示</a:t>
            </a:r>
            <a:r>
              <a:rPr lang="ja-JP" altLang="en-US" sz="2000"/>
              <a:t>　</a:t>
            </a:r>
            <a:endParaRPr lang="en-US" altLang="ja-JP" sz="2000"/>
          </a:p>
          <a:p>
            <a:pPr marL="457200" indent="-457200">
              <a:lnSpc>
                <a:spcPts val="3800"/>
              </a:lnSpc>
            </a:pPr>
            <a:r>
              <a:rPr lang="ja-JP" altLang="en-US" sz="2800" b="1">
                <a:solidFill>
                  <a:srgbClr val="0000FF"/>
                </a:solidFill>
              </a:rPr>
              <a:t>２</a:t>
            </a:r>
            <a:r>
              <a:rPr lang="ja-JP" altLang="en-US" sz="2800"/>
              <a:t>．</a:t>
            </a:r>
            <a:r>
              <a:rPr lang="en-US" altLang="ja-JP" sz="2800"/>
              <a:t>jTextField1.getText()</a:t>
            </a:r>
            <a:r>
              <a:rPr lang="ja-JP" altLang="en-US" sz="2800"/>
              <a:t>という文字を</a:t>
            </a:r>
            <a:r>
              <a:rPr lang="en-US" altLang="ja-JP" sz="2800"/>
              <a:t>jTextField2</a:t>
            </a:r>
            <a:r>
              <a:rPr lang="ja-JP" altLang="en-US" sz="2800"/>
              <a:t>に表示  </a:t>
            </a:r>
            <a:endParaRPr lang="en-US" altLang="ja-JP" sz="2800"/>
          </a:p>
          <a:p>
            <a:pPr marL="457200" indent="-457200">
              <a:lnSpc>
                <a:spcPts val="3800"/>
              </a:lnSpc>
            </a:pPr>
            <a:r>
              <a:rPr lang="ja-JP" altLang="en-US" sz="2800" b="1">
                <a:solidFill>
                  <a:srgbClr val="0000FF"/>
                </a:solidFill>
              </a:rPr>
              <a:t>３</a:t>
            </a:r>
            <a:r>
              <a:rPr lang="ja-JP" altLang="en-US" sz="2800"/>
              <a:t>．</a:t>
            </a:r>
            <a:r>
              <a:rPr lang="en-US" altLang="ja-JP" sz="2800"/>
              <a:t>jTextField2</a:t>
            </a:r>
            <a:r>
              <a:rPr lang="ja-JP" altLang="en-US" sz="2800"/>
              <a:t>を空白にする  </a:t>
            </a:r>
            <a:endParaRPr lang="en-US" altLang="ja-JP" sz="2800"/>
          </a:p>
          <a:p>
            <a:pPr marL="457200" indent="-457200">
              <a:lnSpc>
                <a:spcPts val="3800"/>
              </a:lnSpc>
            </a:pPr>
            <a:r>
              <a:rPr lang="ja-JP" altLang="en-US" sz="2800" b="1">
                <a:solidFill>
                  <a:srgbClr val="0000FF"/>
                </a:solidFill>
              </a:rPr>
              <a:t>４</a:t>
            </a:r>
            <a:r>
              <a:rPr lang="ja-JP" altLang="en-US" sz="2800"/>
              <a:t>．</a:t>
            </a:r>
            <a:r>
              <a:rPr lang="en-US" altLang="ja-JP" sz="2800"/>
              <a:t>jTextField2</a:t>
            </a:r>
            <a:r>
              <a:rPr lang="ja-JP" altLang="en-US" sz="2800"/>
              <a:t>に表示されている文字を</a:t>
            </a:r>
            <a:r>
              <a:rPr lang="en-US" altLang="ja-JP" sz="2800"/>
              <a:t>jTextField1</a:t>
            </a:r>
            <a:r>
              <a:rPr lang="ja-JP" altLang="en-US" sz="2800"/>
              <a:t>に表示</a:t>
            </a:r>
            <a:endParaRPr lang="en-US" altLang="ja-JP" sz="2800"/>
          </a:p>
          <a:p>
            <a:pPr marL="457200" indent="-457200">
              <a:lnSpc>
                <a:spcPts val="3800"/>
              </a:lnSpc>
            </a:pPr>
            <a:r>
              <a:rPr lang="ja-JP" altLang="en-US" sz="2800" b="1">
                <a:solidFill>
                  <a:srgbClr val="0000FF"/>
                </a:solidFill>
              </a:rPr>
              <a:t>５</a:t>
            </a:r>
            <a:r>
              <a:rPr lang="ja-JP" altLang="en-US" sz="2800"/>
              <a:t>．</a:t>
            </a:r>
            <a:r>
              <a:rPr lang="en-US" altLang="ja-JP" sz="2800"/>
              <a:t>jTextField1.getText()</a:t>
            </a:r>
            <a:r>
              <a:rPr lang="ja-JP" altLang="en-US" sz="2800"/>
              <a:t>という文字を</a:t>
            </a:r>
            <a:r>
              <a:rPr lang="en-US" altLang="ja-JP" sz="2800"/>
              <a:t>jTextField1</a:t>
            </a:r>
            <a:r>
              <a:rPr lang="ja-JP" altLang="en-US" sz="2800"/>
              <a:t>に表示</a:t>
            </a:r>
            <a:r>
              <a:rPr lang="ja-JP" altLang="en-US" sz="2400"/>
              <a:t>  </a:t>
            </a:r>
            <a:endParaRPr lang="en-US" altLang="ja-JP" sz="2400"/>
          </a:p>
        </p:txBody>
      </p:sp>
      <p:sp>
        <p:nvSpPr>
          <p:cNvPr id="18436" name="正方形/長方形 6"/>
          <p:cNvSpPr>
            <a:spLocks noChangeArrowheads="1"/>
          </p:cNvSpPr>
          <p:nvPr/>
        </p:nvSpPr>
        <p:spPr bwMode="auto">
          <a:xfrm>
            <a:off x="468313" y="836613"/>
            <a:ext cx="7416800" cy="831850"/>
          </a:xfrm>
          <a:prstGeom prst="rect">
            <a:avLst/>
          </a:prstGeom>
          <a:noFill/>
          <a:ln w="9525">
            <a:noFill/>
            <a:miter lim="800000"/>
            <a:headEnd/>
            <a:tailEnd/>
          </a:ln>
        </p:spPr>
        <p:txBody>
          <a:bodyPr>
            <a:spAutoFit/>
          </a:bodyPr>
          <a:lstStyle/>
          <a:p>
            <a:r>
              <a:rPr lang="ja-JP" altLang="en-US" sz="2400"/>
              <a:t>ボタンをクリックした時に呼び出されるメソッドを次のように記述しました。</a:t>
            </a:r>
          </a:p>
        </p:txBody>
      </p:sp>
      <p:sp>
        <p:nvSpPr>
          <p:cNvPr id="18437" name="正方形/長方形 8"/>
          <p:cNvSpPr>
            <a:spLocks noChangeArrowheads="1"/>
          </p:cNvSpPr>
          <p:nvPr/>
        </p:nvSpPr>
        <p:spPr bwMode="auto">
          <a:xfrm>
            <a:off x="179388" y="1628775"/>
            <a:ext cx="8640762" cy="1579563"/>
          </a:xfrm>
          <a:prstGeom prst="rect">
            <a:avLst/>
          </a:prstGeom>
          <a:solidFill>
            <a:srgbClr val="FFFFCC"/>
          </a:solidFill>
          <a:ln w="9525">
            <a:solidFill>
              <a:srgbClr val="FF0000"/>
            </a:solidFill>
            <a:miter lim="800000"/>
            <a:headEnd/>
            <a:tailEnd/>
          </a:ln>
        </p:spPr>
        <p:txBody>
          <a:bodyPr>
            <a:spAutoFit/>
          </a:bodyPr>
          <a:lstStyle/>
          <a:p>
            <a:pPr>
              <a:lnSpc>
                <a:spcPts val="2900"/>
              </a:lnSpc>
            </a:pPr>
            <a:r>
              <a:rPr lang="en-US" altLang="ja-JP" sz="2200" b="1">
                <a:latin typeface="Courier New" pitchFamily="49" charset="0"/>
                <a:cs typeface="Courier New" pitchFamily="49" charset="0"/>
              </a:rPr>
              <a:t>void</a:t>
            </a:r>
            <a:r>
              <a:rPr lang="en-US" altLang="ja-JP" sz="2200">
                <a:latin typeface="Courier New" pitchFamily="49" charset="0"/>
                <a:cs typeface="Courier New" pitchFamily="49" charset="0"/>
              </a:rPr>
              <a:t> jButton1ActionPerformed(ActionEvent evt) {</a:t>
            </a:r>
            <a:br>
              <a:rPr lang="en-US" altLang="ja-JP" sz="2200">
                <a:latin typeface="Courier New" pitchFamily="49" charset="0"/>
                <a:cs typeface="Courier New" pitchFamily="49" charset="0"/>
              </a:rPr>
            </a:br>
            <a:r>
              <a:rPr lang="en-US" altLang="ja-JP" sz="2200">
                <a:latin typeface="Courier New" pitchFamily="49" charset="0"/>
                <a:cs typeface="Courier New" pitchFamily="49" charset="0"/>
              </a:rPr>
              <a:t>   </a:t>
            </a:r>
            <a:r>
              <a:rPr lang="en-US" altLang="ja-JP" sz="2800" b="1">
                <a:solidFill>
                  <a:srgbClr val="0000FF"/>
                </a:solidFill>
                <a:latin typeface="Courier New" pitchFamily="49" charset="0"/>
                <a:cs typeface="Courier New" pitchFamily="49" charset="0"/>
              </a:rPr>
              <a:t>jTextField2.setText(</a:t>
            </a:r>
          </a:p>
          <a:p>
            <a:pPr>
              <a:lnSpc>
                <a:spcPts val="2900"/>
              </a:lnSpc>
            </a:pPr>
            <a:r>
              <a:rPr lang="en-US" altLang="ja-JP" sz="2800" b="1">
                <a:solidFill>
                  <a:srgbClr val="0000FF"/>
                </a:solidFill>
                <a:latin typeface="Courier New" pitchFamily="49" charset="0"/>
                <a:cs typeface="Courier New" pitchFamily="49" charset="0"/>
              </a:rPr>
              <a:t>          "jTextField1.getText()"  );</a:t>
            </a:r>
            <a:r>
              <a:rPr lang="en-US" altLang="ja-JP" sz="2200">
                <a:latin typeface="Courier New" pitchFamily="49" charset="0"/>
                <a:cs typeface="Courier New" pitchFamily="49" charset="0"/>
              </a:rPr>
              <a:t/>
            </a:r>
            <a:br>
              <a:rPr lang="en-US" altLang="ja-JP" sz="2200">
                <a:latin typeface="Courier New" pitchFamily="49" charset="0"/>
                <a:cs typeface="Courier New" pitchFamily="49" charset="0"/>
              </a:rPr>
            </a:br>
            <a:r>
              <a:rPr lang="en-US" altLang="ja-JP" sz="2200">
                <a:latin typeface="Courier New" pitchFamily="49" charset="0"/>
                <a:cs typeface="Courier New" pitchFamily="49" charset="0"/>
              </a:rPr>
              <a:t>} </a:t>
            </a:r>
            <a:endParaRPr lang="ja-JP" altLang="en-US" sz="2200"/>
          </a:p>
        </p:txBody>
      </p:sp>
      <p:sp>
        <p:nvSpPr>
          <p:cNvPr id="18438" name="正方形/長方形 9"/>
          <p:cNvSpPr>
            <a:spLocks noChangeArrowheads="1"/>
          </p:cNvSpPr>
          <p:nvPr/>
        </p:nvSpPr>
        <p:spPr bwMode="auto">
          <a:xfrm>
            <a:off x="468313" y="3213100"/>
            <a:ext cx="8207375" cy="830263"/>
          </a:xfrm>
          <a:prstGeom prst="rect">
            <a:avLst/>
          </a:prstGeom>
          <a:noFill/>
          <a:ln w="9525">
            <a:noFill/>
            <a:miter lim="800000"/>
            <a:headEnd/>
            <a:tailEnd/>
          </a:ln>
        </p:spPr>
        <p:txBody>
          <a:bodyPr>
            <a:spAutoFit/>
          </a:bodyPr>
          <a:lstStyle/>
          <a:p>
            <a:r>
              <a:rPr lang="ja-JP" altLang="en-US" sz="2400"/>
              <a:t>このとき、ボタンがクリックされたときの処理内容の説明として適切なものを、次の中から選択して下さい。</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smtClean="0"/>
              <a:t>理解度チェック４　</a:t>
            </a:r>
            <a:r>
              <a:rPr lang="ja-JP" altLang="en-US" smtClean="0">
                <a:solidFill>
                  <a:srgbClr val="FF0000"/>
                </a:solidFill>
              </a:rPr>
              <a:t>解答</a:t>
            </a:r>
          </a:p>
        </p:txBody>
      </p:sp>
      <p:sp>
        <p:nvSpPr>
          <p:cNvPr id="20483" name="正方形/長方形 41"/>
          <p:cNvSpPr>
            <a:spLocks noChangeArrowheads="1"/>
          </p:cNvSpPr>
          <p:nvPr/>
        </p:nvSpPr>
        <p:spPr bwMode="auto">
          <a:xfrm>
            <a:off x="539750" y="2997200"/>
            <a:ext cx="7993063" cy="954088"/>
          </a:xfrm>
          <a:prstGeom prst="rect">
            <a:avLst/>
          </a:prstGeom>
          <a:noFill/>
          <a:ln w="9525">
            <a:noFill/>
            <a:miter lim="800000"/>
            <a:headEnd/>
            <a:tailEnd/>
          </a:ln>
        </p:spPr>
        <p:txBody>
          <a:bodyPr>
            <a:spAutoFit/>
          </a:bodyPr>
          <a:lstStyle/>
          <a:p>
            <a:pPr marL="450850" indent="-450850"/>
            <a:r>
              <a:rPr lang="ja-JP" altLang="en-US" sz="2800">
                <a:solidFill>
                  <a:srgbClr val="FF0000"/>
                </a:solidFill>
              </a:rPr>
              <a:t>２．</a:t>
            </a:r>
            <a:r>
              <a:rPr lang="en-US" altLang="ja-JP" sz="2800">
                <a:solidFill>
                  <a:srgbClr val="0000FF"/>
                </a:solidFill>
              </a:rPr>
              <a:t>jTextField1.getText()</a:t>
            </a:r>
            <a:r>
              <a:rPr lang="ja-JP" altLang="en-US" sz="2800">
                <a:solidFill>
                  <a:srgbClr val="0000FF"/>
                </a:solidFill>
              </a:rPr>
              <a:t>という文字を</a:t>
            </a:r>
            <a:r>
              <a:rPr lang="en-US" altLang="ja-JP" sz="2800">
                <a:solidFill>
                  <a:srgbClr val="0000FF"/>
                </a:solidFill>
              </a:rPr>
              <a:t>jTextField2</a:t>
            </a:r>
            <a:r>
              <a:rPr lang="ja-JP" altLang="en-US" sz="2800">
                <a:solidFill>
                  <a:srgbClr val="0000FF"/>
                </a:solidFill>
              </a:rPr>
              <a:t>に表示させる </a:t>
            </a:r>
          </a:p>
        </p:txBody>
      </p:sp>
      <p:sp>
        <p:nvSpPr>
          <p:cNvPr id="20484" name="正方形/長方形 42"/>
          <p:cNvSpPr>
            <a:spLocks noChangeArrowheads="1"/>
          </p:cNvSpPr>
          <p:nvPr/>
        </p:nvSpPr>
        <p:spPr bwMode="auto">
          <a:xfrm>
            <a:off x="539750" y="4221163"/>
            <a:ext cx="7993063" cy="1938337"/>
          </a:xfrm>
          <a:prstGeom prst="rect">
            <a:avLst/>
          </a:prstGeom>
          <a:noFill/>
          <a:ln w="9525">
            <a:noFill/>
            <a:miter lim="800000"/>
            <a:headEnd/>
            <a:tailEnd/>
          </a:ln>
        </p:spPr>
        <p:txBody>
          <a:bodyPr>
            <a:spAutoFit/>
          </a:bodyPr>
          <a:lstStyle/>
          <a:p>
            <a:pPr marL="450850" indent="-450850">
              <a:buClr>
                <a:schemeClr val="tx1"/>
              </a:buClr>
              <a:buFont typeface="Wingdings" pitchFamily="2" charset="2"/>
              <a:buChar char="p"/>
            </a:pPr>
            <a:r>
              <a:rPr lang="en-US" altLang="ja-JP" sz="2400">
                <a:latin typeface="Courier New" pitchFamily="49" charset="0"/>
                <a:cs typeface="Courier New" pitchFamily="49" charset="0"/>
              </a:rPr>
              <a:t>setText( </a:t>
            </a:r>
            <a:r>
              <a:rPr lang="en-US" altLang="ja-JP" sz="2400" b="1">
                <a:solidFill>
                  <a:srgbClr val="0000FF"/>
                </a:solidFill>
                <a:latin typeface="Courier New" pitchFamily="49" charset="0"/>
                <a:cs typeface="Courier New" pitchFamily="49" charset="0"/>
              </a:rPr>
              <a:t>jTextField1.getText()</a:t>
            </a:r>
            <a:r>
              <a:rPr lang="en-US" altLang="ja-JP" sz="2400">
                <a:latin typeface="Courier New" pitchFamily="49" charset="0"/>
                <a:cs typeface="Courier New" pitchFamily="49" charset="0"/>
              </a:rPr>
              <a:t> )</a:t>
            </a:r>
            <a:r>
              <a:rPr lang="ja-JP" altLang="en-US" sz="2400">
                <a:latin typeface="Courier New" pitchFamily="49" charset="0"/>
                <a:cs typeface="Courier New" pitchFamily="49" charset="0"/>
              </a:rPr>
              <a:t>なら</a:t>
            </a:r>
            <a:endParaRPr lang="en-US" altLang="ja-JP" sz="2400">
              <a:latin typeface="Courier New" pitchFamily="49" charset="0"/>
              <a:cs typeface="Courier New" pitchFamily="49" charset="0"/>
            </a:endParaRPr>
          </a:p>
          <a:p>
            <a:pPr marL="450850" indent="-450850">
              <a:buClr>
                <a:schemeClr val="tx1"/>
              </a:buClr>
            </a:pPr>
            <a:r>
              <a:rPr lang="ja-JP" altLang="en-US" sz="2400">
                <a:latin typeface="Courier New" pitchFamily="49" charset="0"/>
                <a:cs typeface="Courier New" pitchFamily="49" charset="0"/>
              </a:rPr>
              <a:t>　　</a:t>
            </a:r>
            <a:r>
              <a:rPr lang="en-US" altLang="ja-JP" sz="2400">
                <a:latin typeface="Courier New" pitchFamily="49" charset="0"/>
                <a:cs typeface="Courier New" pitchFamily="49" charset="0"/>
              </a:rPr>
              <a:t>jTextField1</a:t>
            </a:r>
            <a:r>
              <a:rPr lang="ja-JP" altLang="en-US" sz="2400">
                <a:latin typeface="Courier New" pitchFamily="49" charset="0"/>
                <a:cs typeface="Courier New" pitchFamily="49" charset="0"/>
              </a:rPr>
              <a:t>に表示されている文字が</a:t>
            </a:r>
            <a:r>
              <a:rPr lang="en-US" altLang="ja-JP" sz="2400">
                <a:latin typeface="Courier New" pitchFamily="49" charset="0"/>
                <a:cs typeface="Courier New" pitchFamily="49" charset="0"/>
              </a:rPr>
              <a:t>jTextField2</a:t>
            </a:r>
            <a:r>
              <a:rPr lang="ja-JP" altLang="en-US" sz="2400">
                <a:latin typeface="Courier New" pitchFamily="49" charset="0"/>
                <a:cs typeface="Courier New" pitchFamily="49" charset="0"/>
              </a:rPr>
              <a:t>に表示される。</a:t>
            </a:r>
            <a:endParaRPr lang="en-US" altLang="ja-JP" sz="2400">
              <a:latin typeface="Courier New" pitchFamily="49" charset="0"/>
              <a:cs typeface="Courier New" pitchFamily="49" charset="0"/>
            </a:endParaRPr>
          </a:p>
          <a:p>
            <a:pPr marL="450850" indent="-450850">
              <a:buClr>
                <a:schemeClr val="tx1"/>
              </a:buClr>
              <a:buFont typeface="Wingdings" pitchFamily="2" charset="2"/>
              <a:buChar char="p"/>
            </a:pPr>
            <a:r>
              <a:rPr lang="en-US" altLang="ja-JP" sz="2400">
                <a:latin typeface="Courier New" pitchFamily="49" charset="0"/>
                <a:cs typeface="Courier New" pitchFamily="49" charset="0"/>
              </a:rPr>
              <a:t>setText( </a:t>
            </a:r>
            <a:r>
              <a:rPr lang="en-US" altLang="ja-JP" sz="2400" b="1">
                <a:solidFill>
                  <a:srgbClr val="FF0000"/>
                </a:solidFill>
                <a:latin typeface="Courier New" pitchFamily="49" charset="0"/>
                <a:cs typeface="Courier New" pitchFamily="49" charset="0"/>
              </a:rPr>
              <a:t>“</a:t>
            </a:r>
            <a:r>
              <a:rPr lang="en-US" altLang="ja-JP" sz="2400" b="1">
                <a:solidFill>
                  <a:srgbClr val="0000FF"/>
                </a:solidFill>
                <a:latin typeface="Courier New" pitchFamily="49" charset="0"/>
                <a:cs typeface="Courier New" pitchFamily="49" charset="0"/>
              </a:rPr>
              <a:t>jTextField1.getText()</a:t>
            </a:r>
            <a:r>
              <a:rPr lang="en-US" altLang="ja-JP" sz="2400" b="1">
                <a:solidFill>
                  <a:srgbClr val="FF0000"/>
                </a:solidFill>
                <a:latin typeface="Courier New" pitchFamily="49" charset="0"/>
                <a:cs typeface="Courier New" pitchFamily="49" charset="0"/>
              </a:rPr>
              <a:t>”</a:t>
            </a:r>
            <a:r>
              <a:rPr lang="en-US" altLang="ja-JP" sz="2400">
                <a:latin typeface="Courier New" pitchFamily="49" charset="0"/>
                <a:cs typeface="Courier New" pitchFamily="49" charset="0"/>
              </a:rPr>
              <a:t> )</a:t>
            </a:r>
            <a:r>
              <a:rPr lang="ja-JP" altLang="en-US" sz="2400">
                <a:latin typeface="Courier New" pitchFamily="49" charset="0"/>
                <a:cs typeface="Courier New" pitchFamily="49" charset="0"/>
              </a:rPr>
              <a:t>なので、 </a:t>
            </a:r>
            <a:r>
              <a:rPr lang="en-US" altLang="ja-JP" sz="2400" b="1">
                <a:solidFill>
                  <a:srgbClr val="FF0000"/>
                </a:solidFill>
                <a:latin typeface="Courier New" pitchFamily="49" charset="0"/>
                <a:cs typeface="Courier New" pitchFamily="49" charset="0"/>
              </a:rPr>
              <a:t>“</a:t>
            </a:r>
            <a:r>
              <a:rPr lang="ja-JP" altLang="en-US" sz="2400" b="1">
                <a:solidFill>
                  <a:srgbClr val="FF0000"/>
                </a:solidFill>
                <a:latin typeface="Courier New" pitchFamily="49" charset="0"/>
                <a:cs typeface="Courier New" pitchFamily="49" charset="0"/>
              </a:rPr>
              <a:t>　</a:t>
            </a:r>
            <a:r>
              <a:rPr lang="en-US" altLang="ja-JP" sz="2400" b="1">
                <a:solidFill>
                  <a:srgbClr val="FF0000"/>
                </a:solidFill>
                <a:latin typeface="Courier New" pitchFamily="49" charset="0"/>
                <a:cs typeface="Courier New" pitchFamily="49" charset="0"/>
              </a:rPr>
              <a:t>”</a:t>
            </a:r>
            <a:r>
              <a:rPr lang="ja-JP" altLang="en-US" sz="2400">
                <a:latin typeface="Courier New" pitchFamily="49" charset="0"/>
                <a:cs typeface="Courier New" pitchFamily="49" charset="0"/>
              </a:rPr>
              <a:t>で囲まれた部分が文字として</a:t>
            </a:r>
            <a:r>
              <a:rPr lang="ja-JP" altLang="en-US" sz="2400" b="1">
                <a:solidFill>
                  <a:srgbClr val="FF0000"/>
                </a:solidFill>
                <a:latin typeface="Courier New" pitchFamily="49" charset="0"/>
                <a:cs typeface="Courier New" pitchFamily="49" charset="0"/>
              </a:rPr>
              <a:t>そのまま表示</a:t>
            </a:r>
            <a:r>
              <a:rPr lang="ja-JP" altLang="en-US" sz="2400">
                <a:latin typeface="Courier New" pitchFamily="49" charset="0"/>
                <a:cs typeface="Courier New" pitchFamily="49" charset="0"/>
              </a:rPr>
              <a:t>される。</a:t>
            </a:r>
          </a:p>
        </p:txBody>
      </p:sp>
      <p:sp>
        <p:nvSpPr>
          <p:cNvPr id="19461" name="正方形/長方形 4"/>
          <p:cNvSpPr>
            <a:spLocks noChangeArrowheads="1"/>
          </p:cNvSpPr>
          <p:nvPr/>
        </p:nvSpPr>
        <p:spPr bwMode="auto">
          <a:xfrm>
            <a:off x="395288" y="1700213"/>
            <a:ext cx="8353425" cy="1198562"/>
          </a:xfrm>
          <a:prstGeom prst="rect">
            <a:avLst/>
          </a:prstGeom>
          <a:solidFill>
            <a:srgbClr val="FFFFCC"/>
          </a:solidFill>
          <a:ln w="9525">
            <a:solidFill>
              <a:srgbClr val="FF0000"/>
            </a:solidFill>
            <a:miter lim="800000"/>
            <a:headEnd/>
            <a:tailEnd/>
          </a:ln>
        </p:spPr>
        <p:txBody>
          <a:bodyPr>
            <a:spAutoFit/>
          </a:bodyPr>
          <a:lstStyle/>
          <a:p>
            <a:pPr>
              <a:lnSpc>
                <a:spcPts val="2900"/>
              </a:lnSpc>
            </a:pPr>
            <a:r>
              <a:rPr lang="en-US" altLang="ja-JP" sz="2200" b="1">
                <a:latin typeface="Courier New" pitchFamily="49" charset="0"/>
                <a:cs typeface="Courier New" pitchFamily="49" charset="0"/>
              </a:rPr>
              <a:t>void</a:t>
            </a:r>
            <a:r>
              <a:rPr lang="en-US" altLang="ja-JP" sz="2200">
                <a:latin typeface="Courier New" pitchFamily="49" charset="0"/>
                <a:cs typeface="Courier New" pitchFamily="49" charset="0"/>
              </a:rPr>
              <a:t> jButton1ActionPerformed(ActionEvent evt) {</a:t>
            </a:r>
            <a:br>
              <a:rPr lang="en-US" altLang="ja-JP" sz="2200">
                <a:latin typeface="Courier New" pitchFamily="49" charset="0"/>
                <a:cs typeface="Courier New" pitchFamily="49" charset="0"/>
              </a:rPr>
            </a:br>
            <a:r>
              <a:rPr lang="en-US" altLang="ja-JP" sz="2200">
                <a:latin typeface="Courier New" pitchFamily="49" charset="0"/>
                <a:cs typeface="Courier New" pitchFamily="49" charset="0"/>
              </a:rPr>
              <a:t>  jTextField2.setText("jTextField1.getText()");</a:t>
            </a:r>
            <a:br>
              <a:rPr lang="en-US" altLang="ja-JP" sz="2200">
                <a:latin typeface="Courier New" pitchFamily="49" charset="0"/>
                <a:cs typeface="Courier New" pitchFamily="49" charset="0"/>
              </a:rPr>
            </a:br>
            <a:r>
              <a:rPr lang="en-US" altLang="ja-JP" sz="2200">
                <a:latin typeface="Courier New" pitchFamily="49" charset="0"/>
                <a:cs typeface="Courier New" pitchFamily="49" charset="0"/>
              </a:rPr>
              <a:t>}</a:t>
            </a:r>
            <a:endParaRPr lang="ja-JP" altLang="en-US" sz="2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dissolve">
                                      <p:cBhvr>
                                        <p:cTn id="7" dur="500"/>
                                        <p:tgtEl>
                                          <p:spTgt spid="2048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4"/>
                                        </p:tgtEl>
                                        <p:attrNameLst>
                                          <p:attrName>style.visibility</p:attrName>
                                        </p:attrNameLst>
                                      </p:cBhvr>
                                      <p:to>
                                        <p:strVal val="visible"/>
                                      </p:to>
                                    </p:set>
                                    <p:animEffect transition="in" filter="dissolve">
                                      <p:cBhvr>
                                        <p:cTn id="12" dur="500"/>
                                        <p:tgtEl>
                                          <p:spTgt spid="20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p:bldP spid="2048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333375"/>
            <a:ext cx="7543800" cy="725488"/>
          </a:xfrm>
        </p:spPr>
        <p:txBody>
          <a:bodyPr/>
          <a:lstStyle/>
          <a:p>
            <a:pPr eaLnBrk="1" hangingPunct="1"/>
            <a:r>
              <a:rPr lang="ja-JP" altLang="en-US" smtClean="0"/>
              <a:t>注意</a:t>
            </a:r>
          </a:p>
        </p:txBody>
      </p:sp>
      <p:sp>
        <p:nvSpPr>
          <p:cNvPr id="20483" name="Rectangle 3"/>
          <p:cNvSpPr>
            <a:spLocks noGrp="1" noChangeArrowheads="1"/>
          </p:cNvSpPr>
          <p:nvPr>
            <p:ph type="body" idx="1"/>
          </p:nvPr>
        </p:nvSpPr>
        <p:spPr>
          <a:xfrm>
            <a:off x="323850" y="1052513"/>
            <a:ext cx="8423275" cy="5400675"/>
          </a:xfrm>
        </p:spPr>
        <p:txBody>
          <a:bodyPr/>
          <a:lstStyle/>
          <a:p>
            <a:pPr eaLnBrk="1" hangingPunct="1">
              <a:lnSpc>
                <a:spcPct val="90000"/>
              </a:lnSpc>
            </a:pPr>
            <a:r>
              <a:rPr lang="ja-JP" altLang="en-US" smtClean="0"/>
              <a:t>講義室での飲食は厳禁です。</a:t>
            </a:r>
          </a:p>
          <a:p>
            <a:pPr eaLnBrk="1" hangingPunct="1">
              <a:lnSpc>
                <a:spcPct val="90000"/>
              </a:lnSpc>
            </a:pPr>
            <a:r>
              <a:rPr lang="ja-JP" altLang="en-US" smtClean="0"/>
              <a:t>目が疲れたなど、休憩をとりたい場合は、適宜休息をとって下さい。</a:t>
            </a:r>
          </a:p>
          <a:p>
            <a:pPr eaLnBrk="1" hangingPunct="1">
              <a:lnSpc>
                <a:spcPct val="90000"/>
              </a:lnSpc>
            </a:pPr>
            <a:r>
              <a:rPr lang="ja-JP" altLang="en-US" smtClean="0"/>
              <a:t>演習時間中に具合が悪くなったなどの理由で、席を外したい場合は、補助員に断った上で廊下のベンチ等で休憩をとって結構です。リフレッシュして戻って来て下さい。</a:t>
            </a:r>
          </a:p>
          <a:p>
            <a:pPr eaLnBrk="1" hangingPunct="1">
              <a:lnSpc>
                <a:spcPct val="90000"/>
              </a:lnSpc>
            </a:pPr>
            <a:r>
              <a:rPr lang="ja-JP" altLang="en-US" smtClean="0"/>
              <a:t>講義室では、演習課題の</a:t>
            </a:r>
            <a:r>
              <a:rPr lang="ja-JP" altLang="en-US" b="1" smtClean="0">
                <a:solidFill>
                  <a:srgbClr val="FF0000"/>
                </a:solidFill>
              </a:rPr>
              <a:t>学習に集中</a:t>
            </a:r>
            <a:r>
              <a:rPr lang="ja-JP" altLang="en-US" smtClean="0"/>
              <a:t>して下さい。</a:t>
            </a:r>
          </a:p>
          <a:p>
            <a:pPr eaLnBrk="1" hangingPunct="1">
              <a:lnSpc>
                <a:spcPct val="90000"/>
              </a:lnSpc>
            </a:pPr>
            <a:r>
              <a:rPr lang="en-US" altLang="ja-JP" smtClean="0">
                <a:solidFill>
                  <a:srgbClr val="FF0000"/>
                </a:solidFill>
              </a:rPr>
              <a:t>4-10</a:t>
            </a:r>
            <a:r>
              <a:rPr lang="ja-JP" altLang="en-US" smtClean="0">
                <a:solidFill>
                  <a:srgbClr val="FF0000"/>
                </a:solidFill>
              </a:rPr>
              <a:t>節</a:t>
            </a:r>
            <a:r>
              <a:rPr lang="en-US" altLang="ja-JP" smtClean="0">
                <a:solidFill>
                  <a:srgbClr val="FF0000"/>
                </a:solidFill>
              </a:rPr>
              <a:t>(p.9</a:t>
            </a:r>
            <a:r>
              <a:rPr lang="ja-JP" altLang="en-US" smtClean="0">
                <a:solidFill>
                  <a:srgbClr val="FF0000"/>
                </a:solidFill>
              </a:rPr>
              <a:t>４、</a:t>
            </a:r>
            <a:r>
              <a:rPr lang="en-US" altLang="ja-JP" smtClean="0">
                <a:solidFill>
                  <a:srgbClr val="FF0000"/>
                </a:solidFill>
              </a:rPr>
              <a:t>2012</a:t>
            </a:r>
            <a:r>
              <a:rPr lang="ja-JP" altLang="en-US" smtClean="0">
                <a:solidFill>
                  <a:srgbClr val="FF0000"/>
                </a:solidFill>
              </a:rPr>
              <a:t>年度版：</a:t>
            </a:r>
            <a:r>
              <a:rPr lang="en-US" altLang="ja-JP" smtClean="0">
                <a:solidFill>
                  <a:srgbClr val="FF0000"/>
                </a:solidFill>
              </a:rPr>
              <a:t>p.92)</a:t>
            </a:r>
            <a:r>
              <a:rPr lang="ja-JP" altLang="en-US" smtClean="0"/>
              <a:t>まで終了した人は、理解度確認テストの「</a:t>
            </a:r>
            <a:r>
              <a:rPr lang="ja-JP" altLang="en-US" smtClean="0">
                <a:solidFill>
                  <a:srgbClr val="0000FF"/>
                </a:solidFill>
              </a:rPr>
              <a:t>コンポーネント・イベント</a:t>
            </a:r>
            <a:r>
              <a:rPr lang="ja-JP" altLang="en-US" smtClean="0"/>
              <a:t>」を受験して下さい。受験を終えたら、演習を終えても結構です。</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3"/>
          <p:cNvGraphicFramePr>
            <a:graphicFrameLocks/>
          </p:cNvGraphicFramePr>
          <p:nvPr/>
        </p:nvGraphicFramePr>
        <p:xfrm>
          <a:off x="683568" y="1340768"/>
          <a:ext cx="7344816"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5123" name="Rectangle 2"/>
          <p:cNvSpPr>
            <a:spLocks noGrp="1" noChangeArrowheads="1"/>
          </p:cNvSpPr>
          <p:nvPr>
            <p:ph type="title"/>
          </p:nvPr>
        </p:nvSpPr>
        <p:spPr>
          <a:xfrm>
            <a:off x="468313" y="333375"/>
            <a:ext cx="7543800" cy="868363"/>
          </a:xfrm>
        </p:spPr>
        <p:txBody>
          <a:bodyPr/>
          <a:lstStyle/>
          <a:p>
            <a:pPr eaLnBrk="1" hangingPunct="1"/>
            <a:r>
              <a:rPr lang="ja-JP" altLang="en-US" smtClean="0"/>
              <a:t>課題進行状況（</a:t>
            </a:r>
            <a:r>
              <a:rPr lang="en-US" altLang="ja-JP" smtClean="0"/>
              <a:t>10/8</a:t>
            </a:r>
            <a:r>
              <a:rPr lang="ja-JP" altLang="en-US" smtClean="0"/>
              <a:t>終了時点）</a:t>
            </a:r>
          </a:p>
        </p:txBody>
      </p:sp>
      <p:sp>
        <p:nvSpPr>
          <p:cNvPr id="5124" name="Text Box 8"/>
          <p:cNvSpPr txBox="1">
            <a:spLocks noChangeArrowheads="1"/>
          </p:cNvSpPr>
          <p:nvPr/>
        </p:nvSpPr>
        <p:spPr bwMode="auto">
          <a:xfrm>
            <a:off x="1835150" y="6092825"/>
            <a:ext cx="5400675" cy="457200"/>
          </a:xfrm>
          <a:prstGeom prst="rect">
            <a:avLst/>
          </a:prstGeom>
          <a:noFill/>
          <a:ln w="9525">
            <a:noFill/>
            <a:miter lim="800000"/>
            <a:headEnd/>
            <a:tailEnd/>
          </a:ln>
        </p:spPr>
        <p:txBody>
          <a:bodyPr>
            <a:spAutoFit/>
          </a:bodyPr>
          <a:lstStyle/>
          <a:p>
            <a:pPr>
              <a:spcBef>
                <a:spcPct val="50000"/>
              </a:spcBef>
            </a:pPr>
            <a:r>
              <a:rPr lang="ja-JP" altLang="en-US" sz="2400"/>
              <a:t>平均的には</a:t>
            </a:r>
            <a:r>
              <a:rPr lang="en-US" altLang="ja-JP" sz="2400"/>
              <a:t>【</a:t>
            </a:r>
            <a:r>
              <a:rPr lang="ja-JP" altLang="en-US" sz="2400"/>
              <a:t>基礎課題</a:t>
            </a:r>
            <a:r>
              <a:rPr lang="en-US" altLang="ja-JP" sz="2400"/>
              <a:t>3-3-3】</a:t>
            </a:r>
            <a:r>
              <a:rPr lang="ja-JP" altLang="en-US" sz="2400"/>
              <a:t>まで終了</a:t>
            </a:r>
          </a:p>
        </p:txBody>
      </p:sp>
      <p:sp>
        <p:nvSpPr>
          <p:cNvPr id="25607" name="Text Box 7"/>
          <p:cNvSpPr txBox="1">
            <a:spLocks noChangeArrowheads="1"/>
          </p:cNvSpPr>
          <p:nvPr/>
        </p:nvSpPr>
        <p:spPr bwMode="auto">
          <a:xfrm>
            <a:off x="5940425" y="3644900"/>
            <a:ext cx="2735263" cy="83185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a:t>最も進んでいる人は</a:t>
            </a:r>
            <a:r>
              <a:rPr lang="en-US" altLang="ja-JP" sz="2400"/>
              <a:t>4-7</a:t>
            </a:r>
            <a:r>
              <a:rPr lang="ja-JP" altLang="en-US" sz="2400"/>
              <a:t>節まで到達</a:t>
            </a:r>
          </a:p>
        </p:txBody>
      </p:sp>
      <p:sp>
        <p:nvSpPr>
          <p:cNvPr id="25609" name="Text Box 9"/>
          <p:cNvSpPr txBox="1">
            <a:spLocks noChangeArrowheads="1"/>
          </p:cNvSpPr>
          <p:nvPr/>
        </p:nvSpPr>
        <p:spPr bwMode="auto">
          <a:xfrm>
            <a:off x="1979613" y="3573463"/>
            <a:ext cx="1598612" cy="519112"/>
          </a:xfrm>
          <a:prstGeom prst="rect">
            <a:avLst/>
          </a:prstGeom>
          <a:noFill/>
          <a:ln w="9525">
            <a:noFill/>
            <a:miter lim="800000"/>
            <a:headEnd/>
            <a:tailEnd/>
          </a:ln>
        </p:spPr>
        <p:txBody>
          <a:bodyPr>
            <a:spAutoFit/>
          </a:bodyPr>
          <a:lstStyle/>
          <a:p>
            <a:pPr>
              <a:spcBef>
                <a:spcPct val="50000"/>
              </a:spcBef>
            </a:pPr>
            <a:r>
              <a:rPr lang="ja-JP" altLang="en-US" sz="2800" b="1">
                <a:solidFill>
                  <a:srgbClr val="FF0000"/>
                </a:solidFill>
              </a:rPr>
              <a:t>挽回を！</a:t>
            </a:r>
          </a:p>
        </p:txBody>
      </p:sp>
      <p:sp>
        <p:nvSpPr>
          <p:cNvPr id="25610" name="AutoShape 10"/>
          <p:cNvSpPr>
            <a:spLocks/>
          </p:cNvSpPr>
          <p:nvPr/>
        </p:nvSpPr>
        <p:spPr bwMode="auto">
          <a:xfrm rot="-5400000">
            <a:off x="2447925" y="3536950"/>
            <a:ext cx="431800" cy="1657350"/>
          </a:xfrm>
          <a:prstGeom prst="rightBrace">
            <a:avLst>
              <a:gd name="adj1" fmla="val 44495"/>
              <a:gd name="adj2" fmla="val 50000"/>
            </a:avLst>
          </a:prstGeom>
          <a:noFill/>
          <a:ln w="25400">
            <a:solidFill>
              <a:srgbClr val="FF0000"/>
            </a:solidFill>
            <a:round/>
            <a:headEnd/>
            <a:tailEnd/>
          </a:ln>
        </p:spPr>
        <p:txBody>
          <a:bodyPr vert="eaVert" wrap="none" anchor="ctr"/>
          <a:lstStyle/>
          <a:p>
            <a:pPr algn="ctr"/>
            <a:endParaRPr lang="ja-JP" altLang="ja-JP" b="1"/>
          </a:p>
        </p:txBody>
      </p:sp>
      <p:sp>
        <p:nvSpPr>
          <p:cNvPr id="25679" name="Text Box 79"/>
          <p:cNvSpPr txBox="1">
            <a:spLocks noChangeArrowheads="1"/>
          </p:cNvSpPr>
          <p:nvPr/>
        </p:nvSpPr>
        <p:spPr bwMode="auto">
          <a:xfrm>
            <a:off x="3419475" y="2997200"/>
            <a:ext cx="2447925" cy="830263"/>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a:t>75%</a:t>
            </a:r>
            <a:r>
              <a:rPr lang="ja-JP" altLang="en-US" sz="2400"/>
              <a:t>の人が</a:t>
            </a:r>
            <a:r>
              <a:rPr lang="en-US" altLang="ja-JP" sz="2400"/>
              <a:t>4-4</a:t>
            </a:r>
            <a:r>
              <a:rPr lang="ja-JP" altLang="en-US" sz="2400"/>
              <a:t>節まで終了。</a:t>
            </a:r>
          </a:p>
        </p:txBody>
      </p:sp>
      <p:sp>
        <p:nvSpPr>
          <p:cNvPr id="10" name="下矢印 9"/>
          <p:cNvSpPr/>
          <p:nvPr/>
        </p:nvSpPr>
        <p:spPr>
          <a:xfrm rot="20077184">
            <a:off x="7013575" y="4551363"/>
            <a:ext cx="360363" cy="719137"/>
          </a:xfrm>
          <a:prstGeom prst="down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曲折矢印 11"/>
          <p:cNvSpPr/>
          <p:nvPr/>
        </p:nvSpPr>
        <p:spPr>
          <a:xfrm>
            <a:off x="5580063" y="2276475"/>
            <a:ext cx="1728787" cy="792163"/>
          </a:xfrm>
          <a:prstGeom prst="bent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679"/>
                                        </p:tgtEl>
                                        <p:attrNameLst>
                                          <p:attrName>style.visibility</p:attrName>
                                        </p:attrNameLst>
                                      </p:cBhvr>
                                      <p:to>
                                        <p:strVal val="visible"/>
                                      </p:to>
                                    </p:set>
                                    <p:animEffect transition="in" filter="dissolve">
                                      <p:cBhvr>
                                        <p:cTn id="7" dur="500"/>
                                        <p:tgtEl>
                                          <p:spTgt spid="25679"/>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5607"/>
                                        </p:tgtEl>
                                        <p:attrNameLst>
                                          <p:attrName>style.visibility</p:attrName>
                                        </p:attrNameLst>
                                      </p:cBhvr>
                                      <p:to>
                                        <p:strVal val="visible"/>
                                      </p:to>
                                    </p:set>
                                    <p:animEffect transition="in" filter="dissolve">
                                      <p:cBhvr>
                                        <p:cTn id="16" dur="500"/>
                                        <p:tgtEl>
                                          <p:spTgt spid="25607"/>
                                        </p:tgtEl>
                                      </p:cBhvr>
                                    </p:animEffect>
                                  </p:childTnLst>
                                </p:cTn>
                              </p:par>
                            </p:childTnLst>
                          </p:cTn>
                        </p:par>
                        <p:par>
                          <p:cTn id="17" fill="hold">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up)">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5610"/>
                                        </p:tgtEl>
                                        <p:attrNameLst>
                                          <p:attrName>style.visibility</p:attrName>
                                        </p:attrNameLst>
                                      </p:cBhvr>
                                      <p:to>
                                        <p:strVal val="visible"/>
                                      </p:to>
                                    </p:set>
                                    <p:animEffect transition="in" filter="wipe(down)">
                                      <p:cBhvr>
                                        <p:cTn id="25" dur="500"/>
                                        <p:tgtEl>
                                          <p:spTgt spid="25610"/>
                                        </p:tgtEl>
                                      </p:cBhvr>
                                    </p:animEffect>
                                  </p:childTnLst>
                                </p:cTn>
                              </p:par>
                            </p:childTnLst>
                          </p:cTn>
                        </p:par>
                        <p:par>
                          <p:cTn id="26" fill="hold">
                            <p:stCondLst>
                              <p:cond delay="500"/>
                            </p:stCondLst>
                            <p:childTnLst>
                              <p:par>
                                <p:cTn id="27" presetID="9" presetClass="entr" presetSubtype="0" fill="hold" grpId="0" nodeType="afterEffect">
                                  <p:stCondLst>
                                    <p:cond delay="0"/>
                                  </p:stCondLst>
                                  <p:childTnLst>
                                    <p:set>
                                      <p:cBhvr>
                                        <p:cTn id="28" dur="1" fill="hold">
                                          <p:stCondLst>
                                            <p:cond delay="0"/>
                                          </p:stCondLst>
                                        </p:cTn>
                                        <p:tgtEl>
                                          <p:spTgt spid="25609"/>
                                        </p:tgtEl>
                                        <p:attrNameLst>
                                          <p:attrName>style.visibility</p:attrName>
                                        </p:attrNameLst>
                                      </p:cBhvr>
                                      <p:to>
                                        <p:strVal val="visible"/>
                                      </p:to>
                                    </p:set>
                                    <p:animEffect transition="in" filter="dissolve">
                                      <p:cBhvr>
                                        <p:cTn id="29" dur="500"/>
                                        <p:tgtEl>
                                          <p:spTgt spid="256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7" grpId="0" animBg="1"/>
      <p:bldP spid="25609" grpId="0"/>
      <p:bldP spid="25610" grpId="0" animBg="1"/>
      <p:bldP spid="2567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33375"/>
            <a:ext cx="7543800" cy="1084263"/>
          </a:xfrm>
          <a:ln w="38100">
            <a:solidFill>
              <a:srgbClr val="FF0000"/>
            </a:solidFill>
          </a:ln>
        </p:spPr>
        <p:txBody>
          <a:bodyPr/>
          <a:lstStyle/>
          <a:p>
            <a:pPr eaLnBrk="1" hangingPunct="1"/>
            <a:r>
              <a:rPr lang="ja-JP" altLang="en-US" smtClean="0"/>
              <a:t>第１回テストについて</a:t>
            </a:r>
          </a:p>
        </p:txBody>
      </p:sp>
      <p:sp>
        <p:nvSpPr>
          <p:cNvPr id="6147" name="Rectangle 3"/>
          <p:cNvSpPr>
            <a:spLocks noGrp="1" noChangeArrowheads="1"/>
          </p:cNvSpPr>
          <p:nvPr>
            <p:ph type="body" idx="1"/>
          </p:nvPr>
        </p:nvSpPr>
        <p:spPr>
          <a:xfrm>
            <a:off x="468313" y="1628775"/>
            <a:ext cx="8229600" cy="5040313"/>
          </a:xfrm>
        </p:spPr>
        <p:txBody>
          <a:bodyPr/>
          <a:lstStyle/>
          <a:p>
            <a:pPr eaLnBrk="1" hangingPunct="1"/>
            <a:r>
              <a:rPr lang="ja-JP" altLang="en-US" smtClean="0"/>
              <a:t>日時：</a:t>
            </a:r>
            <a:r>
              <a:rPr lang="en-US" altLang="ja-JP" smtClean="0"/>
              <a:t>11</a:t>
            </a:r>
            <a:r>
              <a:rPr lang="ja-JP" altLang="en-US" smtClean="0"/>
              <a:t>月</a:t>
            </a:r>
            <a:r>
              <a:rPr lang="en-US" altLang="ja-JP" smtClean="0"/>
              <a:t>12</a:t>
            </a:r>
            <a:r>
              <a:rPr lang="ja-JP" altLang="en-US" smtClean="0"/>
              <a:t>日　</a:t>
            </a:r>
            <a:r>
              <a:rPr lang="en-US" altLang="ja-JP" smtClean="0"/>
              <a:t>13:15</a:t>
            </a:r>
            <a:r>
              <a:rPr lang="ja-JP" altLang="en-US" smtClean="0"/>
              <a:t>～</a:t>
            </a:r>
            <a:r>
              <a:rPr lang="en-US" altLang="ja-JP" smtClean="0"/>
              <a:t>14:05</a:t>
            </a:r>
          </a:p>
          <a:p>
            <a:pPr eaLnBrk="1" hangingPunct="1"/>
            <a:r>
              <a:rPr lang="ja-JP" altLang="en-US" smtClean="0"/>
              <a:t>形式：ペーパーテスト</a:t>
            </a:r>
          </a:p>
          <a:p>
            <a:pPr eaLnBrk="1" hangingPunct="1"/>
            <a:r>
              <a:rPr lang="ja-JP" altLang="en-US" smtClean="0"/>
              <a:t>範囲：</a:t>
            </a:r>
            <a:r>
              <a:rPr lang="en-US" altLang="ja-JP" smtClean="0"/>
              <a:t>5-1</a:t>
            </a:r>
            <a:r>
              <a:rPr lang="ja-JP" altLang="en-US" smtClean="0"/>
              <a:t>節（</a:t>
            </a:r>
            <a:r>
              <a:rPr lang="en-US" altLang="ja-JP" smtClean="0"/>
              <a:t>p.114</a:t>
            </a:r>
            <a:r>
              <a:rPr lang="ja-JP" altLang="en-US" smtClean="0"/>
              <a:t>、</a:t>
            </a:r>
            <a:r>
              <a:rPr lang="en-US" altLang="ja-JP" smtClean="0"/>
              <a:t>2012</a:t>
            </a:r>
            <a:r>
              <a:rPr lang="ja-JP" altLang="en-US" smtClean="0"/>
              <a:t>年度版：</a:t>
            </a:r>
            <a:r>
              <a:rPr lang="en-US" altLang="ja-JP" smtClean="0"/>
              <a:t>p.112</a:t>
            </a:r>
            <a:r>
              <a:rPr lang="ja-JP" altLang="en-US" smtClean="0"/>
              <a:t>）までを予定</a:t>
            </a:r>
          </a:p>
          <a:p>
            <a:pPr eaLnBrk="1" hangingPunct="1"/>
            <a:r>
              <a:rPr lang="ja-JP" altLang="en-US" smtClean="0"/>
              <a:t>その他：テキストは参照可</a:t>
            </a:r>
          </a:p>
          <a:p>
            <a:pPr eaLnBrk="1" hangingPunct="1">
              <a:buFont typeface="Wingdings" pitchFamily="2" charset="2"/>
              <a:buNone/>
            </a:pPr>
            <a:r>
              <a:rPr lang="ja-JP" altLang="en-US" smtClean="0"/>
              <a:t>　　　　　　テスト中はノート</a:t>
            </a:r>
            <a:r>
              <a:rPr lang="en-US" altLang="ja-JP" smtClean="0"/>
              <a:t>PC</a:t>
            </a:r>
            <a:r>
              <a:rPr lang="ja-JP" altLang="en-US" smtClean="0"/>
              <a:t>は使用できません。</a:t>
            </a:r>
          </a:p>
          <a:p>
            <a:pPr eaLnBrk="1" hangingPunct="1"/>
            <a:r>
              <a:rPr lang="ja-JP" altLang="en-US" sz="3200" smtClean="0"/>
              <a:t>注意：</a:t>
            </a:r>
            <a:r>
              <a:rPr lang="ja-JP" altLang="en-US" sz="3200" smtClean="0">
                <a:solidFill>
                  <a:srgbClr val="FF0000"/>
                </a:solidFill>
              </a:rPr>
              <a:t>テストを無断欠席すると単位の取得はできません。</a:t>
            </a:r>
          </a:p>
          <a:p>
            <a:pPr eaLnBrk="1" hangingPunct="1"/>
            <a:r>
              <a:rPr lang="ja-JP" altLang="en-US" sz="3200" smtClean="0"/>
              <a:t>テストの情報は今後随時アナウンスします。</a:t>
            </a:r>
          </a:p>
          <a:p>
            <a:pPr eaLnBrk="1" hangingPunct="1">
              <a:buFont typeface="Wingdings" pitchFamily="2" charset="2"/>
              <a:buNone/>
            </a:pPr>
            <a:endParaRPr lang="en-US" altLang="ja-JP"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333375"/>
            <a:ext cx="7543800" cy="868363"/>
          </a:xfrm>
        </p:spPr>
        <p:txBody>
          <a:bodyPr/>
          <a:lstStyle/>
          <a:p>
            <a:pPr eaLnBrk="1" hangingPunct="1"/>
            <a:r>
              <a:rPr lang="ja-JP" altLang="en-US" smtClean="0"/>
              <a:t>学習のポイントについて</a:t>
            </a:r>
          </a:p>
        </p:txBody>
      </p:sp>
      <p:sp>
        <p:nvSpPr>
          <p:cNvPr id="33795" name="Rectangle 3"/>
          <p:cNvSpPr>
            <a:spLocks noGrp="1" noChangeArrowheads="1"/>
          </p:cNvSpPr>
          <p:nvPr>
            <p:ph type="body" idx="1"/>
          </p:nvPr>
        </p:nvSpPr>
        <p:spPr>
          <a:xfrm>
            <a:off x="457200" y="1484313"/>
            <a:ext cx="8229600" cy="4646612"/>
          </a:xfrm>
        </p:spPr>
        <p:txBody>
          <a:bodyPr/>
          <a:lstStyle/>
          <a:p>
            <a:pPr eaLnBrk="1" hangingPunct="1">
              <a:lnSpc>
                <a:spcPct val="80000"/>
              </a:lnSpc>
              <a:buFont typeface="Wingdings" pitchFamily="2" charset="2"/>
              <a:buNone/>
              <a:defRPr/>
            </a:pPr>
            <a:r>
              <a:rPr lang="ja-JP" altLang="en-US" sz="2600" dirty="0" smtClean="0"/>
              <a:t>次の点を説明できますか？</a:t>
            </a:r>
          </a:p>
          <a:p>
            <a:pPr eaLnBrk="1" hangingPunct="1">
              <a:lnSpc>
                <a:spcPct val="80000"/>
              </a:lnSpc>
              <a:buFont typeface="Wingdings" pitchFamily="2" charset="2"/>
              <a:buNone/>
              <a:defRPr/>
            </a:pPr>
            <a:r>
              <a:rPr lang="ja-JP" altLang="en-US" sz="2600" b="1" dirty="0" smtClean="0">
                <a:solidFill>
                  <a:srgbClr val="008000"/>
                </a:solidFill>
                <a:effectLst>
                  <a:outerShdw blurRad="38100" dist="38100" dir="2700000" algn="tl">
                    <a:srgbClr val="C0C0C0"/>
                  </a:outerShdw>
                </a:effectLst>
              </a:rPr>
              <a:t>＜２章＞</a:t>
            </a:r>
          </a:p>
          <a:p>
            <a:pPr eaLnBrk="1" hangingPunct="1">
              <a:lnSpc>
                <a:spcPct val="80000"/>
              </a:lnSpc>
              <a:defRPr/>
            </a:pPr>
            <a:r>
              <a:rPr lang="ja-JP" altLang="en-US" sz="2600" dirty="0" smtClean="0"/>
              <a:t>コンポーネントとは？</a:t>
            </a:r>
          </a:p>
          <a:p>
            <a:pPr eaLnBrk="1" hangingPunct="1">
              <a:lnSpc>
                <a:spcPct val="80000"/>
              </a:lnSpc>
              <a:defRPr/>
            </a:pPr>
            <a:r>
              <a:rPr lang="ja-JP" altLang="en-US" sz="2600" dirty="0" smtClean="0"/>
              <a:t>プロパティとは？</a:t>
            </a:r>
          </a:p>
          <a:p>
            <a:pPr eaLnBrk="1" hangingPunct="1">
              <a:lnSpc>
                <a:spcPct val="80000"/>
              </a:lnSpc>
              <a:buFont typeface="Wingdings" pitchFamily="2" charset="2"/>
              <a:buNone/>
              <a:defRPr/>
            </a:pPr>
            <a:r>
              <a:rPr lang="ja-JP" altLang="en-US" sz="2600" b="1" dirty="0" smtClean="0">
                <a:solidFill>
                  <a:srgbClr val="008000"/>
                </a:solidFill>
                <a:effectLst>
                  <a:outerShdw blurRad="38100" dist="38100" dir="2700000" algn="tl">
                    <a:srgbClr val="C0C0C0"/>
                  </a:outerShdw>
                </a:effectLst>
              </a:rPr>
              <a:t>＜３章＞</a:t>
            </a:r>
            <a:r>
              <a:rPr lang="ja-JP" altLang="en-US" sz="2600" b="1" dirty="0" smtClean="0"/>
              <a:t> </a:t>
            </a:r>
          </a:p>
          <a:p>
            <a:pPr eaLnBrk="1" hangingPunct="1">
              <a:lnSpc>
                <a:spcPct val="80000"/>
              </a:lnSpc>
              <a:defRPr/>
            </a:pPr>
            <a:r>
              <a:rPr lang="ja-JP" altLang="en-US" sz="2600" dirty="0" smtClean="0"/>
              <a:t>イベントとは？</a:t>
            </a:r>
          </a:p>
          <a:p>
            <a:pPr eaLnBrk="1" hangingPunct="1">
              <a:lnSpc>
                <a:spcPct val="80000"/>
              </a:lnSpc>
              <a:defRPr/>
            </a:pPr>
            <a:r>
              <a:rPr lang="ja-JP" altLang="en-US" sz="2600" dirty="0" smtClean="0"/>
              <a:t>イベントハンドラとは？</a:t>
            </a:r>
          </a:p>
          <a:p>
            <a:pPr eaLnBrk="1" hangingPunct="1">
              <a:lnSpc>
                <a:spcPct val="80000"/>
              </a:lnSpc>
              <a:buFont typeface="Wingdings" pitchFamily="2" charset="2"/>
              <a:buNone/>
              <a:defRPr/>
            </a:pPr>
            <a:r>
              <a:rPr lang="ja-JP" altLang="en-US" sz="2600" b="1" dirty="0" smtClean="0">
                <a:solidFill>
                  <a:srgbClr val="008000"/>
                </a:solidFill>
                <a:effectLst>
                  <a:outerShdw blurRad="38100" dist="38100" dir="2700000" algn="tl">
                    <a:srgbClr val="C0C0C0"/>
                  </a:outerShdw>
                </a:effectLst>
              </a:rPr>
              <a:t>＜</a:t>
            </a:r>
            <a:r>
              <a:rPr lang="en-US" altLang="ja-JP" sz="2600" b="1" dirty="0" smtClean="0">
                <a:solidFill>
                  <a:srgbClr val="008000"/>
                </a:solidFill>
                <a:effectLst>
                  <a:outerShdw blurRad="38100" dist="38100" dir="2700000" algn="tl">
                    <a:srgbClr val="C0C0C0"/>
                  </a:outerShdw>
                </a:effectLst>
              </a:rPr>
              <a:t>4</a:t>
            </a:r>
            <a:r>
              <a:rPr lang="ja-JP" altLang="en-US" sz="2600" b="1" dirty="0" smtClean="0">
                <a:solidFill>
                  <a:srgbClr val="008000"/>
                </a:solidFill>
                <a:effectLst>
                  <a:outerShdw blurRad="38100" dist="38100" dir="2700000" algn="tl">
                    <a:srgbClr val="C0C0C0"/>
                  </a:outerShdw>
                </a:effectLst>
              </a:rPr>
              <a:t>章＞</a:t>
            </a:r>
          </a:p>
          <a:p>
            <a:pPr eaLnBrk="1" hangingPunct="1">
              <a:lnSpc>
                <a:spcPct val="80000"/>
              </a:lnSpc>
              <a:defRPr/>
            </a:pPr>
            <a:r>
              <a:rPr lang="ja-JP" altLang="en-US" sz="2800" b="1" dirty="0" smtClean="0">
                <a:solidFill>
                  <a:srgbClr val="FF0000"/>
                </a:solidFill>
              </a:rPr>
              <a:t>変数</a:t>
            </a:r>
            <a:r>
              <a:rPr lang="ja-JP" altLang="en-US" sz="2600" dirty="0" smtClean="0"/>
              <a:t>とは何ですか？</a:t>
            </a:r>
          </a:p>
          <a:p>
            <a:pPr eaLnBrk="1" hangingPunct="1">
              <a:lnSpc>
                <a:spcPct val="80000"/>
              </a:lnSpc>
              <a:defRPr/>
            </a:pPr>
            <a:r>
              <a:rPr lang="ja-JP" altLang="en-US" sz="2600" dirty="0" smtClean="0"/>
              <a:t>変数にはどの様な</a:t>
            </a:r>
            <a:r>
              <a:rPr lang="ja-JP" altLang="en-US" sz="2800" b="1" dirty="0" smtClean="0">
                <a:solidFill>
                  <a:srgbClr val="FF0000"/>
                </a:solidFill>
              </a:rPr>
              <a:t>型</a:t>
            </a:r>
            <a:r>
              <a:rPr lang="ja-JP" altLang="en-US" sz="2600" dirty="0" smtClean="0"/>
              <a:t>がありますか？</a:t>
            </a:r>
          </a:p>
          <a:p>
            <a:pPr eaLnBrk="1" hangingPunct="1">
              <a:lnSpc>
                <a:spcPct val="80000"/>
              </a:lnSpc>
              <a:defRPr/>
            </a:pPr>
            <a:r>
              <a:rPr lang="ja-JP" altLang="en-US" sz="2600" dirty="0" smtClean="0"/>
              <a:t>型を変換するには？　</a:t>
            </a:r>
          </a:p>
        </p:txBody>
      </p:sp>
      <p:sp>
        <p:nvSpPr>
          <p:cNvPr id="7172" name="Text Box 4"/>
          <p:cNvSpPr txBox="1">
            <a:spLocks noChangeArrowheads="1"/>
          </p:cNvSpPr>
          <p:nvPr/>
        </p:nvSpPr>
        <p:spPr bwMode="auto">
          <a:xfrm>
            <a:off x="3995738" y="5445125"/>
            <a:ext cx="4392612" cy="519113"/>
          </a:xfrm>
          <a:prstGeom prst="rect">
            <a:avLst/>
          </a:prstGeom>
          <a:noFill/>
          <a:ln w="9525">
            <a:noFill/>
            <a:miter lim="800000"/>
            <a:headEnd/>
            <a:tailEnd/>
          </a:ln>
        </p:spPr>
        <p:txBody>
          <a:bodyPr>
            <a:spAutoFit/>
          </a:bodyPr>
          <a:lstStyle/>
          <a:p>
            <a:pPr>
              <a:spcBef>
                <a:spcPct val="50000"/>
              </a:spcBef>
            </a:pPr>
            <a:r>
              <a:rPr lang="ja-JP" altLang="en-US" sz="2800">
                <a:solidFill>
                  <a:srgbClr val="0000FF"/>
                </a:solidFill>
              </a:rPr>
              <a:t>例：　整数型←→文字列型</a:t>
            </a:r>
          </a:p>
        </p:txBody>
      </p:sp>
      <p:sp>
        <p:nvSpPr>
          <p:cNvPr id="33799" name="AutoShape 7">
            <a:hlinkClick r:id="rId2" highlightClick="1"/>
          </p:cNvPr>
          <p:cNvSpPr>
            <a:spLocks noChangeArrowheads="1"/>
          </p:cNvSpPr>
          <p:nvPr/>
        </p:nvSpPr>
        <p:spPr bwMode="auto">
          <a:xfrm>
            <a:off x="4859338" y="2492375"/>
            <a:ext cx="3024187" cy="647700"/>
          </a:xfrm>
          <a:prstGeom prst="actionButtonBlank">
            <a:avLst/>
          </a:prstGeom>
          <a:solidFill>
            <a:schemeClr val="accent1"/>
          </a:solidFill>
          <a:ln w="9525">
            <a:noFill/>
            <a:miter lim="800000"/>
            <a:headEnd/>
            <a:tailEnd/>
          </a:ln>
        </p:spPr>
        <p:txBody>
          <a:bodyPr wrap="none" anchor="ctr"/>
          <a:lstStyle/>
          <a:p>
            <a:pPr algn="ctr"/>
            <a:r>
              <a:rPr lang="ja-JP" altLang="en-US" sz="2400" b="1"/>
              <a:t>理解度確認テスト</a:t>
            </a:r>
          </a:p>
        </p:txBody>
      </p:sp>
      <p:sp>
        <p:nvSpPr>
          <p:cNvPr id="33800" name="Text Box 8"/>
          <p:cNvSpPr txBox="1">
            <a:spLocks noChangeArrowheads="1"/>
          </p:cNvSpPr>
          <p:nvPr/>
        </p:nvSpPr>
        <p:spPr bwMode="auto">
          <a:xfrm>
            <a:off x="4356100" y="3357563"/>
            <a:ext cx="4103688" cy="831850"/>
          </a:xfrm>
          <a:prstGeom prst="rect">
            <a:avLst/>
          </a:prstGeom>
          <a:solidFill>
            <a:srgbClr val="FFFF99"/>
          </a:solidFill>
          <a:ln w="9525">
            <a:solidFill>
              <a:srgbClr val="FF0000"/>
            </a:solidFill>
            <a:miter lim="800000"/>
            <a:headEnd/>
            <a:tailEnd/>
          </a:ln>
        </p:spPr>
        <p:txBody>
          <a:bodyPr>
            <a:spAutoFit/>
          </a:bodyPr>
          <a:lstStyle/>
          <a:p>
            <a:pPr>
              <a:spcBef>
                <a:spcPct val="50000"/>
              </a:spcBef>
            </a:pPr>
            <a:r>
              <a:rPr lang="ja-JP" altLang="en-US" sz="2400"/>
              <a:t>自分の理解度をチェックして下さい。テスト勉強にもなります。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3799"/>
                                        </p:tgtEl>
                                        <p:attrNameLst>
                                          <p:attrName>style.visibility</p:attrName>
                                        </p:attrNameLst>
                                      </p:cBhvr>
                                      <p:to>
                                        <p:strVal val="visible"/>
                                      </p:to>
                                    </p:set>
                                    <p:anim calcmode="lin" valueType="num">
                                      <p:cBhvr>
                                        <p:cTn id="7" dur="1000" fill="hold"/>
                                        <p:tgtEl>
                                          <p:spTgt spid="33799"/>
                                        </p:tgtEl>
                                        <p:attrNameLst>
                                          <p:attrName>ppt_w</p:attrName>
                                        </p:attrNameLst>
                                      </p:cBhvr>
                                      <p:tavLst>
                                        <p:tav tm="0">
                                          <p:val>
                                            <p:fltVal val="0"/>
                                          </p:val>
                                        </p:tav>
                                        <p:tav tm="100000">
                                          <p:val>
                                            <p:strVal val="#ppt_w"/>
                                          </p:val>
                                        </p:tav>
                                      </p:tavLst>
                                    </p:anim>
                                    <p:anim calcmode="lin" valueType="num">
                                      <p:cBhvr>
                                        <p:cTn id="8" dur="1000" fill="hold"/>
                                        <p:tgtEl>
                                          <p:spTgt spid="33799"/>
                                        </p:tgtEl>
                                        <p:attrNameLst>
                                          <p:attrName>ppt_h</p:attrName>
                                        </p:attrNameLst>
                                      </p:cBhvr>
                                      <p:tavLst>
                                        <p:tav tm="0">
                                          <p:val>
                                            <p:fltVal val="0"/>
                                          </p:val>
                                        </p:tav>
                                        <p:tav tm="100000">
                                          <p:val>
                                            <p:strVal val="#ppt_h"/>
                                          </p:val>
                                        </p:tav>
                                      </p:tavLst>
                                    </p:anim>
                                    <p:anim calcmode="lin" valueType="num">
                                      <p:cBhvr>
                                        <p:cTn id="9" dur="1000" fill="hold"/>
                                        <p:tgtEl>
                                          <p:spTgt spid="3379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3799"/>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9" presetClass="entr" presetSubtype="0" fill="hold" grpId="0" nodeType="afterEffect">
                                  <p:stCondLst>
                                    <p:cond delay="0"/>
                                  </p:stCondLst>
                                  <p:childTnLst>
                                    <p:set>
                                      <p:cBhvr>
                                        <p:cTn id="13" dur="1" fill="hold">
                                          <p:stCondLst>
                                            <p:cond delay="0"/>
                                          </p:stCondLst>
                                        </p:cTn>
                                        <p:tgtEl>
                                          <p:spTgt spid="33800"/>
                                        </p:tgtEl>
                                        <p:attrNameLst>
                                          <p:attrName>style.visibility</p:attrName>
                                        </p:attrNameLst>
                                      </p:cBhvr>
                                      <p:to>
                                        <p:strVal val="visible"/>
                                      </p:to>
                                    </p:set>
                                    <p:animEffect transition="in" filter="dissolve">
                                      <p:cBhvr>
                                        <p:cTn id="14" dur="500"/>
                                        <p:tgtEl>
                                          <p:spTgt spid="338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9" grpId="0" animBg="1"/>
      <p:bldP spid="3380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395288" y="333375"/>
            <a:ext cx="7543800" cy="723900"/>
          </a:xfrm>
        </p:spPr>
        <p:txBody>
          <a:bodyPr/>
          <a:lstStyle/>
          <a:p>
            <a:pPr eaLnBrk="1" hangingPunct="1"/>
            <a:r>
              <a:rPr lang="ja-JP" altLang="en-US" smtClean="0"/>
              <a:t>理解度チェック１</a:t>
            </a:r>
          </a:p>
        </p:txBody>
      </p:sp>
      <p:sp>
        <p:nvSpPr>
          <p:cNvPr id="9219" name="コンテンツ プレースホルダ 2"/>
          <p:cNvSpPr>
            <a:spLocks noGrp="1"/>
          </p:cNvSpPr>
          <p:nvPr>
            <p:ph idx="1"/>
          </p:nvPr>
        </p:nvSpPr>
        <p:spPr>
          <a:xfrm>
            <a:off x="250825" y="1557338"/>
            <a:ext cx="8353425" cy="1008062"/>
          </a:xfrm>
        </p:spPr>
        <p:txBody>
          <a:bodyPr/>
          <a:lstStyle/>
          <a:p>
            <a:pPr marL="0" indent="0" eaLnBrk="1" hangingPunct="1">
              <a:buFont typeface="Arial" charset="0"/>
              <a:buNone/>
            </a:pPr>
            <a:r>
              <a:rPr lang="ja-JP" altLang="en-US" sz="2600" smtClean="0"/>
              <a:t>あるプログラムを実行したら、次のように「ボタン」コンポーネントが押せない（クリックできない）状態になっていました。</a:t>
            </a:r>
            <a:endParaRPr lang="ja-JP" altLang="ja-JP" sz="2600" smtClean="0"/>
          </a:p>
        </p:txBody>
      </p:sp>
      <p:sp>
        <p:nvSpPr>
          <p:cNvPr id="9220" name="テキスト ボックス 4"/>
          <p:cNvSpPr txBox="1">
            <a:spLocks noChangeArrowheads="1"/>
          </p:cNvSpPr>
          <p:nvPr/>
        </p:nvSpPr>
        <p:spPr bwMode="auto">
          <a:xfrm>
            <a:off x="539750" y="5445125"/>
            <a:ext cx="7632700" cy="1077913"/>
          </a:xfrm>
          <a:prstGeom prst="rect">
            <a:avLst/>
          </a:prstGeom>
          <a:solidFill>
            <a:srgbClr val="FFFFCC"/>
          </a:solidFill>
          <a:ln w="9525">
            <a:solidFill>
              <a:srgbClr val="FF0000"/>
            </a:solidFill>
            <a:miter lim="800000"/>
            <a:headEnd/>
            <a:tailEnd/>
          </a:ln>
        </p:spPr>
        <p:txBody>
          <a:bodyPr>
            <a:spAutoFit/>
          </a:bodyPr>
          <a:lstStyle/>
          <a:p>
            <a:pPr marL="457200" indent="-457200"/>
            <a:r>
              <a:rPr lang="ja-JP" altLang="en-US" sz="2800" b="1">
                <a:solidFill>
                  <a:srgbClr val="0000FF"/>
                </a:solidFill>
              </a:rPr>
              <a:t>１</a:t>
            </a:r>
            <a:r>
              <a:rPr lang="ja-JP" altLang="en-US" sz="2800"/>
              <a:t>．</a:t>
            </a:r>
            <a:r>
              <a:rPr lang="en-US" altLang="ja-JP" sz="3200"/>
              <a:t>text</a:t>
            </a:r>
            <a:r>
              <a:rPr lang="ja-JP" altLang="en-US" sz="2800"/>
              <a:t>　　　　　　</a:t>
            </a:r>
            <a:r>
              <a:rPr lang="ja-JP" altLang="en-US" sz="2800" b="1">
                <a:solidFill>
                  <a:srgbClr val="0000FF"/>
                </a:solidFill>
              </a:rPr>
              <a:t>２</a:t>
            </a:r>
            <a:r>
              <a:rPr lang="ja-JP" altLang="en-US" sz="2800"/>
              <a:t>．</a:t>
            </a:r>
            <a:r>
              <a:rPr lang="en-US" altLang="ja-JP" sz="3200"/>
              <a:t>font</a:t>
            </a:r>
            <a:r>
              <a:rPr lang="ja-JP" altLang="en-US" sz="2800"/>
              <a:t>　　　　　</a:t>
            </a:r>
            <a:r>
              <a:rPr lang="ja-JP" altLang="en-US" sz="2800" b="1">
                <a:solidFill>
                  <a:srgbClr val="0000FF"/>
                </a:solidFill>
              </a:rPr>
              <a:t>３</a:t>
            </a:r>
            <a:r>
              <a:rPr lang="ja-JP" altLang="en-US" sz="2800"/>
              <a:t>．</a:t>
            </a:r>
            <a:r>
              <a:rPr lang="en-US" altLang="ja-JP" sz="3200"/>
              <a:t>enabled</a:t>
            </a:r>
            <a:r>
              <a:rPr lang="ja-JP" altLang="en-US" sz="3200"/>
              <a:t>　</a:t>
            </a:r>
            <a:r>
              <a:rPr lang="ja-JP" altLang="en-US" sz="2800"/>
              <a:t>　　</a:t>
            </a:r>
            <a:endParaRPr lang="en-US" altLang="ja-JP" sz="2800"/>
          </a:p>
          <a:p>
            <a:pPr marL="457200" indent="-457200"/>
            <a:r>
              <a:rPr lang="ja-JP" altLang="en-US" sz="2800" b="1">
                <a:solidFill>
                  <a:srgbClr val="0000FF"/>
                </a:solidFill>
              </a:rPr>
              <a:t>４</a:t>
            </a:r>
            <a:r>
              <a:rPr lang="ja-JP" altLang="en-US" sz="2800"/>
              <a:t>．</a:t>
            </a:r>
            <a:r>
              <a:rPr lang="en-US" altLang="ja-JP" sz="3200"/>
              <a:t>selected</a:t>
            </a:r>
            <a:r>
              <a:rPr lang="ja-JP" altLang="en-US" sz="2800"/>
              <a:t>　　　</a:t>
            </a:r>
            <a:r>
              <a:rPr lang="ja-JP" altLang="en-US" sz="2800" b="1">
                <a:solidFill>
                  <a:srgbClr val="0000FF"/>
                </a:solidFill>
              </a:rPr>
              <a:t>５</a:t>
            </a:r>
            <a:r>
              <a:rPr lang="ja-JP" altLang="en-US" sz="2800"/>
              <a:t>．</a:t>
            </a:r>
            <a:r>
              <a:rPr lang="en-US" altLang="ja-JP" sz="3200"/>
              <a:t>name</a:t>
            </a:r>
          </a:p>
        </p:txBody>
      </p:sp>
      <p:pic>
        <p:nvPicPr>
          <p:cNvPr id="9221" name="Picture 2" descr="C:\Users\hiko\Documents\HikoDocument\講義関係\講義2010\プログラミング\HP\ShinRikaidoTest\Component\imageComp_1.jpg"/>
          <p:cNvPicPr>
            <a:picLocks noChangeAspect="1" noChangeArrowheads="1"/>
          </p:cNvPicPr>
          <p:nvPr/>
        </p:nvPicPr>
        <p:blipFill>
          <a:blip r:embed="rId2" cstate="print"/>
          <a:srcRect/>
          <a:stretch>
            <a:fillRect/>
          </a:stretch>
        </p:blipFill>
        <p:spPr bwMode="auto">
          <a:xfrm>
            <a:off x="1619250" y="2636838"/>
            <a:ext cx="5332413" cy="1865312"/>
          </a:xfrm>
          <a:prstGeom prst="rect">
            <a:avLst/>
          </a:prstGeom>
          <a:noFill/>
          <a:ln w="9525">
            <a:noFill/>
            <a:miter lim="800000"/>
            <a:headEnd/>
            <a:tailEnd/>
          </a:ln>
        </p:spPr>
      </p:pic>
      <p:sp>
        <p:nvSpPr>
          <p:cNvPr id="9222" name="正方形/長方形 5"/>
          <p:cNvSpPr>
            <a:spLocks noChangeArrowheads="1"/>
          </p:cNvSpPr>
          <p:nvPr/>
        </p:nvSpPr>
        <p:spPr bwMode="auto">
          <a:xfrm>
            <a:off x="539750" y="4581525"/>
            <a:ext cx="7561263" cy="830263"/>
          </a:xfrm>
          <a:prstGeom prst="rect">
            <a:avLst/>
          </a:prstGeom>
          <a:noFill/>
          <a:ln w="9525">
            <a:noFill/>
            <a:miter lim="800000"/>
            <a:headEnd/>
            <a:tailEnd/>
          </a:ln>
        </p:spPr>
        <p:txBody>
          <a:bodyPr>
            <a:spAutoFit/>
          </a:bodyPr>
          <a:lstStyle/>
          <a:p>
            <a:r>
              <a:rPr lang="ja-JP" altLang="en-US" sz="2400"/>
              <a:t>これは、「ボタン」コンポーネントの（　　　　　　）プロパティの値を</a:t>
            </a:r>
            <a:r>
              <a:rPr lang="en-US" altLang="ja-JP" sz="2400"/>
              <a:t>false</a:t>
            </a:r>
            <a:r>
              <a:rPr lang="ja-JP" altLang="en-US" sz="2400"/>
              <a:t>に設定していた事を意味します。</a:t>
            </a:r>
          </a:p>
        </p:txBody>
      </p:sp>
      <p:sp>
        <p:nvSpPr>
          <p:cNvPr id="9223" name="正方形/長方形 6"/>
          <p:cNvSpPr>
            <a:spLocks noChangeArrowheads="1"/>
          </p:cNvSpPr>
          <p:nvPr/>
        </p:nvSpPr>
        <p:spPr bwMode="auto">
          <a:xfrm>
            <a:off x="468313" y="1052513"/>
            <a:ext cx="7127875" cy="461962"/>
          </a:xfrm>
          <a:prstGeom prst="rect">
            <a:avLst/>
          </a:prstGeom>
          <a:noFill/>
          <a:ln w="9525">
            <a:noFill/>
            <a:miter lim="800000"/>
            <a:headEnd/>
            <a:tailEnd/>
          </a:ln>
        </p:spPr>
        <p:txBody>
          <a:bodyPr>
            <a:spAutoFit/>
          </a:bodyPr>
          <a:lstStyle/>
          <a:p>
            <a:r>
              <a:rPr lang="ja-JP" altLang="en-US" sz="2400"/>
              <a:t>次の文の空欄に入る適切な用語を選択して下さい。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pPr eaLnBrk="1" hangingPunct="1"/>
            <a:r>
              <a:rPr lang="ja-JP" altLang="en-US" smtClean="0"/>
              <a:t>理解度チェック１　</a:t>
            </a:r>
            <a:r>
              <a:rPr lang="ja-JP" altLang="en-US" smtClean="0">
                <a:solidFill>
                  <a:srgbClr val="FF0000"/>
                </a:solidFill>
              </a:rPr>
              <a:t>解答</a:t>
            </a:r>
          </a:p>
        </p:txBody>
      </p:sp>
      <p:sp>
        <p:nvSpPr>
          <p:cNvPr id="11267" name="正方形/長方形 41"/>
          <p:cNvSpPr>
            <a:spLocks noChangeArrowheads="1"/>
          </p:cNvSpPr>
          <p:nvPr/>
        </p:nvSpPr>
        <p:spPr bwMode="auto">
          <a:xfrm>
            <a:off x="684213" y="3573463"/>
            <a:ext cx="2287587" cy="584200"/>
          </a:xfrm>
          <a:prstGeom prst="rect">
            <a:avLst/>
          </a:prstGeom>
          <a:noFill/>
          <a:ln w="9525">
            <a:noFill/>
            <a:miter lim="800000"/>
            <a:headEnd/>
            <a:tailEnd/>
          </a:ln>
        </p:spPr>
        <p:txBody>
          <a:bodyPr wrap="none">
            <a:spAutoFit/>
          </a:bodyPr>
          <a:lstStyle/>
          <a:p>
            <a:r>
              <a:rPr lang="ja-JP" altLang="en-US" sz="3200" b="1">
                <a:solidFill>
                  <a:srgbClr val="FF0000"/>
                </a:solidFill>
              </a:rPr>
              <a:t>３．</a:t>
            </a:r>
            <a:r>
              <a:rPr lang="en-US" altLang="ja-JP" sz="3200" b="1">
                <a:solidFill>
                  <a:srgbClr val="0000FF"/>
                </a:solidFill>
              </a:rPr>
              <a:t>enabled</a:t>
            </a:r>
          </a:p>
        </p:txBody>
      </p:sp>
      <p:sp>
        <p:nvSpPr>
          <p:cNvPr id="11268" name="正方形/長方形 42"/>
          <p:cNvSpPr>
            <a:spLocks noChangeArrowheads="1"/>
          </p:cNvSpPr>
          <p:nvPr/>
        </p:nvSpPr>
        <p:spPr bwMode="auto">
          <a:xfrm>
            <a:off x="684213" y="4365625"/>
            <a:ext cx="7343775" cy="1384300"/>
          </a:xfrm>
          <a:prstGeom prst="rect">
            <a:avLst/>
          </a:prstGeom>
          <a:noFill/>
          <a:ln w="9525">
            <a:noFill/>
            <a:miter lim="800000"/>
            <a:headEnd/>
            <a:tailEnd/>
          </a:ln>
        </p:spPr>
        <p:txBody>
          <a:bodyPr>
            <a:spAutoFit/>
          </a:bodyPr>
          <a:lstStyle/>
          <a:p>
            <a:r>
              <a:rPr lang="en-US" altLang="ja-JP" sz="2800"/>
              <a:t>enable</a:t>
            </a:r>
            <a:r>
              <a:rPr lang="ja-JP" altLang="en-US" sz="2800"/>
              <a:t>は可能にするという意味。つまり当該コンポーネントを</a:t>
            </a:r>
            <a:r>
              <a:rPr lang="ja-JP" altLang="en-US" sz="2800" b="1">
                <a:solidFill>
                  <a:srgbClr val="FF0000"/>
                </a:solidFill>
              </a:rPr>
              <a:t>使用可能にする</a:t>
            </a:r>
            <a:r>
              <a:rPr lang="ja-JP" altLang="en-US" sz="2800"/>
              <a:t>プロパティが</a:t>
            </a:r>
            <a:r>
              <a:rPr lang="en-US" altLang="ja-JP" sz="2800"/>
              <a:t>enabled</a:t>
            </a:r>
            <a:r>
              <a:rPr lang="ja-JP" altLang="en-US" sz="2800"/>
              <a:t>プロパティ。</a:t>
            </a:r>
          </a:p>
        </p:txBody>
      </p:sp>
      <p:pic>
        <p:nvPicPr>
          <p:cNvPr id="10245" name="Picture 2" descr="C:\Users\hiko\Documents\HikoDocument\講義関係\講義2010\プログラミング\HP\ShinRikaidoTest\Component\imageComp_1.jpg"/>
          <p:cNvPicPr>
            <a:picLocks noChangeAspect="1" noChangeArrowheads="1"/>
          </p:cNvPicPr>
          <p:nvPr/>
        </p:nvPicPr>
        <p:blipFill>
          <a:blip r:embed="rId2" cstate="print"/>
          <a:srcRect/>
          <a:stretch>
            <a:fillRect/>
          </a:stretch>
        </p:blipFill>
        <p:spPr bwMode="auto">
          <a:xfrm>
            <a:off x="1619250" y="1484313"/>
            <a:ext cx="5332413" cy="18653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dissolve">
                                      <p:cBhvr>
                                        <p:cTn id="7" dur="500"/>
                                        <p:tgtEl>
                                          <p:spTgt spid="1126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68"/>
                                        </p:tgtEl>
                                        <p:attrNameLst>
                                          <p:attrName>style.visibility</p:attrName>
                                        </p:attrNameLst>
                                      </p:cBhvr>
                                      <p:to>
                                        <p:strVal val="visible"/>
                                      </p:to>
                                    </p:set>
                                    <p:animEffect transition="in" filter="dissolve">
                                      <p:cBhvr>
                                        <p:cTn id="12" dur="5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P spid="1126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395288" y="333375"/>
            <a:ext cx="7543800" cy="723900"/>
          </a:xfrm>
        </p:spPr>
        <p:txBody>
          <a:bodyPr/>
          <a:lstStyle/>
          <a:p>
            <a:pPr eaLnBrk="1" hangingPunct="1"/>
            <a:r>
              <a:rPr lang="ja-JP" altLang="en-US" smtClean="0"/>
              <a:t>理解度チェック２</a:t>
            </a:r>
          </a:p>
        </p:txBody>
      </p:sp>
      <p:sp>
        <p:nvSpPr>
          <p:cNvPr id="12291" name="コンテンツ プレースホルダ 2"/>
          <p:cNvSpPr>
            <a:spLocks noGrp="1"/>
          </p:cNvSpPr>
          <p:nvPr>
            <p:ph idx="1"/>
          </p:nvPr>
        </p:nvSpPr>
        <p:spPr>
          <a:xfrm>
            <a:off x="395288" y="1773238"/>
            <a:ext cx="8064500" cy="719137"/>
          </a:xfrm>
        </p:spPr>
        <p:txBody>
          <a:bodyPr/>
          <a:lstStyle/>
          <a:p>
            <a:pPr marL="0" indent="0" eaLnBrk="1" hangingPunct="1">
              <a:buFont typeface="Arial" charset="0"/>
              <a:buNone/>
            </a:pPr>
            <a:r>
              <a:rPr lang="ja-JP" altLang="en-US" sz="2400" smtClean="0"/>
              <a:t>あるプログラムを実行したら、次のような画面が現れました。</a:t>
            </a:r>
            <a:br>
              <a:rPr lang="ja-JP" altLang="en-US" sz="2400" smtClean="0"/>
            </a:br>
            <a:r>
              <a:rPr lang="ja-JP" altLang="en-US" sz="2400" smtClean="0"/>
              <a:t/>
            </a:r>
            <a:br>
              <a:rPr lang="ja-JP" altLang="en-US" sz="2400" smtClean="0"/>
            </a:br>
            <a:endParaRPr lang="ja-JP" altLang="ja-JP" sz="2400" smtClean="0"/>
          </a:p>
        </p:txBody>
      </p:sp>
      <p:sp>
        <p:nvSpPr>
          <p:cNvPr id="12292" name="テキスト ボックス 4"/>
          <p:cNvSpPr txBox="1">
            <a:spLocks noChangeArrowheads="1"/>
          </p:cNvSpPr>
          <p:nvPr/>
        </p:nvSpPr>
        <p:spPr bwMode="auto">
          <a:xfrm>
            <a:off x="539750" y="5445125"/>
            <a:ext cx="7632700" cy="1077913"/>
          </a:xfrm>
          <a:prstGeom prst="rect">
            <a:avLst/>
          </a:prstGeom>
          <a:solidFill>
            <a:srgbClr val="FFFFCC"/>
          </a:solidFill>
          <a:ln w="9525">
            <a:solidFill>
              <a:srgbClr val="FF0000"/>
            </a:solidFill>
            <a:miter lim="800000"/>
            <a:headEnd/>
            <a:tailEnd/>
          </a:ln>
        </p:spPr>
        <p:txBody>
          <a:bodyPr>
            <a:spAutoFit/>
          </a:bodyPr>
          <a:lstStyle/>
          <a:p>
            <a:pPr marL="457200" indent="-457200"/>
            <a:r>
              <a:rPr lang="ja-JP" altLang="en-US" sz="2800" b="1">
                <a:solidFill>
                  <a:srgbClr val="0000FF"/>
                </a:solidFill>
              </a:rPr>
              <a:t>１</a:t>
            </a:r>
            <a:r>
              <a:rPr lang="ja-JP" altLang="en-US" sz="2800"/>
              <a:t>．</a:t>
            </a:r>
            <a:r>
              <a:rPr lang="en-US" altLang="ja-JP" sz="3200"/>
              <a:t>text</a:t>
            </a:r>
            <a:r>
              <a:rPr lang="ja-JP" altLang="en-US" sz="2800"/>
              <a:t>　　　　　　</a:t>
            </a:r>
            <a:r>
              <a:rPr lang="ja-JP" altLang="en-US" sz="2800" b="1">
                <a:solidFill>
                  <a:srgbClr val="0000FF"/>
                </a:solidFill>
              </a:rPr>
              <a:t>２</a:t>
            </a:r>
            <a:r>
              <a:rPr lang="ja-JP" altLang="en-US" sz="2800"/>
              <a:t>．</a:t>
            </a:r>
            <a:r>
              <a:rPr lang="en-US" altLang="ja-JP" sz="3200"/>
              <a:t>font</a:t>
            </a:r>
            <a:r>
              <a:rPr lang="ja-JP" altLang="en-US" sz="2800"/>
              <a:t>　　　　　</a:t>
            </a:r>
            <a:r>
              <a:rPr lang="ja-JP" altLang="en-US" sz="2800" b="1">
                <a:solidFill>
                  <a:srgbClr val="0000FF"/>
                </a:solidFill>
              </a:rPr>
              <a:t>３</a:t>
            </a:r>
            <a:r>
              <a:rPr lang="ja-JP" altLang="en-US" sz="2800"/>
              <a:t>．</a:t>
            </a:r>
            <a:r>
              <a:rPr lang="en-US" altLang="ja-JP" sz="3200"/>
              <a:t>enabled</a:t>
            </a:r>
            <a:r>
              <a:rPr lang="ja-JP" altLang="en-US" sz="2800"/>
              <a:t>　　　</a:t>
            </a:r>
            <a:endParaRPr lang="en-US" altLang="ja-JP" sz="2800"/>
          </a:p>
          <a:p>
            <a:pPr marL="457200" indent="-457200"/>
            <a:r>
              <a:rPr lang="ja-JP" altLang="en-US" sz="2800" b="1">
                <a:solidFill>
                  <a:srgbClr val="0000FF"/>
                </a:solidFill>
              </a:rPr>
              <a:t>４</a:t>
            </a:r>
            <a:r>
              <a:rPr lang="ja-JP" altLang="en-US" sz="2800"/>
              <a:t>．</a:t>
            </a:r>
            <a:r>
              <a:rPr lang="en-US" altLang="ja-JP" sz="3200"/>
              <a:t>selected</a:t>
            </a:r>
            <a:r>
              <a:rPr lang="ja-JP" altLang="en-US" sz="2800"/>
              <a:t>　　　</a:t>
            </a:r>
            <a:r>
              <a:rPr lang="ja-JP" altLang="en-US" sz="2800" b="1">
                <a:solidFill>
                  <a:srgbClr val="0000FF"/>
                </a:solidFill>
              </a:rPr>
              <a:t>５</a:t>
            </a:r>
            <a:r>
              <a:rPr lang="ja-JP" altLang="en-US" sz="2800"/>
              <a:t>．</a:t>
            </a:r>
            <a:r>
              <a:rPr lang="en-US" altLang="ja-JP" sz="3200"/>
              <a:t>name</a:t>
            </a:r>
          </a:p>
        </p:txBody>
      </p:sp>
      <p:sp>
        <p:nvSpPr>
          <p:cNvPr id="12293" name="正方形/長方形 5"/>
          <p:cNvSpPr>
            <a:spLocks noChangeArrowheads="1"/>
          </p:cNvSpPr>
          <p:nvPr/>
        </p:nvSpPr>
        <p:spPr bwMode="auto">
          <a:xfrm>
            <a:off x="539750" y="4581525"/>
            <a:ext cx="8135938" cy="892175"/>
          </a:xfrm>
          <a:prstGeom prst="rect">
            <a:avLst/>
          </a:prstGeom>
          <a:noFill/>
          <a:ln w="9525">
            <a:noFill/>
            <a:miter lim="800000"/>
            <a:headEnd/>
            <a:tailEnd/>
          </a:ln>
        </p:spPr>
        <p:txBody>
          <a:bodyPr>
            <a:spAutoFit/>
          </a:bodyPr>
          <a:lstStyle/>
          <a:p>
            <a:r>
              <a:rPr lang="ja-JP" altLang="en-US" sz="2600"/>
              <a:t>このとき、「チェックボックス」コンポーネントの（　　　　　　）プロパティの値が</a:t>
            </a:r>
            <a:r>
              <a:rPr lang="en-US" altLang="ja-JP" sz="2600"/>
              <a:t>true</a:t>
            </a:r>
            <a:r>
              <a:rPr lang="ja-JP" altLang="en-US" sz="2600"/>
              <a:t>に設定されています</a:t>
            </a:r>
          </a:p>
        </p:txBody>
      </p:sp>
      <p:sp>
        <p:nvSpPr>
          <p:cNvPr id="12294" name="正方形/長方形 6"/>
          <p:cNvSpPr>
            <a:spLocks noChangeArrowheads="1"/>
          </p:cNvSpPr>
          <p:nvPr/>
        </p:nvSpPr>
        <p:spPr bwMode="auto">
          <a:xfrm>
            <a:off x="468313" y="1196975"/>
            <a:ext cx="7127875" cy="461963"/>
          </a:xfrm>
          <a:prstGeom prst="rect">
            <a:avLst/>
          </a:prstGeom>
          <a:noFill/>
          <a:ln w="9525">
            <a:noFill/>
            <a:miter lim="800000"/>
            <a:headEnd/>
            <a:tailEnd/>
          </a:ln>
        </p:spPr>
        <p:txBody>
          <a:bodyPr>
            <a:spAutoFit/>
          </a:bodyPr>
          <a:lstStyle/>
          <a:p>
            <a:r>
              <a:rPr lang="ja-JP" altLang="en-US" sz="2400"/>
              <a:t>次の文の空欄に入る適切な用語を選択して下さい。</a:t>
            </a:r>
          </a:p>
        </p:txBody>
      </p:sp>
      <p:pic>
        <p:nvPicPr>
          <p:cNvPr id="12295" name="Picture 2" descr="C:\Users\hiko\Documents\HikoDocument\講義関係\講義2010\プログラミング\HP\ShinRikaidoTest\Component\imageComp_4.jpg"/>
          <p:cNvPicPr>
            <a:picLocks noChangeAspect="1" noChangeArrowheads="1"/>
          </p:cNvPicPr>
          <p:nvPr/>
        </p:nvPicPr>
        <p:blipFill>
          <a:blip r:embed="rId2" cstate="print"/>
          <a:srcRect/>
          <a:stretch>
            <a:fillRect/>
          </a:stretch>
        </p:blipFill>
        <p:spPr bwMode="auto">
          <a:xfrm>
            <a:off x="1258888" y="2276475"/>
            <a:ext cx="5121275" cy="21637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pPr eaLnBrk="1" hangingPunct="1"/>
            <a:r>
              <a:rPr lang="ja-JP" altLang="en-US" smtClean="0"/>
              <a:t>理解度チェック２　</a:t>
            </a:r>
            <a:r>
              <a:rPr lang="ja-JP" altLang="en-US" smtClean="0">
                <a:solidFill>
                  <a:srgbClr val="FF0000"/>
                </a:solidFill>
              </a:rPr>
              <a:t>解答</a:t>
            </a:r>
          </a:p>
        </p:txBody>
      </p:sp>
      <p:sp>
        <p:nvSpPr>
          <p:cNvPr id="14339" name="正方形/長方形 41"/>
          <p:cNvSpPr>
            <a:spLocks noChangeArrowheads="1"/>
          </p:cNvSpPr>
          <p:nvPr/>
        </p:nvSpPr>
        <p:spPr bwMode="auto">
          <a:xfrm>
            <a:off x="755650" y="2420938"/>
            <a:ext cx="2379663" cy="584200"/>
          </a:xfrm>
          <a:prstGeom prst="rect">
            <a:avLst/>
          </a:prstGeom>
          <a:noFill/>
          <a:ln w="9525">
            <a:noFill/>
            <a:miter lim="800000"/>
            <a:headEnd/>
            <a:tailEnd/>
          </a:ln>
        </p:spPr>
        <p:txBody>
          <a:bodyPr wrap="none">
            <a:spAutoFit/>
          </a:bodyPr>
          <a:lstStyle/>
          <a:p>
            <a:r>
              <a:rPr lang="ja-JP" altLang="en-US" sz="3200" b="1">
                <a:solidFill>
                  <a:srgbClr val="FF0000"/>
                </a:solidFill>
              </a:rPr>
              <a:t>４．</a:t>
            </a:r>
            <a:r>
              <a:rPr lang="en-US" altLang="ja-JP" sz="3200" b="1">
                <a:solidFill>
                  <a:srgbClr val="0000FF"/>
                </a:solidFill>
              </a:rPr>
              <a:t>selected</a:t>
            </a:r>
          </a:p>
        </p:txBody>
      </p:sp>
      <p:sp>
        <p:nvSpPr>
          <p:cNvPr id="43" name="正方形/長方形 42"/>
          <p:cNvSpPr/>
          <p:nvPr/>
        </p:nvSpPr>
        <p:spPr>
          <a:xfrm>
            <a:off x="684213" y="3573463"/>
            <a:ext cx="7343775" cy="2676525"/>
          </a:xfrm>
          <a:prstGeom prst="rect">
            <a:avLst/>
          </a:prstGeom>
        </p:spPr>
        <p:txBody>
          <a:bodyPr>
            <a:spAutoFit/>
          </a:bodyPr>
          <a:lstStyle/>
          <a:p>
            <a:pPr>
              <a:buFont typeface="Wingdings" pitchFamily="2" charset="2"/>
              <a:buChar char="p"/>
              <a:defRPr/>
            </a:pPr>
            <a:r>
              <a:rPr lang="en-US" altLang="ja-JP" sz="2800" dirty="0">
                <a:ea typeface="ＭＳ Ｐゴシック" pitchFamily="50" charset="-128"/>
              </a:rPr>
              <a:t> select</a:t>
            </a:r>
            <a:r>
              <a:rPr lang="ja-JP" altLang="en-US" sz="2800" dirty="0">
                <a:ea typeface="ＭＳ Ｐゴシック" pitchFamily="50" charset="-128"/>
              </a:rPr>
              <a:t>は「選択する」という意味。</a:t>
            </a:r>
            <a:endParaRPr lang="en-US" altLang="ja-JP" sz="2800" dirty="0">
              <a:ea typeface="ＭＳ Ｐゴシック" pitchFamily="50" charset="-128"/>
            </a:endParaRPr>
          </a:p>
          <a:p>
            <a:pPr marL="450850" indent="-450850">
              <a:buFont typeface="Wingdings" pitchFamily="2" charset="2"/>
              <a:buChar char="p"/>
              <a:defRPr/>
            </a:pPr>
            <a:r>
              <a:rPr lang="ja-JP" altLang="en-US" sz="2800" dirty="0">
                <a:ea typeface="ＭＳ Ｐゴシック" pitchFamily="50" charset="-128"/>
              </a:rPr>
              <a:t>チェックボックスあるいはラジオボタンは”選択されるか否か”を表すために存在するので、この</a:t>
            </a:r>
            <a:r>
              <a:rPr lang="en-US" altLang="ja-JP" sz="2800" dirty="0">
                <a:ea typeface="ＭＳ Ｐゴシック" pitchFamily="50" charset="-128"/>
              </a:rPr>
              <a:t>selected</a:t>
            </a:r>
            <a:r>
              <a:rPr lang="ja-JP" altLang="en-US" sz="2800" dirty="0">
                <a:ea typeface="ＭＳ Ｐゴシック" pitchFamily="50" charset="-128"/>
              </a:rPr>
              <a:t>プロパティが重要になる。</a:t>
            </a:r>
            <a:endParaRPr lang="en-US" altLang="ja-JP" sz="2800" dirty="0">
              <a:ea typeface="ＭＳ Ｐゴシック" pitchFamily="50" charset="-128"/>
            </a:endParaRPr>
          </a:p>
          <a:p>
            <a:pPr marL="450850" indent="-450850">
              <a:buFont typeface="Wingdings" pitchFamily="2" charset="2"/>
              <a:buChar char="p"/>
              <a:defRPr/>
            </a:pPr>
            <a:r>
              <a:rPr lang="ja-JP" altLang="en-US" sz="2800" dirty="0">
                <a:ea typeface="ＭＳ Ｐゴシック" pitchFamily="50" charset="-128"/>
              </a:rPr>
              <a:t>その値は、チェックが入っている時は「</a:t>
            </a:r>
            <a:r>
              <a:rPr lang="en-US" altLang="ja-JP" sz="2800" dirty="0">
                <a:ea typeface="ＭＳ Ｐゴシック" pitchFamily="50" charset="-128"/>
              </a:rPr>
              <a:t>true</a:t>
            </a:r>
            <a:r>
              <a:rPr lang="ja-JP" altLang="en-US" sz="2800" dirty="0">
                <a:ea typeface="ＭＳ Ｐゴシック" pitchFamily="50" charset="-128"/>
              </a:rPr>
              <a:t>」、入っていない時は「</a:t>
            </a:r>
            <a:r>
              <a:rPr lang="en-US" altLang="ja-JP" sz="2800" dirty="0">
                <a:ea typeface="ＭＳ Ｐゴシック" pitchFamily="50" charset="-128"/>
              </a:rPr>
              <a:t>false</a:t>
            </a:r>
            <a:r>
              <a:rPr lang="ja-JP" altLang="en-US" sz="2800" dirty="0">
                <a:ea typeface="ＭＳ Ｐゴシック" pitchFamily="50" charset="-128"/>
              </a:rPr>
              <a:t>」になっています。</a:t>
            </a:r>
          </a:p>
        </p:txBody>
      </p:sp>
      <p:pic>
        <p:nvPicPr>
          <p:cNvPr id="13317" name="Picture 2" descr="C:\Users\hiko\Documents\HikoDocument\講義関係\講義2010\プログラミング\HP\ShinRikaidoTest\Component\imageComp_4.jpg"/>
          <p:cNvPicPr>
            <a:picLocks noChangeAspect="1" noChangeArrowheads="1"/>
          </p:cNvPicPr>
          <p:nvPr/>
        </p:nvPicPr>
        <p:blipFill>
          <a:blip r:embed="rId2" cstate="print"/>
          <a:srcRect/>
          <a:stretch>
            <a:fillRect/>
          </a:stretch>
        </p:blipFill>
        <p:spPr bwMode="auto">
          <a:xfrm>
            <a:off x="3419475" y="1484313"/>
            <a:ext cx="4608513" cy="19478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dissolve">
                                      <p:cBhvr>
                                        <p:cTn id="7" dur="500"/>
                                        <p:tgtEl>
                                          <p:spTgt spid="1433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dissolve">
                                      <p:cBhvr>
                                        <p:cTn id="1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4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468313" y="188913"/>
            <a:ext cx="7543800" cy="723900"/>
          </a:xfrm>
        </p:spPr>
        <p:txBody>
          <a:bodyPr/>
          <a:lstStyle/>
          <a:p>
            <a:pPr eaLnBrk="1" hangingPunct="1"/>
            <a:r>
              <a:rPr lang="ja-JP" altLang="en-US" smtClean="0"/>
              <a:t>理解度チェック３</a:t>
            </a:r>
          </a:p>
        </p:txBody>
      </p:sp>
      <p:sp>
        <p:nvSpPr>
          <p:cNvPr id="15363" name="テキスト ボックス 4"/>
          <p:cNvSpPr txBox="1">
            <a:spLocks noChangeArrowheads="1"/>
          </p:cNvSpPr>
          <p:nvPr/>
        </p:nvSpPr>
        <p:spPr bwMode="auto">
          <a:xfrm>
            <a:off x="250825" y="4149725"/>
            <a:ext cx="8605838" cy="2554288"/>
          </a:xfrm>
          <a:prstGeom prst="rect">
            <a:avLst/>
          </a:prstGeom>
          <a:solidFill>
            <a:srgbClr val="FFFFCC"/>
          </a:solidFill>
          <a:ln w="9525">
            <a:solidFill>
              <a:srgbClr val="FF0000"/>
            </a:solidFill>
            <a:miter lim="800000"/>
            <a:headEnd/>
            <a:tailEnd/>
          </a:ln>
        </p:spPr>
        <p:txBody>
          <a:bodyPr>
            <a:spAutoFit/>
          </a:bodyPr>
          <a:lstStyle/>
          <a:p>
            <a:pPr marL="457200" indent="-457200"/>
            <a:r>
              <a:rPr lang="ja-JP" altLang="en-US" sz="2800" b="1">
                <a:solidFill>
                  <a:srgbClr val="0000FF"/>
                </a:solidFill>
              </a:rPr>
              <a:t>１</a:t>
            </a:r>
            <a:r>
              <a:rPr lang="ja-JP" altLang="en-US" sz="2800"/>
              <a:t>．</a:t>
            </a:r>
            <a:r>
              <a:rPr lang="ja-JP" altLang="en-US" sz="3200"/>
              <a:t>テキストフィールを赤色にする　</a:t>
            </a:r>
            <a:endParaRPr lang="en-US" altLang="ja-JP" sz="3200"/>
          </a:p>
          <a:p>
            <a:pPr marL="457200" indent="-457200"/>
            <a:r>
              <a:rPr lang="ja-JP" altLang="en-US" sz="2800" b="1">
                <a:solidFill>
                  <a:srgbClr val="0000FF"/>
                </a:solidFill>
              </a:rPr>
              <a:t>２</a:t>
            </a:r>
            <a:r>
              <a:rPr lang="ja-JP" altLang="en-US" sz="2800"/>
              <a:t>．</a:t>
            </a:r>
            <a:r>
              <a:rPr lang="ja-JP" altLang="en-US" sz="3200"/>
              <a:t>テキストフィールドの文字を赤色にする  </a:t>
            </a:r>
            <a:endParaRPr lang="en-US" altLang="ja-JP" sz="3200"/>
          </a:p>
          <a:p>
            <a:pPr marL="457200" indent="-457200"/>
            <a:r>
              <a:rPr lang="ja-JP" altLang="en-US" sz="2800" b="1">
                <a:solidFill>
                  <a:srgbClr val="0000FF"/>
                </a:solidFill>
              </a:rPr>
              <a:t>３</a:t>
            </a:r>
            <a:r>
              <a:rPr lang="ja-JP" altLang="en-US" sz="2800"/>
              <a:t>．</a:t>
            </a:r>
            <a:r>
              <a:rPr lang="ja-JP" altLang="en-US" sz="3200"/>
              <a:t>テキストフィールドに「赤」という文字を表示</a:t>
            </a:r>
            <a:r>
              <a:rPr lang="ja-JP" altLang="en-US" sz="2400"/>
              <a:t>する  </a:t>
            </a:r>
            <a:endParaRPr lang="en-US" altLang="ja-JP" sz="2400"/>
          </a:p>
          <a:p>
            <a:pPr marL="457200" indent="-457200"/>
            <a:r>
              <a:rPr lang="ja-JP" altLang="en-US" sz="2800" b="1">
                <a:solidFill>
                  <a:srgbClr val="0000FF"/>
                </a:solidFill>
              </a:rPr>
              <a:t>４</a:t>
            </a:r>
            <a:r>
              <a:rPr lang="ja-JP" altLang="en-US" sz="2800"/>
              <a:t>．</a:t>
            </a:r>
            <a:r>
              <a:rPr lang="ja-JP" altLang="en-US" sz="3200"/>
              <a:t>ボタンの色を赤色にする 　</a:t>
            </a:r>
            <a:r>
              <a:rPr lang="ja-JP" altLang="en-US" sz="2400"/>
              <a:t>　</a:t>
            </a:r>
            <a:endParaRPr lang="en-US" altLang="ja-JP" sz="2400"/>
          </a:p>
          <a:p>
            <a:pPr marL="457200" indent="-457200"/>
            <a:r>
              <a:rPr lang="ja-JP" altLang="en-US" sz="2800" b="1">
                <a:solidFill>
                  <a:srgbClr val="0000FF"/>
                </a:solidFill>
              </a:rPr>
              <a:t>５</a:t>
            </a:r>
            <a:r>
              <a:rPr lang="ja-JP" altLang="en-US" sz="2800"/>
              <a:t>．</a:t>
            </a:r>
            <a:r>
              <a:rPr lang="ja-JP" altLang="en-US" sz="3200"/>
              <a:t>ボタンの文字を赤色にする</a:t>
            </a:r>
            <a:endParaRPr lang="en-US" altLang="ja-JP" sz="3200"/>
          </a:p>
        </p:txBody>
      </p:sp>
      <p:sp>
        <p:nvSpPr>
          <p:cNvPr id="15364" name="正方形/長方形 6"/>
          <p:cNvSpPr>
            <a:spLocks noChangeArrowheads="1"/>
          </p:cNvSpPr>
          <p:nvPr/>
        </p:nvSpPr>
        <p:spPr bwMode="auto">
          <a:xfrm>
            <a:off x="468313" y="908050"/>
            <a:ext cx="7127875" cy="830263"/>
          </a:xfrm>
          <a:prstGeom prst="rect">
            <a:avLst/>
          </a:prstGeom>
          <a:noFill/>
          <a:ln w="9525">
            <a:noFill/>
            <a:miter lim="800000"/>
            <a:headEnd/>
            <a:tailEnd/>
          </a:ln>
        </p:spPr>
        <p:txBody>
          <a:bodyPr>
            <a:spAutoFit/>
          </a:bodyPr>
          <a:lstStyle/>
          <a:p>
            <a:r>
              <a:rPr lang="ja-JP" altLang="en-US" sz="2400"/>
              <a:t>ボタン（</a:t>
            </a:r>
            <a:r>
              <a:rPr lang="en-US" altLang="ja-JP" sz="2400"/>
              <a:t>jButton1</a:t>
            </a:r>
            <a:r>
              <a:rPr lang="ja-JP" altLang="en-US" sz="2400"/>
              <a:t>）をクリックした時に呼び出されるメソッドを次のように記述しました。</a:t>
            </a:r>
          </a:p>
        </p:txBody>
      </p:sp>
      <p:sp>
        <p:nvSpPr>
          <p:cNvPr id="15365" name="正方形/長方形 8"/>
          <p:cNvSpPr>
            <a:spLocks noChangeArrowheads="1"/>
          </p:cNvSpPr>
          <p:nvPr/>
        </p:nvSpPr>
        <p:spPr bwMode="auto">
          <a:xfrm>
            <a:off x="250825" y="1773238"/>
            <a:ext cx="8497888" cy="1322387"/>
          </a:xfrm>
          <a:prstGeom prst="rect">
            <a:avLst/>
          </a:prstGeom>
          <a:solidFill>
            <a:srgbClr val="FFFFCC"/>
          </a:solidFill>
          <a:ln w="12700">
            <a:solidFill>
              <a:schemeClr val="tx1"/>
            </a:solidFill>
            <a:prstDash val="dashDot"/>
            <a:miter lim="800000"/>
            <a:headEnd/>
            <a:tailEnd/>
          </a:ln>
        </p:spPr>
        <p:txBody>
          <a:bodyPr>
            <a:spAutoFit/>
          </a:bodyPr>
          <a:lstStyle/>
          <a:p>
            <a:r>
              <a:rPr lang="en-US" altLang="ja-JP" sz="2400" b="1">
                <a:latin typeface="Courier New" pitchFamily="49" charset="0"/>
                <a:cs typeface="Courier New" pitchFamily="49" charset="0"/>
              </a:rPr>
              <a:t>void</a:t>
            </a:r>
            <a:r>
              <a:rPr lang="en-US" altLang="ja-JP" sz="2400">
                <a:latin typeface="Courier New" pitchFamily="49" charset="0"/>
                <a:cs typeface="Courier New" pitchFamily="49" charset="0"/>
              </a:rPr>
              <a:t> jButton1ActionPerformed(ActionEvent evt) {</a:t>
            </a:r>
            <a:r>
              <a:rPr lang="ja-JP" altLang="en-US" sz="2400">
                <a:latin typeface="Courier New" pitchFamily="49" charset="0"/>
                <a:cs typeface="Courier New" pitchFamily="49" charset="0"/>
              </a:rPr>
              <a:t>　　</a:t>
            </a:r>
            <a:r>
              <a:rPr lang="en-US" altLang="ja-JP" sz="3200" b="1">
                <a:solidFill>
                  <a:srgbClr val="0000FF"/>
                </a:solidFill>
                <a:latin typeface="Courier New" pitchFamily="49" charset="0"/>
                <a:cs typeface="Courier New" pitchFamily="49" charset="0"/>
              </a:rPr>
              <a:t>jTextField1.setText("</a:t>
            </a:r>
            <a:r>
              <a:rPr lang="ja-JP" altLang="en-US" sz="3200" b="1">
                <a:solidFill>
                  <a:srgbClr val="0000FF"/>
                </a:solidFill>
                <a:latin typeface="Courier New" pitchFamily="49" charset="0"/>
                <a:cs typeface="Courier New" pitchFamily="49" charset="0"/>
              </a:rPr>
              <a:t>赤</a:t>
            </a:r>
            <a:r>
              <a:rPr lang="en-US" altLang="ja-JP" sz="3200" b="1">
                <a:solidFill>
                  <a:srgbClr val="0000FF"/>
                </a:solidFill>
                <a:latin typeface="Courier New" pitchFamily="49" charset="0"/>
                <a:cs typeface="Courier New" pitchFamily="49" charset="0"/>
              </a:rPr>
              <a:t>");</a:t>
            </a:r>
            <a:r>
              <a:rPr lang="en-US" altLang="ja-JP" sz="2400">
                <a:latin typeface="Courier New" pitchFamily="49" charset="0"/>
                <a:cs typeface="Courier New" pitchFamily="49" charset="0"/>
              </a:rPr>
              <a:t/>
            </a:r>
            <a:br>
              <a:rPr lang="en-US" altLang="ja-JP" sz="2400">
                <a:latin typeface="Courier New" pitchFamily="49" charset="0"/>
                <a:cs typeface="Courier New" pitchFamily="49" charset="0"/>
              </a:rPr>
            </a:br>
            <a:r>
              <a:rPr lang="en-US" altLang="ja-JP" sz="2400">
                <a:latin typeface="Courier New" pitchFamily="49" charset="0"/>
                <a:cs typeface="Courier New" pitchFamily="49" charset="0"/>
              </a:rPr>
              <a:t>}</a:t>
            </a:r>
            <a:endParaRPr lang="ja-JP" altLang="en-US" sz="2400"/>
          </a:p>
        </p:txBody>
      </p:sp>
      <p:sp>
        <p:nvSpPr>
          <p:cNvPr id="15366" name="正方形/長方形 9"/>
          <p:cNvSpPr>
            <a:spLocks noChangeArrowheads="1"/>
          </p:cNvSpPr>
          <p:nvPr/>
        </p:nvSpPr>
        <p:spPr bwMode="auto">
          <a:xfrm>
            <a:off x="323850" y="3213100"/>
            <a:ext cx="8208963" cy="831850"/>
          </a:xfrm>
          <a:prstGeom prst="rect">
            <a:avLst/>
          </a:prstGeom>
          <a:noFill/>
          <a:ln w="9525">
            <a:noFill/>
            <a:miter lim="800000"/>
            <a:headEnd/>
            <a:tailEnd/>
          </a:ln>
        </p:spPr>
        <p:txBody>
          <a:bodyPr>
            <a:spAutoFit/>
          </a:bodyPr>
          <a:lstStyle/>
          <a:p>
            <a:r>
              <a:rPr lang="ja-JP" altLang="en-US" sz="2400"/>
              <a:t>このとき、ボタンがクリックされたときの処理内容の説明として適切なものを、次の中から選択して下さい。</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Network</Template>
  <TotalTime>5327</TotalTime>
  <Words>651</Words>
  <Application>Microsoft Office PowerPoint</Application>
  <PresentationFormat>画面に合わせる (4:3)</PresentationFormat>
  <Paragraphs>89</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Network</vt:lpstr>
      <vt:lpstr>プログラミング</vt:lpstr>
      <vt:lpstr>課題進行状況（10/8終了時点）</vt:lpstr>
      <vt:lpstr>第１回テストについて</vt:lpstr>
      <vt:lpstr>学習のポイントについて</vt:lpstr>
      <vt:lpstr>理解度チェック１</vt:lpstr>
      <vt:lpstr>理解度チェック１　解答</vt:lpstr>
      <vt:lpstr>理解度チェック２</vt:lpstr>
      <vt:lpstr>理解度チェック２　解答</vt:lpstr>
      <vt:lpstr>理解度チェック３</vt:lpstr>
      <vt:lpstr>理解度チェック３　解答</vt:lpstr>
      <vt:lpstr>理解度チェック４</vt:lpstr>
      <vt:lpstr>理解度チェック４　解答</vt:lpstr>
      <vt:lpstr>注意</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65</cp:revision>
  <dcterms:created xsi:type="dcterms:W3CDTF">2003-04-22T00:37:29Z</dcterms:created>
  <dcterms:modified xsi:type="dcterms:W3CDTF">2013-10-22T09:59:52Z</dcterms:modified>
</cp:coreProperties>
</file>