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sldIdLst>
    <p:sldId id="256" r:id="rId2"/>
    <p:sldId id="269" r:id="rId3"/>
    <p:sldId id="276" r:id="rId4"/>
    <p:sldId id="306" r:id="rId5"/>
    <p:sldId id="293" r:id="rId6"/>
    <p:sldId id="294" r:id="rId7"/>
    <p:sldId id="296" r:id="rId8"/>
    <p:sldId id="297" r:id="rId9"/>
    <p:sldId id="298" r:id="rId10"/>
    <p:sldId id="299" r:id="rId11"/>
    <p:sldId id="300" r:id="rId12"/>
    <p:sldId id="302" r:id="rId13"/>
    <p:sldId id="303" r:id="rId14"/>
    <p:sldId id="304" r:id="rId15"/>
    <p:sldId id="305" r:id="rId16"/>
    <p:sldId id="267" r:id="rId17"/>
    <p:sldId id="275" r:id="rId1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35506;&#38988;&#25552;&#20986;&#29366;&#27841;\master\&#35506;&#38988;mast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35506;&#38988;&#25552;&#20986;&#29366;&#27841;\master\&#35506;&#38988;maste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1\&#12503;&#12525;&#12464;&#12521;&#12511;&#12531;&#12464;\&#12486;&#12473;&#12488;\Test11_9\&#12486;&#12473;&#12488;&#25104;&#32318;1_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基礎課題提出状況（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10/22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全体平均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26.3  →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【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4-8-2】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に対応</a:t>
            </a:r>
          </a:p>
        </c:rich>
      </c:tx>
      <c:layout>
        <c:manualLayout>
          <c:xMode val="edge"/>
          <c:yMode val="edge"/>
          <c:x val="0.21550114364248998"/>
          <c:y val="3.693181818181853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043490300362473"/>
          <c:y val="0.23295486860083647"/>
          <c:w val="0.84310096724082073"/>
          <c:h val="0.64772817123159998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補助員G!$D$35:$D$40</c:f>
              <c:strCache>
                <c:ptCount val="6"/>
                <c:pt idx="0">
                  <c:v>～2_5節</c:v>
                </c:pt>
                <c:pt idx="1">
                  <c:v>～3-3節</c:v>
                </c:pt>
                <c:pt idx="2">
                  <c:v>～4-4節</c:v>
                </c:pt>
                <c:pt idx="3">
                  <c:v>～4-7節</c:v>
                </c:pt>
                <c:pt idx="4">
                  <c:v>～4-10-1</c:v>
                </c:pt>
                <c:pt idx="5">
                  <c:v>4-10節終了</c:v>
                </c:pt>
              </c:strCache>
            </c:strRef>
          </c:cat>
          <c:val>
            <c:numRef>
              <c:f>補助員G!$E$35:$E$40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6</c:v>
                </c:pt>
                <c:pt idx="4">
                  <c:v>11</c:v>
                </c:pt>
                <c:pt idx="5">
                  <c:v>14</c:v>
                </c:pt>
              </c:numCache>
            </c:numRef>
          </c:val>
        </c:ser>
        <c:axId val="133409408"/>
        <c:axId val="133563904"/>
      </c:barChart>
      <c:catAx>
        <c:axId val="13340940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3563904"/>
        <c:crosses val="autoZero"/>
        <c:auto val="1"/>
        <c:lblAlgn val="ctr"/>
        <c:lblOffset val="100"/>
        <c:tickLblSkip val="1"/>
        <c:tickMarkSkip val="1"/>
      </c:catAx>
      <c:valAx>
        <c:axId val="13356390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2.3773479807034693E-2"/>
              <c:y val="0.4946592305716031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3409408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応用課題提出状況（</a:t>
            </a:r>
            <a:r>
              <a:rPr lang="en-US" altLang="ja-JP" sz="18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10/22</a:t>
            </a: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　  全体平均</a:t>
            </a:r>
            <a:r>
              <a:rPr lang="en-US" altLang="ja-JP" sz="18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=</a:t>
            </a:r>
            <a:r>
              <a:rPr lang="en-US" altLang="ja-JP" sz="1800" b="0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0.65</a:t>
            </a:r>
            <a:endParaRPr lang="en-US" altLang="ja-JP" sz="18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c:rich>
      </c:tx>
      <c:layout>
        <c:manualLayout>
          <c:xMode val="edge"/>
          <c:yMode val="edge"/>
          <c:x val="0.15161839863713947"/>
          <c:y val="3.282828282828283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754684838160204"/>
          <c:y val="0.16161656017341425"/>
          <c:w val="0.85860306643952944"/>
          <c:h val="0.7323250382857896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補助員G!$D$76:$D$78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cat>
          <c:val>
            <c:numRef>
              <c:f>補助員G!$E$76:$E$78</c:f>
              <c:numCache>
                <c:formatCode>General</c:formatCode>
                <c:ptCount val="3"/>
                <c:pt idx="0">
                  <c:v>23</c:v>
                </c:pt>
                <c:pt idx="1">
                  <c:v>4</c:v>
                </c:pt>
                <c:pt idx="2">
                  <c:v>10</c:v>
                </c:pt>
              </c:numCache>
            </c:numRef>
          </c:val>
        </c:ser>
        <c:axId val="133941120"/>
        <c:axId val="133942656"/>
      </c:barChart>
      <c:catAx>
        <c:axId val="13394112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3942656"/>
        <c:crosses val="autoZero"/>
        <c:auto val="1"/>
        <c:lblAlgn val="ctr"/>
        <c:lblOffset val="100"/>
        <c:tickLblSkip val="1"/>
        <c:tickMarkSkip val="1"/>
      </c:catAx>
      <c:valAx>
        <c:axId val="13394265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1.5270956948688555E-2"/>
              <c:y val="0.4903411405466732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3941120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 sz="2400"/>
            </a:pPr>
            <a:r>
              <a:rPr lang="ja-JP" altLang="en-US" sz="2400" dirty="0"/>
              <a:t>応用課題数とテスト成績の</a:t>
            </a:r>
            <a:r>
              <a:rPr lang="ja-JP" altLang="en-US" sz="2400" dirty="0" smtClean="0"/>
              <a:t>関係（</a:t>
            </a:r>
            <a:r>
              <a:rPr lang="en-US" altLang="ja-JP" sz="2400" dirty="0" smtClean="0"/>
              <a:t>2011</a:t>
            </a:r>
            <a:r>
              <a:rPr lang="ja-JP" altLang="en-US" sz="2400" dirty="0" smtClean="0"/>
              <a:t>）</a:t>
            </a:r>
            <a:endParaRPr lang="ja-JP" altLang="en-US" sz="2400" dirty="0"/>
          </a:p>
        </c:rich>
      </c:tx>
      <c:layout>
        <c:manualLayout>
          <c:xMode val="edge"/>
          <c:yMode val="edge"/>
          <c:x val="0.17444362757879536"/>
          <c:y val="3.1999916675925E-2"/>
        </c:manualLayout>
      </c:layout>
    </c:title>
    <c:plotArea>
      <c:layout>
        <c:manualLayout>
          <c:layoutTarget val="inner"/>
          <c:xMode val="edge"/>
          <c:yMode val="edge"/>
          <c:x val="0.15760276657289338"/>
          <c:y val="0.16112044327792371"/>
          <c:w val="0.76871450614987125"/>
          <c:h val="0.63803674591711956"/>
        </c:manualLayout>
      </c:layout>
      <c:barChart>
        <c:barDir val="col"/>
        <c:grouping val="clustered"/>
        <c:ser>
          <c:idx val="0"/>
          <c:order val="0"/>
          <c:tx>
            <c:strRef>
              <c:f>成績分析!$I$106</c:f>
              <c:strCache>
                <c:ptCount val="1"/>
                <c:pt idx="0">
                  <c:v>平均点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ysClr val="windowText" lastClr="000000"/>
              </a:solidFill>
            </a:ln>
          </c:spPr>
          <c:cat>
            <c:strRef>
              <c:f>成績分析!$H$107:$H$110</c:f>
              <c:strCache>
                <c:ptCount val="4"/>
                <c:pt idx="0">
                  <c:v>0</c:v>
                </c:pt>
                <c:pt idx="1">
                  <c:v>1～2</c:v>
                </c:pt>
                <c:pt idx="2">
                  <c:v>3～4</c:v>
                </c:pt>
                <c:pt idx="3">
                  <c:v>5以上</c:v>
                </c:pt>
              </c:strCache>
            </c:strRef>
          </c:cat>
          <c:val>
            <c:numRef>
              <c:f>成績分析!$I$107:$I$110</c:f>
              <c:numCache>
                <c:formatCode>General</c:formatCode>
                <c:ptCount val="4"/>
                <c:pt idx="0">
                  <c:v>48.55</c:v>
                </c:pt>
                <c:pt idx="1">
                  <c:v>54.615384615384542</c:v>
                </c:pt>
                <c:pt idx="2">
                  <c:v>67</c:v>
                </c:pt>
                <c:pt idx="3">
                  <c:v>74.555555555555458</c:v>
                </c:pt>
              </c:numCache>
            </c:numRef>
          </c:val>
        </c:ser>
        <c:axId val="125534976"/>
        <c:axId val="125536896"/>
      </c:barChart>
      <c:catAx>
        <c:axId val="1255349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ja-JP" altLang="en-US" sz="1800"/>
                  <a:t>応用課題提出数</a:t>
                </a:r>
              </a:p>
            </c:rich>
          </c:tx>
          <c:layout>
            <c:manualLayout>
              <c:xMode val="edge"/>
              <c:yMode val="edge"/>
              <c:x val="0.40789147010876342"/>
              <c:y val="0.89719961670925463"/>
            </c:manualLayout>
          </c:layout>
        </c:title>
        <c:numFmt formatCode="General" sourceLinked="1"/>
        <c:maj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/>
            </a:pPr>
            <a:endParaRPr lang="ja-JP"/>
          </a:p>
        </c:txPr>
        <c:crossAx val="125536896"/>
        <c:crosses val="autoZero"/>
        <c:auto val="1"/>
        <c:lblAlgn val="ctr"/>
        <c:lblOffset val="100"/>
      </c:catAx>
      <c:valAx>
        <c:axId val="125536896"/>
        <c:scaling>
          <c:orientation val="minMax"/>
          <c:min val="40"/>
        </c:scaling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ja-JP" altLang="en-US" sz="2000"/>
                  <a:t>テスト平均点</a:t>
                </a:r>
              </a:p>
            </c:rich>
          </c:tx>
          <c:layout/>
        </c:title>
        <c:numFmt formatCode="General" sourceLinked="1"/>
        <c:majorTickMark val="in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/>
            </a:pPr>
            <a:endParaRPr lang="ja-JP"/>
          </a:p>
        </c:txPr>
        <c:crossAx val="12553497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</c:chart>
  <c:spPr>
    <a:ln>
      <a:solidFill>
        <a:sysClr val="windowText" lastClr="000000"/>
      </a:solidFill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FF80A-B598-438A-85F9-34836A6F5F71}" type="datetimeFigureOut">
              <a:rPr kumimoji="1" lang="ja-JP" altLang="en-US" smtClean="0"/>
              <a:pPr/>
              <a:t>2013/10/30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5ABCB-94CF-4C5C-ABD1-368841D89F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5ABCB-94CF-4C5C-ABD1-368841D89FFD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5ABCB-94CF-4C5C-ABD1-368841D89FFD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40B69F-9910-428B-AEF7-69BFFACDD12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F9CF-38A5-440B-B0A9-C7ED92F075C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43FD0-4B53-4905-B891-6BE3682979A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CDEDF-F412-4AA2-B8DF-296B3CB9CCE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E76C2-19A4-4703-A7CE-8D84DA74E45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9E1A0-0C55-4544-8765-7B6DA7BC9C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9F015-A295-4726-8009-BCA5493F7DA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7DCE4-1504-458D-A04E-7A57D7644D9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D996D-30DD-40D8-8B60-70591B2022B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3E0AF-9C6A-4496-A639-7E2C8FAB044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C22C9-53C8-4AF0-94EF-C25D884F56E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 smtClean="0"/>
            </a:lvl1pPr>
          </a:lstStyle>
          <a:p>
            <a:pPr>
              <a:defRPr/>
            </a:pPr>
            <a:fld id="{12E1E5FF-48E6-4361-B21D-91BE1EA6129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xt-web.edu.sgu.ac.jp/HIKO/Pro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平成２５年１０月２９日</a:t>
            </a:r>
          </a:p>
          <a:p>
            <a:pPr eaLnBrk="1" hangingPunct="1"/>
            <a:r>
              <a:rPr lang="ja-JP" altLang="en-US" dirty="0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543800" cy="72390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理解度チェック３</a:t>
            </a: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5004048" y="3356992"/>
            <a:ext cx="3744416" cy="286232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１</a:t>
            </a:r>
            <a:r>
              <a:rPr lang="ja-JP" altLang="en-US" sz="3600" dirty="0" smtClean="0"/>
              <a:t>．テスト</a:t>
            </a:r>
            <a:r>
              <a:rPr lang="ja-JP" altLang="en-US" sz="3600" dirty="0"/>
              <a:t>　　</a:t>
            </a:r>
            <a:r>
              <a:rPr lang="ja-JP" altLang="en-US" sz="3600" dirty="0" smtClean="0"/>
              <a:t>　　</a:t>
            </a:r>
            <a:endParaRPr lang="en-US" altLang="ja-JP" sz="3600" dirty="0" smtClean="0"/>
          </a:p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２</a:t>
            </a:r>
            <a:r>
              <a:rPr lang="ja-JP" altLang="en-US" sz="3600" dirty="0" smtClean="0"/>
              <a:t>．理解度</a:t>
            </a:r>
            <a:endParaRPr lang="en-US" altLang="ja-JP" sz="3600" dirty="0" smtClean="0"/>
          </a:p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３</a:t>
            </a:r>
            <a:r>
              <a:rPr lang="ja-JP" altLang="en-US" sz="3600" dirty="0" smtClean="0"/>
              <a:t>．テスト理解度</a:t>
            </a:r>
            <a:r>
              <a:rPr lang="ja-JP" altLang="en-US" sz="3600" dirty="0"/>
              <a:t>　　　</a:t>
            </a:r>
            <a:endParaRPr lang="en-US" altLang="ja-JP" sz="3600" dirty="0"/>
          </a:p>
          <a:p>
            <a:pPr marL="457200" indent="-457200"/>
            <a:r>
              <a:rPr lang="ja-JP" altLang="en-US" sz="3600" b="1" dirty="0">
                <a:solidFill>
                  <a:srgbClr val="0000FF"/>
                </a:solidFill>
              </a:rPr>
              <a:t>４</a:t>
            </a:r>
            <a:r>
              <a:rPr lang="ja-JP" altLang="en-US" sz="3600" dirty="0" smtClean="0"/>
              <a:t>．理解度テスト  </a:t>
            </a:r>
            <a:endParaRPr lang="en-US" altLang="ja-JP" sz="3600" dirty="0" smtClean="0"/>
          </a:p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５</a:t>
            </a:r>
            <a:r>
              <a:rPr lang="ja-JP" altLang="en-US" sz="3600" dirty="0" smtClean="0"/>
              <a:t>．スタート</a:t>
            </a:r>
            <a:endParaRPr lang="en-US" altLang="ja-JP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323528" y="1124744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次のプログラムを実行した場合、最終的に変数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c</a:t>
            </a:r>
            <a:r>
              <a:rPr lang="ja-JP" altLang="en-US" sz="2800" dirty="0" smtClean="0"/>
              <a:t>の値は何になっていますか？次の選択肢から選んで下さい。</a:t>
            </a:r>
            <a:endParaRPr lang="en-US" altLang="ja-JP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2132856"/>
            <a:ext cx="4032448" cy="4031873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altLang="ja-JP" sz="3200" dirty="0" err="1" smtClean="0">
                <a:latin typeface="Courier New" pitchFamily="49" charset="0"/>
                <a:cs typeface="Courier New" pitchFamily="49" charset="0"/>
              </a:rPr>
              <a:t>a,b,c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a=“</a:t>
            </a:r>
            <a:r>
              <a:rPr lang="ja-JP" altLang="en-US" sz="3200" dirty="0" smtClean="0">
                <a:latin typeface="Courier New" pitchFamily="49" charset="0"/>
                <a:cs typeface="Courier New" pitchFamily="49" charset="0"/>
              </a:rPr>
              <a:t>テスト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”;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b=“</a:t>
            </a:r>
            <a:r>
              <a:rPr lang="ja-JP" altLang="en-US" sz="3200" dirty="0" smtClean="0">
                <a:latin typeface="Courier New" pitchFamily="49" charset="0"/>
                <a:cs typeface="Courier New" pitchFamily="49" charset="0"/>
              </a:rPr>
              <a:t>理解度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”;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c=“</a:t>
            </a:r>
            <a:r>
              <a:rPr lang="ja-JP" altLang="en-US" sz="3200" dirty="0" smtClean="0">
                <a:latin typeface="Courier New" pitchFamily="49" charset="0"/>
                <a:cs typeface="Courier New" pitchFamily="49" charset="0"/>
              </a:rPr>
              <a:t>スタート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”;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c=a;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a=b;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b=c;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</a:t>
            </a:r>
            <a:r>
              <a:rPr lang="en-US" altLang="ja-JP" sz="3200" dirty="0" err="1" smtClean="0">
                <a:latin typeface="Courier New" pitchFamily="49" charset="0"/>
                <a:cs typeface="Courier New" pitchFamily="49" charset="0"/>
              </a:rPr>
              <a:t>b+a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;</a:t>
            </a:r>
            <a:endParaRPr kumimoji="1" lang="ja-JP" altLang="en-US" sz="3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43800" cy="79695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理解度チェック３　</a:t>
            </a:r>
            <a:r>
              <a:rPr lang="ja-JP" altLang="en-US" dirty="0" smtClean="0">
                <a:solidFill>
                  <a:srgbClr val="FF0000"/>
                </a:solidFill>
              </a:rPr>
              <a:t>解答</a:t>
            </a:r>
          </a:p>
        </p:txBody>
      </p:sp>
      <p:sp>
        <p:nvSpPr>
          <p:cNvPr id="11267" name="正方形/長方形 41"/>
          <p:cNvSpPr>
            <a:spLocks noChangeArrowheads="1"/>
          </p:cNvSpPr>
          <p:nvPr/>
        </p:nvSpPr>
        <p:spPr bwMode="auto">
          <a:xfrm>
            <a:off x="3635896" y="5805264"/>
            <a:ext cx="32704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600" b="1" dirty="0" smtClean="0">
                <a:solidFill>
                  <a:srgbClr val="FF0000"/>
                </a:solidFill>
              </a:rPr>
              <a:t>3</a:t>
            </a:r>
            <a:r>
              <a:rPr lang="ja-JP" altLang="en-US" sz="3600" b="1" dirty="0" err="1" smtClean="0">
                <a:solidFill>
                  <a:srgbClr val="FF0000"/>
                </a:solidFill>
              </a:rPr>
              <a:t>．</a:t>
            </a:r>
            <a:r>
              <a:rPr lang="ja-JP" altLang="en-US" sz="3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テスト理解度</a:t>
            </a:r>
            <a:endParaRPr lang="en-US" altLang="ja-JP" sz="3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11560" y="1196752"/>
            <a:ext cx="2664296" cy="501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0"/>
              </a:lnSpc>
            </a:pP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a,b,c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a=“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テスト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”;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b=“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理解度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”;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c=“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スタート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”;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c=a;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a=b;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b=c;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c=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b+a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　</a:t>
            </a:r>
            <a:endParaRPr lang="ja-JP" altLang="en-US" sz="2800" dirty="0"/>
          </a:p>
        </p:txBody>
      </p:sp>
      <p:grpSp>
        <p:nvGrpSpPr>
          <p:cNvPr id="2" name="グループ化 15"/>
          <p:cNvGrpSpPr/>
          <p:nvPr/>
        </p:nvGrpSpPr>
        <p:grpSpPr>
          <a:xfrm>
            <a:off x="3635896" y="2996952"/>
            <a:ext cx="4392488" cy="461665"/>
            <a:chOff x="3635896" y="2996952"/>
            <a:chExt cx="4392488" cy="461665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635896" y="2996952"/>
              <a:ext cx="122413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テスト</a:t>
              </a:r>
              <a:endParaRPr kumimoji="1" lang="ja-JP" altLang="en-US" sz="2400" b="1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220072" y="2996952"/>
              <a:ext cx="122413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理解度</a:t>
              </a:r>
              <a:endParaRPr kumimoji="1" lang="ja-JP" altLang="en-US" sz="2400" b="1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804248" y="2996952"/>
              <a:ext cx="122413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スタート</a:t>
              </a:r>
              <a:endParaRPr kumimoji="1" lang="ja-JP" altLang="en-US" sz="2400" b="1" dirty="0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3635896" y="249289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0000FF"/>
                </a:solidFill>
              </a:rPr>
              <a:t>変数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ａ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20072" y="249289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0000FF"/>
                </a:solidFill>
              </a:rPr>
              <a:t>変数</a:t>
            </a:r>
            <a:r>
              <a:rPr kumimoji="1" lang="ja-JP" altLang="en-US" sz="2800" b="1" dirty="0" err="1" smtClean="0">
                <a:solidFill>
                  <a:srgbClr val="FF0000"/>
                </a:solidFill>
              </a:rPr>
              <a:t>ｂ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804248" y="249289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0000FF"/>
                </a:solidFill>
              </a:rPr>
              <a:t>変数</a:t>
            </a:r>
            <a:r>
              <a:rPr kumimoji="1" lang="ja-JP" altLang="en-US" sz="2800" b="1" dirty="0" err="1" smtClean="0">
                <a:solidFill>
                  <a:srgbClr val="FF0000"/>
                </a:solidFill>
              </a:rPr>
              <a:t>ｃ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grpSp>
        <p:nvGrpSpPr>
          <p:cNvPr id="3" name="グループ化 16"/>
          <p:cNvGrpSpPr/>
          <p:nvPr/>
        </p:nvGrpSpPr>
        <p:grpSpPr>
          <a:xfrm>
            <a:off x="3635896" y="4005064"/>
            <a:ext cx="4392488" cy="461665"/>
            <a:chOff x="3635896" y="2996952"/>
            <a:chExt cx="4392488" cy="461665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3635896" y="2996952"/>
              <a:ext cx="122413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テスト</a:t>
              </a:r>
              <a:endParaRPr kumimoji="1" lang="ja-JP" altLang="en-US" sz="2400" b="1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220072" y="2996952"/>
              <a:ext cx="122413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理解度</a:t>
              </a:r>
              <a:endParaRPr kumimoji="1" lang="ja-JP" altLang="en-US" sz="2400" b="1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804248" y="2996952"/>
              <a:ext cx="1224136" cy="461665"/>
            </a:xfrm>
            <a:prstGeom prst="rect">
              <a:avLst/>
            </a:prstGeom>
            <a:solidFill>
              <a:srgbClr val="FFFFCC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テスト</a:t>
              </a:r>
              <a:endParaRPr kumimoji="1" lang="ja-JP" altLang="en-US" sz="2400" b="1" dirty="0"/>
            </a:p>
          </p:txBody>
        </p:sp>
      </p:grpSp>
      <p:grpSp>
        <p:nvGrpSpPr>
          <p:cNvPr id="4" name="グループ化 20"/>
          <p:cNvGrpSpPr/>
          <p:nvPr/>
        </p:nvGrpSpPr>
        <p:grpSpPr>
          <a:xfrm>
            <a:off x="3635896" y="4581128"/>
            <a:ext cx="4392488" cy="461665"/>
            <a:chOff x="3635896" y="2996952"/>
            <a:chExt cx="4392488" cy="461665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3635896" y="2996952"/>
              <a:ext cx="1224136" cy="461665"/>
            </a:xfrm>
            <a:prstGeom prst="rect">
              <a:avLst/>
            </a:prstGeom>
            <a:solidFill>
              <a:srgbClr val="FFFFCC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理解度</a:t>
              </a:r>
              <a:endParaRPr kumimoji="1" lang="ja-JP" altLang="en-US" sz="2400" b="1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220072" y="2996952"/>
              <a:ext cx="122413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理解度</a:t>
              </a:r>
              <a:endParaRPr kumimoji="1" lang="ja-JP" altLang="en-US" sz="2400" b="1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6804248" y="2996952"/>
              <a:ext cx="122413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テスト</a:t>
              </a:r>
              <a:endParaRPr kumimoji="1" lang="ja-JP" altLang="en-US" sz="2400" b="1" dirty="0"/>
            </a:p>
          </p:txBody>
        </p:sp>
      </p:grpSp>
      <p:grpSp>
        <p:nvGrpSpPr>
          <p:cNvPr id="5" name="グループ化 24"/>
          <p:cNvGrpSpPr/>
          <p:nvPr/>
        </p:nvGrpSpPr>
        <p:grpSpPr>
          <a:xfrm>
            <a:off x="3635896" y="5157192"/>
            <a:ext cx="4392488" cy="461665"/>
            <a:chOff x="3635896" y="2996952"/>
            <a:chExt cx="4392488" cy="461665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3635896" y="2996952"/>
              <a:ext cx="122413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理解度</a:t>
              </a:r>
              <a:endParaRPr kumimoji="1" lang="ja-JP" altLang="en-US" sz="2400" b="1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5220072" y="2996952"/>
              <a:ext cx="1224136" cy="461665"/>
            </a:xfrm>
            <a:prstGeom prst="rect">
              <a:avLst/>
            </a:prstGeom>
            <a:solidFill>
              <a:srgbClr val="FFFFCC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テスト</a:t>
              </a:r>
              <a:endParaRPr kumimoji="1" lang="ja-JP" altLang="en-US" sz="2400" b="1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804248" y="2996952"/>
              <a:ext cx="122413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/>
                <a:t>テスト</a:t>
              </a:r>
              <a:endParaRPr kumimoji="1" lang="ja-JP" altLang="en-US" sz="2400" b="1" dirty="0"/>
            </a:p>
          </p:txBody>
        </p:sp>
      </p:grpSp>
      <p:sp>
        <p:nvSpPr>
          <p:cNvPr id="29" name="右中かっこ 28"/>
          <p:cNvSpPr/>
          <p:nvPr/>
        </p:nvSpPr>
        <p:spPr>
          <a:xfrm>
            <a:off x="2987824" y="2420888"/>
            <a:ext cx="576064" cy="1512168"/>
          </a:xfrm>
          <a:prstGeom prst="rightBrac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>
            <a:off x="2195736" y="4149080"/>
            <a:ext cx="1152128" cy="288032"/>
          </a:xfrm>
          <a:prstGeom prst="right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右矢印 30"/>
          <p:cNvSpPr/>
          <p:nvPr/>
        </p:nvSpPr>
        <p:spPr>
          <a:xfrm>
            <a:off x="2195736" y="4653136"/>
            <a:ext cx="1152128" cy="288032"/>
          </a:xfrm>
          <a:prstGeom prst="right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右矢印 31"/>
          <p:cNvSpPr/>
          <p:nvPr/>
        </p:nvSpPr>
        <p:spPr>
          <a:xfrm>
            <a:off x="2195736" y="5229200"/>
            <a:ext cx="1152128" cy="288032"/>
          </a:xfrm>
          <a:prstGeom prst="right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右矢印 32"/>
          <p:cNvSpPr/>
          <p:nvPr/>
        </p:nvSpPr>
        <p:spPr>
          <a:xfrm rot="427466">
            <a:off x="2281158" y="5875598"/>
            <a:ext cx="1152128" cy="288032"/>
          </a:xfrm>
          <a:prstGeom prst="right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3" grpId="0"/>
      <p:bldP spid="14" grpId="0"/>
      <p:bldP spid="15" grpId="0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543800" cy="72390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理解度チェック４</a:t>
            </a: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611560" y="4869160"/>
            <a:ext cx="76328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１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6</a:t>
            </a:r>
            <a:r>
              <a:rPr lang="ja-JP" altLang="en-US" sz="3600" dirty="0"/>
              <a:t>　　</a:t>
            </a:r>
            <a:r>
              <a:rPr lang="ja-JP" altLang="en-US" sz="3600" dirty="0" smtClean="0"/>
              <a:t>　　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２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4        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３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1.5        </a:t>
            </a:r>
          </a:p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４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1          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５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0</a:t>
            </a:r>
            <a:endParaRPr lang="en-US" altLang="ja-JP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395536" y="980728"/>
            <a:ext cx="78488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次のプログラムを実行し、変数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c</a:t>
            </a:r>
            <a:r>
              <a:rPr lang="ja-JP" altLang="en-US" sz="2800" dirty="0" smtClean="0"/>
              <a:t>の値を表示させた場合、どのように表示されますか？最も適切なものを次の選択肢から選んで下さい。</a:t>
            </a:r>
            <a:endParaRPr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31640" y="2348880"/>
            <a:ext cx="5256584" cy="2308324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a,b,c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ja-JP" sz="3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a=6;</a:t>
            </a:r>
            <a:br>
              <a:rPr lang="en-US" altLang="ja-JP" sz="3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b=4;</a:t>
            </a:r>
            <a:br>
              <a:rPr lang="en-US" altLang="ja-JP" sz="3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c=a/b;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43800" cy="79695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</a:t>
            </a:r>
            <a:r>
              <a:rPr lang="en-US" altLang="ja-JP" dirty="0" smtClean="0"/>
              <a:t>4</a:t>
            </a:r>
            <a:r>
              <a:rPr lang="ja-JP" altLang="en-US" dirty="0" smtClean="0"/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解答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611560" y="1196752"/>
            <a:ext cx="2664296" cy="2298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0"/>
              </a:lnSpc>
            </a:pP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a,b,c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a=6;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b=4;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c=a/b; </a:t>
            </a:r>
            <a:endParaRPr lang="ja-JP" altLang="en-US" sz="2800" dirty="0"/>
          </a:p>
        </p:txBody>
      </p:sp>
      <p:sp>
        <p:nvSpPr>
          <p:cNvPr id="34" name="正方形/長方形 33"/>
          <p:cNvSpPr/>
          <p:nvPr/>
        </p:nvSpPr>
        <p:spPr>
          <a:xfrm>
            <a:off x="683568" y="3717032"/>
            <a:ext cx="734481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>
              <a:buFont typeface="Wingdings" pitchFamily="2" charset="2"/>
              <a:buChar char="Ø"/>
            </a:pPr>
            <a:r>
              <a:rPr lang="en-US" altLang="ja-JP" sz="2800" dirty="0" smtClean="0"/>
              <a:t> (</a:t>
            </a:r>
            <a:r>
              <a:rPr lang="ja-JP" altLang="en-US" sz="2800" dirty="0" smtClean="0"/>
              <a:t>整数／整数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の演算結果は、整数になる。</a:t>
            </a:r>
            <a:endParaRPr lang="en-US" altLang="ja-JP" sz="28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つまり、小数点以下が切り捨てられる。</a:t>
            </a:r>
            <a:endParaRPr lang="en-US" altLang="ja-JP" sz="28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したがって、</a:t>
            </a:r>
            <a:endParaRPr lang="en-US" altLang="ja-JP" sz="2800" dirty="0" smtClean="0"/>
          </a:p>
          <a:p>
            <a:r>
              <a:rPr lang="ja-JP" altLang="en-US" sz="2800" dirty="0">
                <a:latin typeface="Courier New" pitchFamily="49" charset="0"/>
                <a:cs typeface="Courier New" pitchFamily="49" charset="0"/>
              </a:rPr>
              <a:t>　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　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C=a/b=6/4=1.5</a:t>
            </a:r>
            <a:r>
              <a:rPr lang="ja-JP" altLang="en-US" sz="3200" dirty="0" smtClean="0"/>
              <a:t>→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35896" y="5733256"/>
            <a:ext cx="1512168" cy="64633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FF0000"/>
                </a:solidFill>
              </a:rPr>
              <a:t>４</a:t>
            </a:r>
            <a:r>
              <a:rPr lang="ja-JP" altLang="en-US" sz="3600" dirty="0" smtClean="0">
                <a:solidFill>
                  <a:srgbClr val="FF0000"/>
                </a:solidFill>
              </a:rPr>
              <a:t>．</a:t>
            </a:r>
            <a:r>
              <a:rPr lang="en-US" altLang="ja-JP" sz="3600" b="1" dirty="0" smtClean="0">
                <a:solidFill>
                  <a:srgbClr val="0000FF"/>
                </a:solidFill>
              </a:rPr>
              <a:t>1</a:t>
            </a:r>
            <a:endParaRPr kumimoji="1" lang="ja-JP" altLang="en-US" sz="3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7427168" cy="868958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理解度確認テストについて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これまでの学習内容の理解度を確認する小テストを科目の</a:t>
            </a:r>
            <a:r>
              <a:rPr lang="en-US" altLang="ja-JP" dirty="0" smtClean="0"/>
              <a:t>HP</a:t>
            </a:r>
            <a:r>
              <a:rPr lang="ja-JP" altLang="en-US" dirty="0" smtClean="0"/>
              <a:t>に用意しています。</a:t>
            </a:r>
          </a:p>
          <a:p>
            <a:pPr eaLnBrk="1" hangingPunct="1"/>
            <a:r>
              <a:rPr lang="en-US" altLang="ja-JP" dirty="0" smtClean="0">
                <a:hlinkClick r:id="rId2"/>
              </a:rPr>
              <a:t>http://ext-web.edu.sgu.ac.jp/HIKO/Prog/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テストへ向けての勉強にもなりますので、各自チャレンジしてみて下さい。</a:t>
            </a:r>
          </a:p>
          <a:p>
            <a:pPr eaLnBrk="1" hangingPunct="1"/>
            <a:r>
              <a:rPr lang="ja-JP" altLang="en-US" dirty="0" smtClean="0"/>
              <a:t>この理解が、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テストの問題を解く前提</a:t>
            </a:r>
            <a:r>
              <a:rPr lang="ja-JP" altLang="en-US" dirty="0" smtClean="0"/>
              <a:t>になるので、どうしても内容を理解できない時は、森田まで質問に来て結構です。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7427168" cy="1012974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第１回テストについて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600" dirty="0" smtClean="0"/>
              <a:t>日時：</a:t>
            </a:r>
            <a:r>
              <a:rPr lang="en-US" altLang="ja-JP" sz="2600" dirty="0" smtClean="0"/>
              <a:t>11</a:t>
            </a:r>
            <a:r>
              <a:rPr lang="ja-JP" altLang="en-US" sz="2600" dirty="0" smtClean="0"/>
              <a:t>月</a:t>
            </a:r>
            <a:r>
              <a:rPr lang="en-US" altLang="ja-JP" sz="2600" dirty="0" smtClean="0"/>
              <a:t>12</a:t>
            </a:r>
            <a:r>
              <a:rPr lang="ja-JP" altLang="en-US" sz="2600" dirty="0" smtClean="0"/>
              <a:t>日　</a:t>
            </a:r>
            <a:r>
              <a:rPr lang="en-US" altLang="ja-JP" sz="2600" dirty="0" smtClean="0"/>
              <a:t>13:15</a:t>
            </a:r>
            <a:r>
              <a:rPr lang="ja-JP" altLang="en-US" sz="2600" dirty="0" smtClean="0"/>
              <a:t>～</a:t>
            </a:r>
            <a:r>
              <a:rPr lang="en-US" altLang="ja-JP" sz="2600" dirty="0" smtClean="0"/>
              <a:t>14:05</a:t>
            </a:r>
          </a:p>
          <a:p>
            <a:pPr eaLnBrk="1" hangingPunct="1"/>
            <a:r>
              <a:rPr lang="ja-JP" altLang="en-US" sz="2600" dirty="0" smtClean="0"/>
              <a:t>形式：ペーパーテスト</a:t>
            </a:r>
          </a:p>
          <a:p>
            <a:pPr eaLnBrk="1" hangingPunct="1"/>
            <a:r>
              <a:rPr lang="ja-JP" altLang="en-US" sz="2600" dirty="0" smtClean="0"/>
              <a:t>範囲：</a:t>
            </a:r>
            <a:r>
              <a:rPr lang="en-US" altLang="ja-JP" sz="2600" dirty="0" smtClean="0"/>
              <a:t>5-1</a:t>
            </a:r>
            <a:r>
              <a:rPr lang="ja-JP" altLang="en-US" sz="2600" dirty="0" smtClean="0"/>
              <a:t>節まで（</a:t>
            </a:r>
            <a:r>
              <a:rPr lang="en-US" altLang="ja-JP" sz="2600" dirty="0" smtClean="0"/>
              <a:t>p.114</a:t>
            </a:r>
            <a:r>
              <a:rPr lang="ja-JP" altLang="en-US" sz="2600" dirty="0" err="1" smtClean="0"/>
              <a:t>、</a:t>
            </a:r>
            <a:r>
              <a:rPr lang="en-US" altLang="ja-JP" sz="2600" dirty="0" smtClean="0"/>
              <a:t>2012</a:t>
            </a:r>
            <a:r>
              <a:rPr lang="ja-JP" altLang="en-US" sz="2600" dirty="0" smtClean="0"/>
              <a:t>年度版：</a:t>
            </a:r>
            <a:r>
              <a:rPr lang="en-US" altLang="ja-JP" sz="2600" dirty="0" smtClean="0"/>
              <a:t>p.112</a:t>
            </a:r>
            <a:r>
              <a:rPr lang="ja-JP" altLang="en-US" sz="2600" dirty="0" smtClean="0"/>
              <a:t>）</a:t>
            </a:r>
          </a:p>
          <a:p>
            <a:pPr eaLnBrk="1" hangingPunct="1"/>
            <a:r>
              <a:rPr lang="ja-JP" altLang="en-US" sz="2600" dirty="0" smtClean="0"/>
              <a:t>その他：テキストは参照可</a:t>
            </a:r>
          </a:p>
          <a:p>
            <a:pPr eaLnBrk="1" hangingPunct="1">
              <a:buFont typeface="Wingdings" pitchFamily="2" charset="2"/>
              <a:buNone/>
            </a:pPr>
            <a:r>
              <a:rPr lang="ja-JP" altLang="en-US" sz="2600" dirty="0" smtClean="0"/>
              <a:t>　　　　　　テスト中はノート</a:t>
            </a:r>
            <a:r>
              <a:rPr lang="en-US" altLang="ja-JP" sz="2600" dirty="0" smtClean="0"/>
              <a:t>PC</a:t>
            </a:r>
            <a:r>
              <a:rPr lang="ja-JP" altLang="en-US" sz="2600" dirty="0" smtClean="0"/>
              <a:t>は使用できません。</a:t>
            </a:r>
          </a:p>
          <a:p>
            <a:pPr eaLnBrk="1" hangingPunct="1"/>
            <a:r>
              <a:rPr lang="ja-JP" altLang="en-US" sz="2800" dirty="0" smtClean="0"/>
              <a:t>注意：</a:t>
            </a:r>
            <a:r>
              <a:rPr lang="ja-JP" altLang="en-US" sz="2800" dirty="0" smtClean="0">
                <a:solidFill>
                  <a:srgbClr val="FF0000"/>
                </a:solidFill>
              </a:rPr>
              <a:t>テストを無断欠席すると単位の取得はできません。</a:t>
            </a:r>
          </a:p>
          <a:p>
            <a:pPr eaLnBrk="1" hangingPunct="1"/>
            <a:r>
              <a:rPr lang="ja-JP" altLang="en-US" sz="2800" dirty="0" smtClean="0"/>
              <a:t>テストの情報は科目の</a:t>
            </a:r>
            <a:r>
              <a:rPr lang="en-US" altLang="ja-JP" sz="2800" dirty="0" smtClean="0"/>
              <a:t>HP</a:t>
            </a:r>
            <a:r>
              <a:rPr lang="ja-JP" altLang="en-US" sz="2800" dirty="0" err="1" smtClean="0"/>
              <a:t>にも</a:t>
            </a:r>
            <a:r>
              <a:rPr lang="ja-JP" altLang="en-US" sz="2800" dirty="0" smtClean="0"/>
              <a:t>掲載しています。</a:t>
            </a:r>
          </a:p>
          <a:p>
            <a:pPr eaLnBrk="1" hangingPunct="1">
              <a:buFont typeface="Wingdings" pitchFamily="2" charset="2"/>
              <a:buNone/>
            </a:pPr>
            <a:endParaRPr lang="ja-JP" alt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altLang="ja-JP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7427168" cy="940966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進度について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eaLnBrk="1" hangingPunct="1"/>
            <a:r>
              <a:rPr lang="ja-JP" altLang="en-US" sz="3200" dirty="0" smtClean="0"/>
              <a:t>本日の演習終了時点で第４章の課題を終了できなかった人は、次回までに残りの課題を必ずやっておいて下さい。</a:t>
            </a:r>
          </a:p>
          <a:p>
            <a:pPr eaLnBrk="1" hangingPunct="1"/>
            <a:r>
              <a:rPr lang="ja-JP" altLang="en-US" sz="3200" dirty="0" smtClean="0"/>
              <a:t>本日は、以下を終えた人は演習を終えて結構です。</a:t>
            </a:r>
            <a:endParaRPr lang="en-US" altLang="ja-JP" sz="3200" dirty="0" smtClean="0"/>
          </a:p>
          <a:p>
            <a:pPr eaLnBrk="1" hangingPunct="1">
              <a:buNone/>
            </a:pPr>
            <a:r>
              <a:rPr lang="ja-JP" altLang="en-US" sz="3200" b="1" dirty="0" smtClean="0">
                <a:solidFill>
                  <a:srgbClr val="FF0000"/>
                </a:solidFill>
              </a:rPr>
              <a:t>　</a:t>
            </a:r>
            <a:r>
              <a:rPr lang="ja-JP" altLang="en-US" sz="3200" dirty="0" smtClean="0"/>
              <a:t>①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　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【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基礎課題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5-1-3】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（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p.108</a:t>
            </a:r>
            <a:r>
              <a:rPr lang="ja-JP" altLang="en-US" sz="3200" b="1" dirty="0" err="1" smtClean="0">
                <a:solidFill>
                  <a:srgbClr val="FF0000"/>
                </a:solidFill>
              </a:rPr>
              <a:t>、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2012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年度版：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p.106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）</a:t>
            </a:r>
            <a:r>
              <a:rPr lang="ja-JP" altLang="en-US" sz="3200" dirty="0" smtClean="0"/>
              <a:t>まで終了</a:t>
            </a:r>
            <a:endParaRPr lang="en-US" altLang="ja-JP" sz="3200" dirty="0" smtClean="0"/>
          </a:p>
          <a:p>
            <a:pPr eaLnBrk="1" hangingPunct="1">
              <a:buNone/>
            </a:pPr>
            <a:r>
              <a:rPr lang="ja-JP" altLang="en-US" sz="3200" dirty="0" smtClean="0"/>
              <a:t>　②　理解度確認テスト　</a:t>
            </a:r>
            <a:endParaRPr lang="en-US" altLang="ja-JP" sz="3200" dirty="0" smtClean="0"/>
          </a:p>
          <a:p>
            <a:pPr marL="900113" indent="-900113" eaLnBrk="1" hangingPunct="1">
              <a:buNone/>
            </a:pPr>
            <a:r>
              <a:rPr lang="ja-JP" altLang="en-US" sz="3200" dirty="0" smtClean="0"/>
              <a:t>　　　　「コンポーネント」、「変数１」、「変数２」を受験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39552" y="4869160"/>
            <a:ext cx="8208912" cy="1800200"/>
          </a:xfrm>
          <a:prstGeom prst="rect">
            <a:avLst/>
          </a:prstGeom>
          <a:solidFill>
            <a:srgbClr val="FFFFCC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7543800" cy="725488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注意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80728"/>
            <a:ext cx="8568952" cy="55446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講義室での飲食は厳禁です。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目が疲れたなど、休憩をとりたい場合は、適宜休息をとって下さい。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演習時間中に具合が悪くなったなどの理由で、席を外したい場合は、補助員に断った上で廊下のベンチ等で休憩をとって結構です。リフレッシュして戻って来て下さい。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講義室では、演習課題の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学習に集中</a:t>
            </a:r>
            <a:r>
              <a:rPr lang="ja-JP" altLang="en-US" sz="2800" dirty="0" smtClean="0"/>
              <a:t>して下さい。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次を終えた人は演習を終えて結構です。</a:t>
            </a:r>
            <a:endParaRPr lang="en-US" altLang="ja-JP" sz="28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en-US" sz="2800" dirty="0" smtClean="0"/>
              <a:t>①</a:t>
            </a:r>
            <a:r>
              <a:rPr lang="ja-JP" altLang="en-US" sz="2800" dirty="0" smtClean="0">
                <a:solidFill>
                  <a:srgbClr val="FF0000"/>
                </a:solidFill>
              </a:rPr>
              <a:t>　</a:t>
            </a:r>
            <a:r>
              <a:rPr lang="en-US" altLang="ja-JP" sz="2800" dirty="0" smtClean="0">
                <a:solidFill>
                  <a:srgbClr val="FF0000"/>
                </a:solidFill>
              </a:rPr>
              <a:t>【</a:t>
            </a:r>
            <a:r>
              <a:rPr lang="ja-JP" altLang="en-US" sz="2800" dirty="0" smtClean="0">
                <a:solidFill>
                  <a:srgbClr val="FF0000"/>
                </a:solidFill>
              </a:rPr>
              <a:t>基礎課題</a:t>
            </a:r>
            <a:r>
              <a:rPr lang="en-US" altLang="ja-JP" sz="2800" dirty="0" smtClean="0">
                <a:solidFill>
                  <a:srgbClr val="FF0000"/>
                </a:solidFill>
              </a:rPr>
              <a:t>5-1-3】(p.108</a:t>
            </a:r>
            <a:r>
              <a:rPr lang="ja-JP" altLang="en-US" sz="2800" dirty="0" err="1" smtClean="0">
                <a:solidFill>
                  <a:srgbClr val="FF0000"/>
                </a:solidFill>
              </a:rPr>
              <a:t>、</a:t>
            </a:r>
            <a:r>
              <a:rPr lang="en-US" altLang="ja-JP" sz="2800" dirty="0" smtClean="0">
                <a:solidFill>
                  <a:srgbClr val="FF0000"/>
                </a:solidFill>
              </a:rPr>
              <a:t>2012</a:t>
            </a:r>
            <a:r>
              <a:rPr lang="ja-JP" altLang="en-US" sz="2800" dirty="0" smtClean="0">
                <a:solidFill>
                  <a:srgbClr val="FF0000"/>
                </a:solidFill>
              </a:rPr>
              <a:t>年度版：</a:t>
            </a:r>
            <a:r>
              <a:rPr lang="en-US" altLang="ja-JP" sz="2800" dirty="0" smtClean="0">
                <a:solidFill>
                  <a:srgbClr val="FF0000"/>
                </a:solidFill>
              </a:rPr>
              <a:t>p.106)</a:t>
            </a:r>
            <a:r>
              <a:rPr lang="ja-JP" altLang="en-US" sz="2800" dirty="0" err="1" smtClean="0"/>
              <a:t>まで</a:t>
            </a:r>
            <a:r>
              <a:rPr lang="ja-JP" altLang="en-US" sz="2800" dirty="0" smtClean="0"/>
              <a:t>終了</a:t>
            </a:r>
            <a:endParaRPr lang="en-US" altLang="ja-JP" sz="2800" dirty="0" smtClean="0"/>
          </a:p>
          <a:p>
            <a:pPr marL="900113" indent="-900113" eaLnBrk="1" hangingPunct="1">
              <a:buNone/>
            </a:pPr>
            <a:r>
              <a:rPr lang="ja-JP" altLang="en-US" sz="2800" dirty="0" smtClean="0"/>
              <a:t>　②　理解度確認テスト　「コンポーネント」、「変数１」と「変数２」を受験</a:t>
            </a:r>
          </a:p>
          <a:p>
            <a:pPr eaLnBrk="1" hangingPunct="1">
              <a:lnSpc>
                <a:spcPct val="90000"/>
              </a:lnSpc>
              <a:buNone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3"/>
          <p:cNvGraphicFramePr>
            <a:graphicFrameLocks/>
          </p:cNvGraphicFramePr>
          <p:nvPr/>
        </p:nvGraphicFramePr>
        <p:xfrm>
          <a:off x="251520" y="1340768"/>
          <a:ext cx="799288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543800" cy="868363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基礎課題進行状況（</a:t>
            </a:r>
            <a:r>
              <a:rPr lang="en-US" altLang="ja-JP" dirty="0" smtClean="0"/>
              <a:t>10/22</a:t>
            </a:r>
            <a:r>
              <a:rPr lang="ja-JP" altLang="en-US" dirty="0" smtClean="0"/>
              <a:t>時点）</a:t>
            </a: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1619672" y="3645024"/>
            <a:ext cx="28803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 dirty="0">
                <a:solidFill>
                  <a:srgbClr val="FF0000"/>
                </a:solidFill>
              </a:rPr>
              <a:t>挽回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を（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6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名）！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33" name="AutoShape 8"/>
          <p:cNvSpPr>
            <a:spLocks/>
          </p:cNvSpPr>
          <p:nvPr/>
        </p:nvSpPr>
        <p:spPr bwMode="auto">
          <a:xfrm rot="16200000">
            <a:off x="2571091" y="3125653"/>
            <a:ext cx="617442" cy="2808312"/>
          </a:xfrm>
          <a:prstGeom prst="rightBrace">
            <a:avLst>
              <a:gd name="adj1" fmla="val 36152"/>
              <a:gd name="adj2" fmla="val 50575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b="1"/>
          </a:p>
        </p:txBody>
      </p:sp>
      <p:sp>
        <p:nvSpPr>
          <p:cNvPr id="1030" name="Text Box 19"/>
          <p:cNvSpPr txBox="1">
            <a:spLocks noChangeArrowheads="1"/>
          </p:cNvSpPr>
          <p:nvPr/>
        </p:nvSpPr>
        <p:spPr bwMode="auto">
          <a:xfrm>
            <a:off x="1403350" y="6021388"/>
            <a:ext cx="5975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dirty="0"/>
              <a:t>平均的には</a:t>
            </a:r>
            <a:r>
              <a:rPr lang="en-US" altLang="ja-JP" sz="2800" dirty="0"/>
              <a:t>【</a:t>
            </a:r>
            <a:r>
              <a:rPr lang="ja-JP" altLang="en-US" sz="2800" dirty="0"/>
              <a:t>基礎課題</a:t>
            </a:r>
            <a:r>
              <a:rPr lang="en-US" altLang="ja-JP" sz="2800" dirty="0" smtClean="0"/>
              <a:t>4-8-2】</a:t>
            </a:r>
            <a:r>
              <a:rPr lang="ja-JP" altLang="en-US" sz="2800" dirty="0" err="1"/>
              <a:t>まで</a:t>
            </a:r>
            <a:r>
              <a:rPr lang="ja-JP" altLang="en-US" sz="2800" dirty="0"/>
              <a:t>終了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4067944" y="2348880"/>
            <a:ext cx="3025775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 smtClean="0"/>
              <a:t>67.6%</a:t>
            </a:r>
            <a:r>
              <a:rPr lang="ja-JP" altLang="en-US" sz="2400" dirty="0"/>
              <a:t>が</a:t>
            </a:r>
            <a:r>
              <a:rPr lang="en-US" altLang="ja-JP" sz="2400" dirty="0"/>
              <a:t>4-8</a:t>
            </a:r>
            <a:r>
              <a:rPr lang="ja-JP" altLang="en-US" sz="2400" dirty="0"/>
              <a:t>節以降へ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1033" grpId="0" animBg="1"/>
      <p:bldP spid="256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5"/>
          <p:cNvGraphicFramePr>
            <a:graphicFrameLocks/>
          </p:cNvGraphicFramePr>
          <p:nvPr/>
        </p:nvGraphicFramePr>
        <p:xfrm>
          <a:off x="539552" y="1268760"/>
          <a:ext cx="741682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543800" cy="868363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応用課題進行状況（</a:t>
            </a:r>
            <a:r>
              <a:rPr lang="en-US" altLang="ja-JP" dirty="0" smtClean="0"/>
              <a:t>10/22</a:t>
            </a:r>
            <a:r>
              <a:rPr lang="ja-JP" altLang="en-US" dirty="0" smtClean="0"/>
              <a:t>時点）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067944" y="2132856"/>
            <a:ext cx="3095625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 smtClean="0"/>
              <a:t>平均的には</a:t>
            </a:r>
            <a:r>
              <a:rPr lang="en-US" altLang="ja-JP" sz="2400" dirty="0" smtClean="0"/>
              <a:t>0.65</a:t>
            </a:r>
            <a:r>
              <a:rPr lang="ja-JP" altLang="en-US" sz="2400" dirty="0" smtClean="0"/>
              <a:t>題</a:t>
            </a:r>
            <a:endParaRPr lang="en-US" altLang="ja-JP" sz="2400" b="1" dirty="0">
              <a:solidFill>
                <a:srgbClr val="FF0000"/>
              </a:solidFill>
            </a:endParaRPr>
          </a:p>
        </p:txBody>
      </p:sp>
      <p:sp>
        <p:nvSpPr>
          <p:cNvPr id="1030" name="Text Box 19"/>
          <p:cNvSpPr txBox="1">
            <a:spLocks noChangeArrowheads="1"/>
          </p:cNvSpPr>
          <p:nvPr/>
        </p:nvSpPr>
        <p:spPr bwMode="auto">
          <a:xfrm>
            <a:off x="1979712" y="6093296"/>
            <a:ext cx="38164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 dirty="0" smtClean="0"/>
              <a:t>2</a:t>
            </a:r>
            <a:r>
              <a:rPr lang="ja-JP" altLang="en-US" sz="2800" dirty="0" smtClean="0"/>
              <a:t>題：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名　　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題：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名　　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07904" y="3501008"/>
            <a:ext cx="3744416" cy="52322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37.8%</a:t>
            </a:r>
            <a:r>
              <a:rPr kumimoji="1" lang="ja-JP" altLang="en-US" sz="2800" dirty="0" smtClean="0"/>
              <a:t>が応用課題提出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1030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543800" cy="796950"/>
          </a:xfrm>
        </p:spPr>
        <p:txBody>
          <a:bodyPr/>
          <a:lstStyle/>
          <a:p>
            <a:r>
              <a:rPr lang="ja-JP" altLang="en-US" dirty="0" smtClean="0"/>
              <a:t>応用課題提出数と成績の関係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63688" y="5877272"/>
            <a:ext cx="4968552" cy="523220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応用課題を解くほど高得点に！</a:t>
            </a:r>
            <a:endParaRPr kumimoji="1" lang="ja-JP" altLang="en-US" sz="2800" dirty="0"/>
          </a:p>
        </p:txBody>
      </p:sp>
      <p:graphicFrame>
        <p:nvGraphicFramePr>
          <p:cNvPr id="7" name="グラフ 6"/>
          <p:cNvGraphicFramePr>
            <a:graphicFrameLocks/>
          </p:cNvGraphicFramePr>
          <p:nvPr/>
        </p:nvGraphicFramePr>
        <p:xfrm>
          <a:off x="611560" y="1268760"/>
          <a:ext cx="70567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7543800" cy="72390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理解度チェック１</a:t>
            </a: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827584" y="5157192"/>
            <a:ext cx="79928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１</a:t>
            </a:r>
            <a:r>
              <a:rPr lang="ja-JP" altLang="en-US" sz="3600" dirty="0" smtClean="0"/>
              <a:t>．</a:t>
            </a:r>
            <a:r>
              <a:rPr lang="en-US" altLang="ja-JP" sz="4000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ja-JP" altLang="en-US" sz="3600" dirty="0"/>
              <a:t>　　　　　　</a:t>
            </a:r>
            <a:r>
              <a:rPr lang="ja-JP" altLang="en-US" sz="3600" b="1" dirty="0">
                <a:solidFill>
                  <a:srgbClr val="0000FF"/>
                </a:solidFill>
              </a:rPr>
              <a:t>２</a:t>
            </a:r>
            <a:r>
              <a:rPr lang="ja-JP" altLang="en-US" sz="3600" dirty="0" smtClean="0"/>
              <a:t>．</a:t>
            </a:r>
            <a:r>
              <a:rPr lang="en-US" altLang="ja-JP" sz="4000" dirty="0" smtClean="0">
                <a:latin typeface="Courier New" pitchFamily="49" charset="0"/>
                <a:cs typeface="Courier New" pitchFamily="49" charset="0"/>
              </a:rPr>
              <a:t>-3</a:t>
            </a:r>
            <a:r>
              <a:rPr lang="ja-JP" altLang="en-US" sz="3600" dirty="0">
                <a:latin typeface="Courier New" pitchFamily="49" charset="0"/>
                <a:cs typeface="Courier New" pitchFamily="49" charset="0"/>
              </a:rPr>
              <a:t>　</a:t>
            </a:r>
            <a:r>
              <a:rPr lang="ja-JP" altLang="en-US" sz="3600" dirty="0"/>
              <a:t>　　　　</a:t>
            </a:r>
            <a:r>
              <a:rPr lang="ja-JP" altLang="en-US" sz="3600" b="1" dirty="0">
                <a:solidFill>
                  <a:srgbClr val="0000FF"/>
                </a:solidFill>
              </a:rPr>
              <a:t>３</a:t>
            </a:r>
            <a:r>
              <a:rPr lang="ja-JP" altLang="en-US" sz="3600" dirty="0" smtClean="0"/>
              <a:t>．</a:t>
            </a:r>
            <a:r>
              <a:rPr lang="en-US" altLang="ja-JP" sz="4000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ja-JP" altLang="en-US" sz="3600" dirty="0"/>
              <a:t>　　　</a:t>
            </a:r>
            <a:endParaRPr lang="en-US" altLang="ja-JP" sz="3600" dirty="0"/>
          </a:p>
          <a:p>
            <a:pPr marL="457200" indent="-457200"/>
            <a:r>
              <a:rPr lang="ja-JP" altLang="en-US" sz="3600" b="1" dirty="0">
                <a:solidFill>
                  <a:srgbClr val="0000FF"/>
                </a:solidFill>
              </a:rPr>
              <a:t>４</a:t>
            </a:r>
            <a:r>
              <a:rPr lang="ja-JP" altLang="en-US" sz="3600" dirty="0" smtClean="0"/>
              <a:t>．</a:t>
            </a:r>
            <a:r>
              <a:rPr lang="en-US" altLang="ja-JP" sz="4000" dirty="0" smtClean="0">
                <a:latin typeface="Courier New" pitchFamily="49" charset="0"/>
                <a:cs typeface="Courier New" pitchFamily="49" charset="0"/>
              </a:rPr>
              <a:t>-6</a:t>
            </a:r>
            <a:r>
              <a:rPr lang="ja-JP" altLang="en-US" sz="3600" dirty="0"/>
              <a:t>　　　</a:t>
            </a:r>
            <a:r>
              <a:rPr lang="ja-JP" altLang="en-US" sz="3600" dirty="0" smtClean="0"/>
              <a:t>     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５</a:t>
            </a:r>
            <a:r>
              <a:rPr lang="ja-JP" altLang="en-US" sz="3600" dirty="0" smtClean="0"/>
              <a:t>．</a:t>
            </a:r>
            <a:r>
              <a:rPr lang="en-US" altLang="ja-JP" sz="4000" dirty="0" smtClean="0">
                <a:latin typeface="Courier New" pitchFamily="49" charset="0"/>
                <a:cs typeface="Courier New" pitchFamily="49" charset="0"/>
              </a:rPr>
              <a:t>6</a:t>
            </a:r>
            <a:endParaRPr lang="en-US" altLang="ja-JP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1520" y="1124744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次のプログラムを実行した場合、最終的に変数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c</a:t>
            </a:r>
            <a:r>
              <a:rPr lang="ja-JP" altLang="en-US" sz="2800" dirty="0" smtClean="0"/>
              <a:t>の値は何になっていますか？次の選択肢から選んで下さい。</a:t>
            </a:r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3648" y="2132856"/>
            <a:ext cx="5256584" cy="3046988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>
              <a:lnSpc>
                <a:spcPts val="3840"/>
              </a:lnSpc>
            </a:pPr>
            <a:r>
              <a:rPr lang="en-US" altLang="ja-JP" sz="3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dirty="0" err="1" smtClean="0">
                <a:latin typeface="Courier New" pitchFamily="49" charset="0"/>
                <a:cs typeface="Courier New" pitchFamily="49" charset="0"/>
              </a:rPr>
              <a:t>a,b,c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a=2;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b=5;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c=4;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c=a-b;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c=c*a;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43800" cy="79695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理解度チェック１　</a:t>
            </a:r>
            <a:r>
              <a:rPr lang="ja-JP" altLang="en-US" dirty="0" smtClean="0">
                <a:solidFill>
                  <a:srgbClr val="FF0000"/>
                </a:solidFill>
              </a:rPr>
              <a:t>解答</a:t>
            </a:r>
          </a:p>
        </p:txBody>
      </p:sp>
      <p:sp>
        <p:nvSpPr>
          <p:cNvPr id="11267" name="正方形/長方形 41"/>
          <p:cNvSpPr>
            <a:spLocks noChangeArrowheads="1"/>
          </p:cNvSpPr>
          <p:nvPr/>
        </p:nvSpPr>
        <p:spPr bwMode="auto">
          <a:xfrm>
            <a:off x="899592" y="4581128"/>
            <a:ext cx="1512168" cy="707886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0000"/>
                </a:solidFill>
              </a:rPr>
              <a:t>4</a:t>
            </a:r>
            <a:r>
              <a:rPr lang="ja-JP" altLang="en-US" sz="4000" b="1" dirty="0" err="1" smtClean="0">
                <a:solidFill>
                  <a:srgbClr val="FF0000"/>
                </a:solidFill>
              </a:rPr>
              <a:t>．</a:t>
            </a:r>
            <a:r>
              <a:rPr lang="en-US" altLang="ja-JP" sz="4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-6</a:t>
            </a:r>
            <a:endParaRPr lang="en-US" altLang="ja-JP" sz="4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11560" y="1340768"/>
            <a:ext cx="26642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dirty="0" err="1" smtClean="0">
                <a:latin typeface="Courier New" pitchFamily="49" charset="0"/>
                <a:cs typeface="Courier New" pitchFamily="49" charset="0"/>
              </a:rPr>
              <a:t>a,b,c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a=2;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b=5;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c=4;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c=a-b;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c=c*a;</a:t>
            </a:r>
            <a:endParaRPr lang="ja-JP" altLang="en-US" sz="3200" dirty="0"/>
          </a:p>
        </p:txBody>
      </p:sp>
      <p:sp>
        <p:nvSpPr>
          <p:cNvPr id="7" name="右矢印 6"/>
          <p:cNvSpPr/>
          <p:nvPr/>
        </p:nvSpPr>
        <p:spPr>
          <a:xfrm>
            <a:off x="2483768" y="3501008"/>
            <a:ext cx="792088" cy="288032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1880" y="335699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2-5 = -3</a:t>
            </a:r>
            <a:endParaRPr kumimoji="1" lang="ja-JP" altLang="en-US" sz="3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2555776" y="4005064"/>
            <a:ext cx="792088" cy="288032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47864" y="3861048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(-3)</a:t>
            </a:r>
            <a:r>
              <a:rPr lang="en-US" altLang="ja-JP" sz="3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×</a:t>
            </a:r>
            <a:r>
              <a:rPr kumimoji="1" lang="en-US" altLang="ja-JP" sz="3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 = </a:t>
            </a:r>
            <a:r>
              <a:rPr kumimoji="1" lang="en-US" altLang="ja-JP" sz="3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-6</a:t>
            </a:r>
            <a:endParaRPr kumimoji="1" lang="ja-JP" altLang="en-US" sz="3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7" grpId="0" animBg="1"/>
      <p:bldP spid="8" grpId="0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7543800" cy="72390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</a:t>
            </a:r>
            <a:r>
              <a:rPr lang="en-US" altLang="ja-JP" dirty="0" smtClean="0"/>
              <a:t>2</a:t>
            </a:r>
            <a:endParaRPr lang="ja-JP" altLang="en-US" dirty="0" smtClean="0"/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395536" y="4869160"/>
            <a:ext cx="83529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１</a:t>
            </a:r>
            <a:r>
              <a:rPr lang="ja-JP" altLang="en-US" sz="3600" dirty="0" smtClean="0"/>
              <a:t>．テスト</a:t>
            </a:r>
            <a:r>
              <a:rPr lang="ja-JP" altLang="en-US" sz="3600" dirty="0"/>
              <a:t>　　</a:t>
            </a:r>
            <a:r>
              <a:rPr lang="ja-JP" altLang="en-US" sz="3600" b="1" dirty="0">
                <a:solidFill>
                  <a:srgbClr val="0000FF"/>
                </a:solidFill>
              </a:rPr>
              <a:t>２</a:t>
            </a:r>
            <a:r>
              <a:rPr lang="ja-JP" altLang="en-US" sz="3600" dirty="0" smtClean="0"/>
              <a:t>．理解度</a:t>
            </a:r>
            <a:r>
              <a:rPr lang="ja-JP" altLang="en-US" sz="3600" dirty="0"/>
              <a:t>　　</a:t>
            </a:r>
            <a:r>
              <a:rPr lang="ja-JP" altLang="en-US" sz="3600" b="1" dirty="0">
                <a:solidFill>
                  <a:srgbClr val="0000FF"/>
                </a:solidFill>
              </a:rPr>
              <a:t>３</a:t>
            </a:r>
            <a:r>
              <a:rPr lang="ja-JP" altLang="en-US" sz="3600" dirty="0" smtClean="0"/>
              <a:t>．テスト理解度</a:t>
            </a:r>
            <a:r>
              <a:rPr lang="ja-JP" altLang="en-US" sz="3600" dirty="0"/>
              <a:t>　　　</a:t>
            </a:r>
            <a:endParaRPr lang="en-US" altLang="ja-JP" sz="3600" dirty="0"/>
          </a:p>
          <a:p>
            <a:pPr marL="457200" indent="-457200"/>
            <a:r>
              <a:rPr lang="ja-JP" altLang="en-US" sz="3600" b="1" dirty="0">
                <a:solidFill>
                  <a:srgbClr val="0000FF"/>
                </a:solidFill>
              </a:rPr>
              <a:t>４</a:t>
            </a:r>
            <a:r>
              <a:rPr lang="ja-JP" altLang="en-US" sz="3600" dirty="0" smtClean="0"/>
              <a:t>．理解度テスト     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５</a:t>
            </a:r>
            <a:r>
              <a:rPr lang="ja-JP" altLang="en-US" sz="3600" dirty="0" smtClean="0"/>
              <a:t>．スタート</a:t>
            </a:r>
            <a:endParaRPr lang="en-US" altLang="ja-JP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323528" y="1196752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次のプログラムを実行した場合、最終的に変数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c</a:t>
            </a:r>
            <a:r>
              <a:rPr lang="ja-JP" altLang="en-US" sz="2800" dirty="0" smtClean="0"/>
              <a:t>の値は何になっていますか？次の選択肢から選んで下さい。</a:t>
            </a:r>
            <a:endParaRPr lang="en-US" altLang="ja-JP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600" y="2204864"/>
            <a:ext cx="5616624" cy="2554545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altLang="ja-JP" sz="3200" dirty="0" err="1" smtClean="0">
                <a:latin typeface="Courier New" pitchFamily="49" charset="0"/>
                <a:cs typeface="Courier New" pitchFamily="49" charset="0"/>
              </a:rPr>
              <a:t>a,b,c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a="</a:t>
            </a:r>
            <a:r>
              <a:rPr lang="ja-JP" altLang="en-US" sz="3200" dirty="0" smtClean="0">
                <a:latin typeface="Courier New" pitchFamily="49" charset="0"/>
                <a:cs typeface="Courier New" pitchFamily="49" charset="0"/>
              </a:rPr>
              <a:t>テスト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";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b="</a:t>
            </a:r>
            <a:r>
              <a:rPr lang="ja-JP" altLang="en-US" sz="3200" dirty="0" smtClean="0">
                <a:latin typeface="Courier New" pitchFamily="49" charset="0"/>
                <a:cs typeface="Courier New" pitchFamily="49" charset="0"/>
              </a:rPr>
              <a:t>理解度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";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c="</a:t>
            </a:r>
            <a:r>
              <a:rPr lang="ja-JP" altLang="en-US" sz="3200" dirty="0" smtClean="0">
                <a:latin typeface="Courier New" pitchFamily="49" charset="0"/>
                <a:cs typeface="Courier New" pitchFamily="49" charset="0"/>
              </a:rPr>
              <a:t>スタート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";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c=</a:t>
            </a:r>
            <a:r>
              <a:rPr lang="en-US" altLang="ja-JP" sz="3200" dirty="0" err="1" smtClean="0">
                <a:latin typeface="Courier New" pitchFamily="49" charset="0"/>
                <a:cs typeface="Courier New" pitchFamily="49" charset="0"/>
              </a:rPr>
              <a:t>b+a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;</a:t>
            </a:r>
            <a:endParaRPr kumimoji="1" lang="ja-JP" altLang="en-US" sz="3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43800" cy="79695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理解度チェック２　</a:t>
            </a:r>
            <a:r>
              <a:rPr lang="ja-JP" altLang="en-US" dirty="0" smtClean="0">
                <a:solidFill>
                  <a:srgbClr val="FF0000"/>
                </a:solidFill>
              </a:rPr>
              <a:t>解答</a:t>
            </a:r>
          </a:p>
        </p:txBody>
      </p:sp>
      <p:sp>
        <p:nvSpPr>
          <p:cNvPr id="11267" name="正方形/長方形 41"/>
          <p:cNvSpPr>
            <a:spLocks noChangeArrowheads="1"/>
          </p:cNvSpPr>
          <p:nvPr/>
        </p:nvSpPr>
        <p:spPr bwMode="auto">
          <a:xfrm>
            <a:off x="827584" y="4797152"/>
            <a:ext cx="3270447" cy="646331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600" b="1" dirty="0" smtClean="0">
                <a:solidFill>
                  <a:srgbClr val="FF0000"/>
                </a:solidFill>
              </a:rPr>
              <a:t>4</a:t>
            </a:r>
            <a:r>
              <a:rPr lang="ja-JP" altLang="en-US" sz="3600" b="1" dirty="0" err="1" smtClean="0">
                <a:solidFill>
                  <a:srgbClr val="FF0000"/>
                </a:solidFill>
              </a:rPr>
              <a:t>．</a:t>
            </a:r>
            <a:r>
              <a:rPr lang="ja-JP" altLang="en-US" sz="3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理解度テスト</a:t>
            </a:r>
            <a:endParaRPr lang="en-US" altLang="ja-JP" sz="3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11560" y="1340768"/>
            <a:ext cx="26642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a,b,c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a="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テスト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";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b="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理解度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";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c="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スタート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";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c=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b+a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ja-JP" altLang="en-US" sz="2800" dirty="0"/>
          </a:p>
        </p:txBody>
      </p:sp>
      <p:sp>
        <p:nvSpPr>
          <p:cNvPr id="7" name="右矢印 6"/>
          <p:cNvSpPr/>
          <p:nvPr/>
        </p:nvSpPr>
        <p:spPr>
          <a:xfrm>
            <a:off x="2915816" y="3645024"/>
            <a:ext cx="792088" cy="288032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23928" y="350100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kumimoji="1" lang="ja-JP" altLang="en-US" sz="3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理解度</a:t>
            </a:r>
            <a:r>
              <a:rPr kumimoji="1" lang="en-US" altLang="ja-JP" sz="3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”+”</a:t>
            </a:r>
            <a:r>
              <a:rPr kumimoji="1" lang="ja-JP" altLang="en-US" sz="3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テスト</a:t>
            </a:r>
            <a:r>
              <a:rPr kumimoji="1" lang="en-US" altLang="ja-JP" sz="3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→</a:t>
            </a:r>
            <a:endParaRPr kumimoji="1" lang="en-US" altLang="ja-JP" sz="36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23928" y="4077072"/>
            <a:ext cx="29193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ja-JP" alt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理解度テスト</a:t>
            </a:r>
            <a:r>
              <a:rPr lang="en-US" altLang="ja-JP" sz="3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”</a:t>
            </a:r>
            <a:endParaRPr lang="ja-JP" altLang="en-US" sz="32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7" grpId="0" animBg="1"/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理解度チェック３の実施</a:t>
            </a:r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5286375"/>
          </a:xfrm>
        </p:spPr>
        <p:txBody>
          <a:bodyPr/>
          <a:lstStyle/>
          <a:p>
            <a:pPr eaLnBrk="1" hangingPunct="1"/>
            <a:r>
              <a:rPr lang="ja-JP" altLang="en-US" smtClean="0"/>
              <a:t>次の問題に進みます。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ステップ６の［戻る］ボタンをクリックして下さい。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再びプリントの</a:t>
            </a:r>
            <a:r>
              <a:rPr lang="ja-JP" altLang="en-US" b="1" smtClean="0">
                <a:solidFill>
                  <a:srgbClr val="0000FF"/>
                </a:solidFill>
              </a:rPr>
              <a:t>ステップ４</a:t>
            </a:r>
            <a:r>
              <a:rPr lang="ja-JP" altLang="en-US" smtClean="0"/>
              <a:t>を行います→</a:t>
            </a:r>
            <a:r>
              <a:rPr lang="ja-JP" altLang="en-US" b="1" smtClean="0">
                <a:solidFill>
                  <a:srgbClr val="FF0000"/>
                </a:solidFill>
              </a:rPr>
              <a:t>［回答する］ボタンを押してそのまま待機。</a:t>
            </a:r>
            <a:endParaRPr lang="en-US" altLang="ja-JP" b="1" smtClean="0">
              <a:solidFill>
                <a:srgbClr val="FF0000"/>
              </a:solidFill>
            </a:endParaRPr>
          </a:p>
          <a:p>
            <a:pPr eaLnBrk="1" hangingPunct="1"/>
            <a:r>
              <a:rPr lang="ja-JP" altLang="en-US" smtClean="0"/>
              <a:t>これから次の問題を提示しますので、</a:t>
            </a:r>
            <a:r>
              <a:rPr lang="ja-JP" altLang="en-US" b="1" smtClean="0">
                <a:solidFill>
                  <a:srgbClr val="0000FF"/>
                </a:solidFill>
              </a:rPr>
              <a:t>ステップ</a:t>
            </a:r>
            <a:r>
              <a:rPr lang="en-US" altLang="ja-JP" b="1" smtClean="0">
                <a:solidFill>
                  <a:srgbClr val="0000FF"/>
                </a:solidFill>
              </a:rPr>
              <a:t>5</a:t>
            </a:r>
            <a:r>
              <a:rPr lang="ja-JP" altLang="en-US" smtClean="0"/>
              <a:t>に従って回答を選択した後、</a:t>
            </a:r>
            <a:r>
              <a:rPr lang="ja-JP" altLang="en-US" b="1" smtClean="0">
                <a:solidFill>
                  <a:srgbClr val="0000FF"/>
                </a:solidFill>
              </a:rPr>
              <a:t>ステップ６</a:t>
            </a:r>
            <a:r>
              <a:rPr lang="ja-JP" altLang="en-US" smtClean="0"/>
              <a:t>の状態で待機して下さい。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正解した人には応用課題と同じく</a:t>
            </a:r>
            <a:r>
              <a:rPr lang="en-US" altLang="ja-JP" smtClean="0"/>
              <a:t>1</a:t>
            </a:r>
            <a:r>
              <a:rPr lang="ja-JP" altLang="en-US" smtClean="0"/>
              <a:t>点を加算します。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4012</TotalTime>
  <Words>672</Words>
  <Application>Microsoft Office PowerPoint</Application>
  <PresentationFormat>画面に合わせる (4:3)</PresentationFormat>
  <Paragraphs>114</Paragraphs>
  <Slides>17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Network</vt:lpstr>
      <vt:lpstr>プログラミング</vt:lpstr>
      <vt:lpstr>基礎課題進行状況（10/22時点）</vt:lpstr>
      <vt:lpstr>応用課題進行状況（10/22時点）</vt:lpstr>
      <vt:lpstr>応用課題提出数と成績の関係</vt:lpstr>
      <vt:lpstr>理解度チェック１</vt:lpstr>
      <vt:lpstr>理解度チェック１　解答</vt:lpstr>
      <vt:lpstr>理解度チェック2</vt:lpstr>
      <vt:lpstr>理解度チェック２　解答</vt:lpstr>
      <vt:lpstr>理解度チェック３の実施</vt:lpstr>
      <vt:lpstr>理解度チェック３</vt:lpstr>
      <vt:lpstr>理解度チェック３　解答</vt:lpstr>
      <vt:lpstr>理解度チェック４</vt:lpstr>
      <vt:lpstr>理解度チェック4　解答</vt:lpstr>
      <vt:lpstr>理解度確認テストについて</vt:lpstr>
      <vt:lpstr>第１回テストについて</vt:lpstr>
      <vt:lpstr>進度について</vt:lpstr>
      <vt:lpstr>注意</vt:lpstr>
    </vt:vector>
  </TitlesOfParts>
  <Company>札幌学院大学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65</cp:revision>
  <dcterms:created xsi:type="dcterms:W3CDTF">2003-04-22T00:37:29Z</dcterms:created>
  <dcterms:modified xsi:type="dcterms:W3CDTF">2013-10-30T04:06:48Z</dcterms:modified>
</cp:coreProperties>
</file>