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0" r:id="rId3"/>
    <p:sldId id="265" r:id="rId4"/>
    <p:sldId id="262" r:id="rId5"/>
    <p:sldId id="263" r:id="rId6"/>
    <p:sldId id="266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10/1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10.0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2-5-2】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17611770213234143"/>
          <c:y val="3.166708674160582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23295486860083647"/>
          <c:w val="0.84310096724082073"/>
          <c:h val="0.6477281712315996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補助員G!$D$34:$D$38</c:f>
              <c:strCache>
                <c:ptCount val="5"/>
                <c:pt idx="0">
                  <c:v>0</c:v>
                </c:pt>
                <c:pt idx="1">
                  <c:v>～1_4節</c:v>
                </c:pt>
                <c:pt idx="2">
                  <c:v>～2-4節</c:v>
                </c:pt>
                <c:pt idx="3">
                  <c:v>2-5節</c:v>
                </c:pt>
                <c:pt idx="4">
                  <c:v>2章終了</c:v>
                </c:pt>
              </c:strCache>
            </c:strRef>
          </c:cat>
          <c:val>
            <c:numRef>
              <c:f>補助員G!$E$34:$E$38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7</c:v>
                </c:pt>
                <c:pt idx="4">
                  <c:v>25</c:v>
                </c:pt>
              </c:numCache>
            </c:numRef>
          </c:val>
        </c:ser>
        <c:axId val="127221120"/>
        <c:axId val="127992960"/>
      </c:barChart>
      <c:catAx>
        <c:axId val="1272211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7992960"/>
        <c:crosses val="autoZero"/>
        <c:auto val="1"/>
        <c:lblAlgn val="ctr"/>
        <c:lblOffset val="100"/>
        <c:tickLblSkip val="1"/>
        <c:tickMarkSkip val="1"/>
      </c:catAx>
      <c:valAx>
        <c:axId val="1279929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1800"/>
                  <a:t>人数</a:t>
                </a:r>
              </a:p>
            </c:rich>
          </c:tx>
          <c:layout>
            <c:manualLayout>
              <c:xMode val="edge"/>
              <c:yMode val="edge"/>
              <c:x val="3.0245746691871644E-2"/>
              <c:y val="0.5056824146981656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722112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8ACB-E541-4864-A246-5DF4BB39778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5A0FB-8602-42B8-B6C8-2A9395102B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D3462-4BAD-461C-A564-26EC6764845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41D29-FEF2-4A8C-BCAB-C8CEA46F05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D7028-3FA8-4424-918D-F5C19FACDD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DB2B-5324-4970-8E5A-4666B3D0281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82C95-F3DE-4701-8536-3030F202FE2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40799-0C8B-4748-A411-2D2EE64C67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A06F6-C2B0-493B-9D14-B456FC941D2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F4F74-7F0E-4987-9D08-3394ED8A9F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AC284-52F7-4906-B802-B587CF8AB16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fld id="{120073C5-883B-4316-9377-A8FBADBD576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iko\Documents\HikoDocument\&#35611;&#32681;&#38306;&#20418;\&#35611;&#32681;2010\&#12503;&#12525;&#12464;&#12521;&#12511;&#12531;&#12464;\&#12473;&#12521;&#12452;&#12489;\Chapt3_2.jar" TargetMode="External"/><Relationship Id="rId2" Type="http://schemas.openxmlformats.org/officeDocument/2006/relationships/hyperlink" Target="file:///C:\Users\hiko\Documents\HikoDocument\&#35611;&#32681;&#38306;&#20418;\&#35611;&#32681;2010\&#12503;&#12525;&#12464;&#12521;&#12511;&#12531;&#12464;\&#12473;&#12521;&#12452;&#12489;\Chapt3_1.j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平成２５年１０月８日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3"/>
          <p:cNvGraphicFramePr>
            <a:graphicFrameLocks/>
          </p:cNvGraphicFramePr>
          <p:nvPr/>
        </p:nvGraphicFramePr>
        <p:xfrm>
          <a:off x="611560" y="1124744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543800" cy="65246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課題提出状況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10/1</a:t>
            </a:r>
            <a:r>
              <a:rPr lang="ja-JP" altLang="en-US" sz="2800" dirty="0" smtClean="0"/>
              <a:t>演習終了時点）</a:t>
            </a:r>
          </a:p>
        </p:txBody>
      </p:sp>
      <p:sp>
        <p:nvSpPr>
          <p:cNvPr id="21511" name="AutoShape 7"/>
          <p:cNvSpPr>
            <a:spLocks/>
          </p:cNvSpPr>
          <p:nvPr/>
        </p:nvSpPr>
        <p:spPr bwMode="auto">
          <a:xfrm rot="16200000">
            <a:off x="2628479" y="3284288"/>
            <a:ext cx="574675" cy="2160241"/>
          </a:xfrm>
          <a:prstGeom prst="rightBrace">
            <a:avLst>
              <a:gd name="adj1" fmla="val 12523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195736" y="3356992"/>
            <a:ext cx="1576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挽回を！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851275" y="2133600"/>
            <a:ext cx="388937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2</a:t>
            </a:r>
            <a:r>
              <a:rPr lang="ja-JP" altLang="en-US" sz="2400" dirty="0"/>
              <a:t>章を終了した人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62.5%</a:t>
            </a:r>
            <a:r>
              <a:rPr lang="ja-JP" altLang="en-US" sz="2400" dirty="0"/>
              <a:t>！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339975" y="6021388"/>
            <a:ext cx="5113338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平均的には</a:t>
            </a:r>
            <a:r>
              <a:rPr lang="en-US" altLang="ja-JP" sz="2400" dirty="0"/>
              <a:t>【</a:t>
            </a:r>
            <a:r>
              <a:rPr lang="ja-JP" altLang="en-US" sz="2400" dirty="0"/>
              <a:t>基礎課題</a:t>
            </a:r>
            <a:r>
              <a:rPr lang="en-US" altLang="ja-JP" sz="2400" dirty="0" smtClean="0"/>
              <a:t>2-5-2】</a:t>
            </a:r>
            <a:r>
              <a:rPr lang="ja-JP" altLang="en-US" sz="2400" dirty="0" err="1"/>
              <a:t>まで</a:t>
            </a:r>
            <a:r>
              <a:rPr lang="ja-JP" altLang="en-US" sz="2400" dirty="0"/>
              <a:t>終了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2" grpId="0"/>
      <p:bldP spid="21514" grpId="0" animBg="1"/>
      <p:bldP spid="215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941388"/>
          </a:xfrm>
        </p:spPr>
        <p:txBody>
          <a:bodyPr/>
          <a:lstStyle/>
          <a:p>
            <a:pPr eaLnBrk="1" hangingPunct="1"/>
            <a:r>
              <a:rPr lang="ja-JP" altLang="en-US" sz="4000" smtClean="0"/>
              <a:t>学習を始めるに当たって（再掲）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321175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テキストをよく読んで、動作を確認しながら学習を進めて下さい。</a:t>
            </a:r>
          </a:p>
          <a:p>
            <a:pPr eaLnBrk="1" hangingPunct="1"/>
            <a:r>
              <a:rPr lang="ja-JP" altLang="en-US" sz="2800" smtClean="0"/>
              <a:t>友人同士で教え合うのは、構いません。むしろ奨励します。</a:t>
            </a:r>
          </a:p>
          <a:p>
            <a:pPr eaLnBrk="1" hangingPunct="1"/>
            <a:r>
              <a:rPr lang="ja-JP" altLang="en-US" sz="2800" smtClean="0"/>
              <a:t>自主的にかつ積極的に学習に臨んで下さい。</a:t>
            </a:r>
          </a:p>
          <a:p>
            <a:pPr eaLnBrk="1" hangingPunct="1"/>
            <a:r>
              <a:rPr lang="ja-JP" altLang="en-US" sz="2800" smtClean="0"/>
              <a:t>毎週課題に取り組めば、無理なく消化できます。一方、数回欠席すると危険です。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学習上のアドバイス（再掲）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3</a:t>
            </a:r>
            <a:r>
              <a:rPr lang="ja-JP" altLang="en-US" sz="2600" smtClean="0"/>
              <a:t>章くらいまでは、「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習うより慣れろ</a:t>
            </a:r>
            <a:r>
              <a:rPr lang="ja-JP" altLang="en-US" sz="2600" smtClean="0"/>
              <a:t>」方式で、ともかく、プログラムの作成（の仕方）に慣れて下さい。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4</a:t>
            </a:r>
            <a:r>
              <a:rPr lang="ja-JP" altLang="en-US" sz="2600" smtClean="0"/>
              <a:t>章からは</a:t>
            </a:r>
            <a:r>
              <a:rPr lang="en-US" altLang="ja-JP" sz="2600" smtClean="0"/>
              <a:t>Java</a:t>
            </a:r>
            <a:r>
              <a:rPr lang="ja-JP" altLang="en-US" sz="2600" smtClean="0"/>
              <a:t>言語の文法の学習に入ります。ここからは、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プログラムの内容を理解する</a:t>
            </a:r>
            <a:r>
              <a:rPr lang="ja-JP" altLang="en-US" sz="2600" smtClean="0"/>
              <a:t>ことが重要になります。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各課題について、「どういう処理を行うプログラムか？」、「ポイントは何か？」を理解して下さい（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説明できる</a:t>
            </a:r>
            <a:r>
              <a:rPr lang="ja-JP" altLang="en-US" sz="2600" smtClean="0"/>
              <a:t>ようにして下さい）。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そのような理解なしに、ただ指示通りにプログラムを記述するだけでは、ほとんど力になりません。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その意味で、プログラミングが身に付くかどうかは、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最初の数週間の学習姿勢で決まる</a:t>
            </a:r>
            <a:r>
              <a:rPr lang="ja-JP" altLang="en-US" sz="2600" smtClean="0"/>
              <a:t>と思って下さい。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868363"/>
          </a:xfrm>
        </p:spPr>
        <p:txBody>
          <a:bodyPr/>
          <a:lstStyle/>
          <a:p>
            <a:pPr eaLnBrk="1" hangingPunct="1"/>
            <a:r>
              <a:rPr lang="ja-JP" altLang="en-US" smtClean="0"/>
              <a:t>学習のポイントについて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smtClean="0"/>
              <a:t>次の点を説明できますか？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＜２章＞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コンポーネントとは？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プロパティとは？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＜３章＞</a:t>
            </a:r>
            <a:r>
              <a:rPr lang="ja-JP" altLang="en-US" sz="2600" b="1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イベントとは？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イベントハンドラとは？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</a:t>
            </a:r>
            <a:r>
              <a:rPr lang="en-US" altLang="ja-JP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章＞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 b="1" smtClean="0">
                <a:solidFill>
                  <a:srgbClr val="FF0000"/>
                </a:solidFill>
              </a:rPr>
              <a:t>変数</a:t>
            </a:r>
            <a:r>
              <a:rPr lang="ja-JP" altLang="en-US" sz="2600" smtClean="0"/>
              <a:t>とは何ですか？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変数にはどの様な</a:t>
            </a:r>
            <a:r>
              <a:rPr lang="ja-JP" altLang="en-US" sz="2800" b="1" smtClean="0">
                <a:solidFill>
                  <a:srgbClr val="FF0000"/>
                </a:solidFill>
              </a:rPr>
              <a:t>型</a:t>
            </a:r>
            <a:r>
              <a:rPr lang="ja-JP" altLang="en-US" sz="2600" smtClean="0"/>
              <a:t>がありますか？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型を変換するには？　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95738" y="5445125"/>
            <a:ext cx="4392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>
                <a:solidFill>
                  <a:srgbClr val="0000FF"/>
                </a:solidFill>
              </a:rPr>
              <a:t>例：　整数型←→文字列型</a:t>
            </a:r>
          </a:p>
        </p:txBody>
      </p:sp>
      <p:sp>
        <p:nvSpPr>
          <p:cNvPr id="7173" name="AutoShape 6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5364163" y="3068638"/>
            <a:ext cx="1800225" cy="5762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200"/>
              <a:t>例１</a:t>
            </a:r>
          </a:p>
        </p:txBody>
      </p:sp>
      <p:sp>
        <p:nvSpPr>
          <p:cNvPr id="7174" name="AutoShape 7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5364163" y="3789363"/>
            <a:ext cx="1800225" cy="5762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200"/>
              <a:t>例２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注意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講義室での飲食は厳禁です。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目が疲れたなど、休憩をとりたい場合は、適宜休息をとって下さい。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講義時間中に具合が悪くなったなどの理由で、席を外したい場合は、必ず補助員に断って下さい。その上で廊下のベンチ等で休憩をとって結構です。リフレッシュして戻って来て下さい。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講義室では、演習課題の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学習に集中</a:t>
            </a:r>
            <a:r>
              <a:rPr lang="ja-JP" altLang="en-US" sz="2800" dirty="0" smtClean="0"/>
              <a:t>して下さい。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本日は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4-4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節（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p.74</a:t>
            </a:r>
            <a:r>
              <a:rPr lang="ja-JP" altLang="en-US" sz="2800" b="1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年度版：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p72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）</a:t>
            </a:r>
            <a:r>
              <a:rPr lang="ja-JP" altLang="en-US" sz="2800" dirty="0" smtClean="0"/>
              <a:t>まで終了することを目標に</a:t>
            </a:r>
            <a:r>
              <a:rPr lang="ja-JP" altLang="en-US" sz="2800" smtClean="0"/>
              <a:t>置きます。→終了した</a:t>
            </a:r>
            <a:r>
              <a:rPr lang="ja-JP" altLang="en-US" sz="2800" dirty="0" smtClean="0"/>
              <a:t>人は、演習を終えても結構です。ただし、途中を跳ばさず、テキストをじっくりと読むようにして下さい。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1185</TotalTime>
  <Words>463</Words>
  <Application>Microsoft Office PowerPoint</Application>
  <PresentationFormat>画面に合わせる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Network</vt:lpstr>
      <vt:lpstr>プログラミング</vt:lpstr>
      <vt:lpstr>課題提出状況（10/1演習終了時点）</vt:lpstr>
      <vt:lpstr>学習を始めるに当たって（再掲）</vt:lpstr>
      <vt:lpstr>学習上のアドバイス（再掲）</vt:lpstr>
      <vt:lpstr>学習のポイントについて</vt:lpstr>
      <vt:lpstr>注意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32</cp:revision>
  <dcterms:created xsi:type="dcterms:W3CDTF">2003-04-22T00:37:29Z</dcterms:created>
  <dcterms:modified xsi:type="dcterms:W3CDTF">2013-10-08T09:42:10Z</dcterms:modified>
</cp:coreProperties>
</file>