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72" r:id="rId3"/>
    <p:sldId id="276" r:id="rId4"/>
    <p:sldId id="277" r:id="rId5"/>
    <p:sldId id="279" r:id="rId6"/>
    <p:sldId id="278" r:id="rId7"/>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3333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8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35506;&#38988;&#25552;&#20986;&#29366;&#27841;\&#25552;&#20986;&#29366;&#27841;&#35352;&#37682;\&#35506;&#38988;master11.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hiko\Documents\HikoDocument\&#35611;&#32681;&#38306;&#20418;\&#35611;&#32681;2013\&#12503;&#12525;&#12464;&#12521;&#12511;&#12531;&#12464;\&#35506;&#38988;&#25552;&#20986;&#29366;&#27841;\&#25552;&#20986;&#29366;&#27841;&#35352;&#37682;\&#35506;&#38988;master1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基礎課題提出状況（</a:t>
            </a:r>
            <a:r>
              <a:rPr lang="en-US" altLang="ja-JP" sz="2000" b="0" i="0" u="none" strike="noStrike" baseline="0">
                <a:solidFill>
                  <a:srgbClr val="000000"/>
                </a:solidFill>
                <a:latin typeface="ＭＳ Ｐゴシック"/>
                <a:ea typeface="ＭＳ Ｐゴシック"/>
              </a:rPr>
              <a:t>11/5</a:t>
            </a:r>
            <a:r>
              <a:rPr lang="ja-JP" altLang="en-US" sz="2000" b="0" i="0" u="none" strike="noStrike" baseline="0">
                <a:solidFill>
                  <a:srgbClr val="000000"/>
                </a:solidFill>
                <a:latin typeface="ＭＳ Ｐゴシック"/>
                <a:ea typeface="ＭＳ Ｐゴシック"/>
              </a:rPr>
              <a:t>演習終了時点）</a:t>
            </a:r>
          </a:p>
          <a:p>
            <a:pPr>
              <a:defRPr sz="2000" b="0" i="0" u="none" strike="noStrike" baseline="0">
                <a:solidFill>
                  <a:srgbClr val="000000"/>
                </a:solidFill>
                <a:latin typeface="ＭＳ Ｐゴシック"/>
                <a:ea typeface="ＭＳ Ｐゴシック"/>
                <a:cs typeface="ＭＳ Ｐゴシック"/>
              </a:defRPr>
            </a:pPr>
            <a:r>
              <a:rPr lang="ja-JP" altLang="en-US" sz="2000" b="0" i="0" u="none" strike="noStrike" baseline="0">
                <a:solidFill>
                  <a:srgbClr val="000000"/>
                </a:solidFill>
                <a:latin typeface="ＭＳ Ｐゴシック"/>
                <a:ea typeface="ＭＳ Ｐゴシック"/>
              </a:rPr>
              <a:t>全体平均　</a:t>
            </a:r>
            <a:r>
              <a:rPr lang="en-US" altLang="ja-JP" sz="2000" b="0" i="0" u="none" strike="noStrike" baseline="0">
                <a:solidFill>
                  <a:srgbClr val="000000"/>
                </a:solidFill>
                <a:latin typeface="ＭＳ Ｐゴシック"/>
                <a:ea typeface="ＭＳ Ｐゴシック"/>
              </a:rPr>
              <a:t>37.0  →</a:t>
            </a:r>
            <a:r>
              <a:rPr lang="ja-JP" altLang="en-US" sz="2000" b="0" i="0" u="none" strike="noStrike" baseline="0">
                <a:solidFill>
                  <a:srgbClr val="000000"/>
                </a:solidFill>
                <a:latin typeface="ＭＳ Ｐゴシック"/>
                <a:ea typeface="ＭＳ Ｐゴシック"/>
              </a:rPr>
              <a:t>　</a:t>
            </a:r>
            <a:r>
              <a:rPr lang="en-US" altLang="ja-JP" sz="2000" b="0" i="0" u="none" strike="noStrike" baseline="0">
                <a:solidFill>
                  <a:srgbClr val="000000"/>
                </a:solidFill>
                <a:latin typeface="ＭＳ Ｐゴシック"/>
                <a:ea typeface="ＭＳ Ｐゴシック"/>
              </a:rPr>
              <a:t>【</a:t>
            </a:r>
            <a:r>
              <a:rPr lang="ja-JP" altLang="en-US" sz="2000" b="0" i="0" u="none" strike="noStrike" baseline="0">
                <a:solidFill>
                  <a:srgbClr val="000000"/>
                </a:solidFill>
                <a:latin typeface="ＭＳ Ｐゴシック"/>
                <a:ea typeface="ＭＳ Ｐゴシック"/>
              </a:rPr>
              <a:t>基礎課題</a:t>
            </a:r>
            <a:r>
              <a:rPr lang="en-US" altLang="ja-JP" sz="2000" b="0" i="0" u="none" strike="noStrike" baseline="0">
                <a:solidFill>
                  <a:srgbClr val="000000"/>
                </a:solidFill>
                <a:latin typeface="ＭＳ Ｐゴシック"/>
                <a:ea typeface="ＭＳ Ｐゴシック"/>
              </a:rPr>
              <a:t>5-1-4】</a:t>
            </a:r>
            <a:r>
              <a:rPr lang="ja-JP" altLang="en-US" sz="2000" b="0" i="0" u="none" strike="noStrike" baseline="0">
                <a:solidFill>
                  <a:srgbClr val="000000"/>
                </a:solidFill>
                <a:latin typeface="ＭＳ Ｐゴシック"/>
                <a:ea typeface="ＭＳ Ｐゴシック"/>
              </a:rPr>
              <a:t>に対応</a:t>
            </a:r>
          </a:p>
        </c:rich>
      </c:tx>
      <c:layout>
        <c:manualLayout>
          <c:xMode val="edge"/>
          <c:yMode val="edge"/>
          <c:x val="0.21550114364248998"/>
          <c:y val="3.6931818181818517E-2"/>
        </c:manualLayout>
      </c:layout>
      <c:spPr>
        <a:noFill/>
        <a:ln w="25400">
          <a:noFill/>
        </a:ln>
      </c:spPr>
    </c:title>
    <c:plotArea>
      <c:layout>
        <c:manualLayout>
          <c:layoutTarget val="inner"/>
          <c:xMode val="edge"/>
          <c:yMode val="edge"/>
          <c:x val="0.13043490300362473"/>
          <c:y val="0.23295486860083647"/>
          <c:w val="0.84310096724082073"/>
          <c:h val="0.64772817123159998"/>
        </c:manualLayout>
      </c:layout>
      <c:barChart>
        <c:barDir val="col"/>
        <c:grouping val="clustered"/>
        <c:ser>
          <c:idx val="0"/>
          <c:order val="0"/>
          <c:spPr>
            <a:solidFill>
              <a:srgbClr val="9999FF"/>
            </a:solidFill>
            <a:ln w="12700">
              <a:solidFill>
                <a:srgbClr val="000000"/>
              </a:solidFill>
              <a:prstDash val="solid"/>
            </a:ln>
          </c:spPr>
          <c:cat>
            <c:strRef>
              <c:f>補助員G!$D$36:$D$41</c:f>
              <c:strCache>
                <c:ptCount val="6"/>
                <c:pt idx="0">
                  <c:v>3章</c:v>
                </c:pt>
                <c:pt idx="1">
                  <c:v>～4-7節</c:v>
                </c:pt>
                <c:pt idx="2">
                  <c:v>～4-12節</c:v>
                </c:pt>
                <c:pt idx="3">
                  <c:v>～5-1-5</c:v>
                </c:pt>
                <c:pt idx="4">
                  <c:v>5-1-6</c:v>
                </c:pt>
                <c:pt idx="5">
                  <c:v>5-2節</c:v>
                </c:pt>
              </c:strCache>
            </c:strRef>
          </c:cat>
          <c:val>
            <c:numRef>
              <c:f>補助員G!$E$36:$E$41</c:f>
              <c:numCache>
                <c:formatCode>General</c:formatCode>
                <c:ptCount val="6"/>
                <c:pt idx="0">
                  <c:v>1</c:v>
                </c:pt>
                <c:pt idx="1">
                  <c:v>1</c:v>
                </c:pt>
                <c:pt idx="2">
                  <c:v>3</c:v>
                </c:pt>
                <c:pt idx="3">
                  <c:v>4</c:v>
                </c:pt>
                <c:pt idx="4">
                  <c:v>25</c:v>
                </c:pt>
                <c:pt idx="5">
                  <c:v>3</c:v>
                </c:pt>
              </c:numCache>
            </c:numRef>
          </c:val>
        </c:ser>
        <c:axId val="145579392"/>
        <c:axId val="146162816"/>
      </c:barChart>
      <c:catAx>
        <c:axId val="145579392"/>
        <c:scaling>
          <c:orientation val="minMax"/>
        </c:scaling>
        <c:axPos val="b"/>
        <c:numFmt formatCode="General" sourceLinked="1"/>
        <c:majorTickMark val="in"/>
        <c:tickLblPos val="nextTo"/>
        <c:spPr>
          <a:ln w="3175">
            <a:solidFill>
              <a:srgbClr val="000000"/>
            </a:solidFill>
            <a:prstDash val="solid"/>
          </a:ln>
        </c:spPr>
        <c:txPr>
          <a:bodyPr rot="0" vert="horz"/>
          <a:lstStyle/>
          <a:p>
            <a:pPr>
              <a:defRPr sz="1800" b="0" i="0" u="none" strike="noStrike" baseline="0">
                <a:solidFill>
                  <a:srgbClr val="000000"/>
                </a:solidFill>
                <a:latin typeface="ＭＳ Ｐゴシック"/>
                <a:ea typeface="ＭＳ Ｐゴシック"/>
                <a:cs typeface="ＭＳ Ｐゴシック"/>
              </a:defRPr>
            </a:pPr>
            <a:endParaRPr lang="ja-JP"/>
          </a:p>
        </c:txPr>
        <c:crossAx val="146162816"/>
        <c:crosses val="autoZero"/>
        <c:auto val="1"/>
        <c:lblAlgn val="ctr"/>
        <c:lblOffset val="100"/>
        <c:tickLblSkip val="1"/>
        <c:tickMarkSkip val="1"/>
      </c:catAx>
      <c:valAx>
        <c:axId val="146162816"/>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1.5128345527745595E-2"/>
              <c:y val="0.50568244942481133"/>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45579392"/>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sz="1800" b="0" i="0" u="none" strike="noStrike" baseline="0">
                <a:solidFill>
                  <a:srgbClr val="000000"/>
                </a:solidFill>
                <a:latin typeface="ＭＳ Ｐゴシック"/>
                <a:ea typeface="ＭＳ Ｐゴシック"/>
                <a:cs typeface="ＭＳ Ｐゴシック"/>
              </a:defRPr>
            </a:pPr>
            <a:r>
              <a:rPr lang="ja-JP" altLang="en-US" sz="1800" b="0" i="0" u="none" strike="noStrike" baseline="0">
                <a:solidFill>
                  <a:srgbClr val="000000"/>
                </a:solidFill>
                <a:latin typeface="ＭＳ Ｐゴシック"/>
                <a:ea typeface="ＭＳ Ｐゴシック"/>
              </a:rPr>
              <a:t>応用課題提出状況（</a:t>
            </a:r>
            <a:r>
              <a:rPr lang="en-US" altLang="ja-JP" sz="1800" b="0" i="0" u="none" strike="noStrike" baseline="0">
                <a:solidFill>
                  <a:srgbClr val="000000"/>
                </a:solidFill>
                <a:latin typeface="ＭＳ Ｐゴシック"/>
                <a:ea typeface="ＭＳ Ｐゴシック"/>
              </a:rPr>
              <a:t>11/5</a:t>
            </a:r>
            <a:r>
              <a:rPr lang="ja-JP" altLang="en-US" sz="1800" b="0" i="0" u="none" strike="noStrike" baseline="0">
                <a:solidFill>
                  <a:srgbClr val="000000"/>
                </a:solidFill>
                <a:latin typeface="ＭＳ Ｐゴシック"/>
                <a:ea typeface="ＭＳ Ｐゴシック"/>
              </a:rPr>
              <a:t>演習終了時点）　  全体平均</a:t>
            </a:r>
            <a:r>
              <a:rPr lang="en-US" altLang="ja-JP" sz="1800" b="0" i="0" u="none" strike="noStrike" baseline="0">
                <a:solidFill>
                  <a:srgbClr val="000000"/>
                </a:solidFill>
                <a:latin typeface="ＭＳ Ｐゴシック"/>
                <a:ea typeface="ＭＳ Ｐゴシック"/>
              </a:rPr>
              <a:t>=1.95</a:t>
            </a:r>
          </a:p>
        </c:rich>
      </c:tx>
      <c:layout>
        <c:manualLayout>
          <c:xMode val="edge"/>
          <c:yMode val="edge"/>
          <c:x val="0.15161839863713947"/>
          <c:y val="3.2828282828282832E-2"/>
        </c:manualLayout>
      </c:layout>
      <c:spPr>
        <a:noFill/>
        <a:ln w="25400">
          <a:noFill/>
        </a:ln>
      </c:spPr>
    </c:title>
    <c:plotArea>
      <c:layout>
        <c:manualLayout>
          <c:layoutTarget val="inner"/>
          <c:xMode val="edge"/>
          <c:yMode val="edge"/>
          <c:x val="0.11754684838160204"/>
          <c:y val="0.16161656017341425"/>
          <c:w val="0.85860306643952944"/>
          <c:h val="0.73232503828578965"/>
        </c:manualLayout>
      </c:layout>
      <c:barChart>
        <c:barDir val="col"/>
        <c:grouping val="clustered"/>
        <c:ser>
          <c:idx val="0"/>
          <c:order val="0"/>
          <c:spPr>
            <a:solidFill>
              <a:srgbClr val="9999FF"/>
            </a:solidFill>
            <a:ln w="12700">
              <a:solidFill>
                <a:srgbClr val="000000"/>
              </a:solidFill>
              <a:prstDash val="solid"/>
            </a:ln>
          </c:spPr>
          <c:cat>
            <c:numRef>
              <c:f>補助員G!$D$76:$D$79</c:f>
              <c:numCache>
                <c:formatCode>General</c:formatCode>
                <c:ptCount val="4"/>
                <c:pt idx="0">
                  <c:v>0</c:v>
                </c:pt>
                <c:pt idx="1">
                  <c:v>1</c:v>
                </c:pt>
                <c:pt idx="2">
                  <c:v>2</c:v>
                </c:pt>
                <c:pt idx="3">
                  <c:v>3</c:v>
                </c:pt>
              </c:numCache>
            </c:numRef>
          </c:cat>
          <c:val>
            <c:numRef>
              <c:f>補助員G!$E$76:$E$79</c:f>
              <c:numCache>
                <c:formatCode>General</c:formatCode>
                <c:ptCount val="4"/>
                <c:pt idx="0">
                  <c:v>12</c:v>
                </c:pt>
                <c:pt idx="1">
                  <c:v>1</c:v>
                </c:pt>
                <c:pt idx="2">
                  <c:v>1</c:v>
                </c:pt>
                <c:pt idx="3">
                  <c:v>23</c:v>
                </c:pt>
              </c:numCache>
            </c:numRef>
          </c:val>
        </c:ser>
        <c:axId val="146195584"/>
        <c:axId val="146197120"/>
      </c:barChart>
      <c:catAx>
        <c:axId val="146195584"/>
        <c:scaling>
          <c:orientation val="minMax"/>
        </c:scaling>
        <c:axPos val="b"/>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46197120"/>
        <c:crosses val="autoZero"/>
        <c:auto val="1"/>
        <c:lblAlgn val="ctr"/>
        <c:lblOffset val="100"/>
        <c:tickLblSkip val="1"/>
        <c:tickMarkSkip val="1"/>
      </c:catAx>
      <c:valAx>
        <c:axId val="146197120"/>
        <c:scaling>
          <c:orientation val="minMax"/>
        </c:scaling>
        <c:axPos val="l"/>
        <c:majorGridlines>
          <c:spPr>
            <a:ln w="3175">
              <a:solidFill>
                <a:srgbClr val="000000"/>
              </a:solidFill>
              <a:prstDash val="solid"/>
            </a:ln>
          </c:spPr>
        </c:majorGridlines>
        <c:title>
          <c:tx>
            <c:rich>
              <a:bodyPr/>
              <a:lstStyle/>
              <a:p>
                <a:pPr>
                  <a:defRPr sz="2000" b="0" i="0" u="none" strike="noStrike" baseline="0">
                    <a:solidFill>
                      <a:srgbClr val="000000"/>
                    </a:solidFill>
                    <a:latin typeface="ＭＳ Ｐゴシック"/>
                    <a:ea typeface="ＭＳ Ｐゴシック"/>
                    <a:cs typeface="ＭＳ Ｐゴシック"/>
                  </a:defRPr>
                </a:pPr>
                <a:r>
                  <a:rPr lang="ja-JP" altLang="en-US" sz="2000"/>
                  <a:t>人数</a:t>
                </a:r>
              </a:p>
            </c:rich>
          </c:tx>
          <c:layout>
            <c:manualLayout>
              <c:xMode val="edge"/>
              <c:yMode val="edge"/>
              <c:x val="6.5078553363351783E-3"/>
              <c:y val="0.47209991965466003"/>
            </c:manualLayout>
          </c:layout>
          <c:spPr>
            <a:noFill/>
            <a:ln w="25400">
              <a:noFill/>
            </a:ln>
          </c:spPr>
        </c:title>
        <c:numFmt formatCode="General" sourceLinked="1"/>
        <c:majorTickMark val="in"/>
        <c:tickLblPos val="nextTo"/>
        <c:spPr>
          <a:ln w="3175">
            <a:solidFill>
              <a:srgbClr val="000000"/>
            </a:solidFill>
            <a:prstDash val="solid"/>
          </a:ln>
        </c:spPr>
        <c:txPr>
          <a:bodyPr rot="0" vert="horz"/>
          <a:lstStyle/>
          <a:p>
            <a:pPr>
              <a:defRPr sz="2000" b="0" i="0" u="none" strike="noStrike" baseline="0">
                <a:solidFill>
                  <a:srgbClr val="000000"/>
                </a:solidFill>
                <a:latin typeface="ＭＳ Ｐゴシック"/>
                <a:ea typeface="ＭＳ Ｐゴシック"/>
                <a:cs typeface="ＭＳ Ｐゴシック"/>
              </a:defRPr>
            </a:pPr>
            <a:endParaRPr lang="ja-JP"/>
          </a:p>
        </c:txPr>
        <c:crossAx val="146195584"/>
        <c:crosses val="autoZero"/>
        <c:crossBetween val="between"/>
      </c:valAx>
      <c:spPr>
        <a:solidFill>
          <a:srgbClr val="FFFFFF"/>
        </a:solidFill>
        <a:ln w="12700">
          <a:solidFill>
            <a:srgbClr val="000000"/>
          </a:solidFill>
          <a:prstDash val="solid"/>
        </a:ln>
      </c:spPr>
    </c:plotArea>
    <c:plotVisOnly val="1"/>
    <c:dispBlanksAs val="gap"/>
  </c:chart>
  <c:spPr>
    <a:solidFill>
      <a:srgbClr val="FFFFFF"/>
    </a:solidFill>
    <a:ln w="3175">
      <a:solidFill>
        <a:srgbClr val="000000"/>
      </a:solid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ja-JP" altLang="en-US">
              <a:ea typeface="ＭＳ Ｐゴシック" pitchFamily="50" charset="-128"/>
            </a:endParaRPr>
          </a:p>
        </p:txBody>
      </p:sp>
      <p:sp>
        <p:nvSpPr>
          <p:cNvPr id="7171"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717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E276B59D-D858-4F52-B58E-3473F34A978B}"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E062D44A-9A2B-4D4D-BC43-612B33A123B8}"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186D9671-EB6E-4629-AD68-EF5007075F1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6D019B58-B29C-43D7-BE40-79707104EAF1}"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0739252A-E5C6-43F9-994E-1756BE15298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4C44F040-5929-46A1-B02D-507B67259EAD}"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75294406-5D8D-4B01-84F9-83E5BDB98E40}"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F331D9BD-1A76-4604-AFBC-D545A7B8F8B1}"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8E960AEC-FA8B-4FC1-83D8-34FDCB1EB739}"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4B2AED0A-A537-49C6-B3B9-EC0A19A3DF21}"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4CAEA42A-AC99-4D2B-B292-17B7CC9C8AE6}"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ja-JP" altLang="en-US">
              <a:ea typeface="ＭＳ Ｐゴシック" pitchFamily="50" charset="-128"/>
            </a:endParaRPr>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6149"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ea typeface="ＭＳ Ｐゴシック" pitchFamily="50" charset="-128"/>
              </a:defRPr>
            </a:lvl1pPr>
          </a:lstStyle>
          <a:p>
            <a:pPr>
              <a:defRPr/>
            </a:pPr>
            <a:endParaRPr lang="en-US" altLang="ja-JP"/>
          </a:p>
        </p:txBody>
      </p:sp>
      <p:sp>
        <p:nvSpPr>
          <p:cNvPr id="6150"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ea typeface="ＭＳ Ｐゴシック" pitchFamily="50" charset="-128"/>
              </a:defRPr>
            </a:lvl1pPr>
          </a:lstStyle>
          <a:p>
            <a:pPr>
              <a:defRPr/>
            </a:pPr>
            <a:endParaRPr lang="en-US" altLang="ja-JP"/>
          </a:p>
        </p:txBody>
      </p:sp>
      <p:sp>
        <p:nvSpPr>
          <p:cNvPr id="6151"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000">
                <a:ea typeface="ＭＳ Ｐゴシック" pitchFamily="50" charset="-128"/>
              </a:defRPr>
            </a:lvl1pPr>
          </a:lstStyle>
          <a:p>
            <a:pPr>
              <a:defRPr/>
            </a:pPr>
            <a:fld id="{0B71EC67-24DA-4D86-931D-D82903FBF22D}" type="slidenum">
              <a:rPr lang="en-US" altLang="ja-JP"/>
              <a:pPr>
                <a:defRPr/>
              </a:pPr>
              <a:t>&lt;#&gt;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6153"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4"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5"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6"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7"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8"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59" name="Oval 15"/>
            <p:cNvSpPr>
              <a:spLocks noChangeArrowheads="1"/>
            </p:cNvSpPr>
            <p:nvPr/>
          </p:nvSpPr>
          <p:spPr bwMode="auto">
            <a:xfrm>
              <a:off x="5472" y="1072"/>
              <a:ext cx="74" cy="77"/>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0" name="Oval 16"/>
            <p:cNvSpPr>
              <a:spLocks noChangeArrowheads="1"/>
            </p:cNvSpPr>
            <p:nvPr/>
          </p:nvSpPr>
          <p:spPr bwMode="auto">
            <a:xfrm>
              <a:off x="5136" y="1184"/>
              <a:ext cx="80" cy="74"/>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1" name="Oval 17"/>
            <p:cNvSpPr>
              <a:spLocks noChangeArrowheads="1"/>
            </p:cNvSpPr>
            <p:nvPr/>
          </p:nvSpPr>
          <p:spPr bwMode="auto">
            <a:xfrm>
              <a:off x="5248" y="1184"/>
              <a:ext cx="79" cy="74"/>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2" name="Oval 18"/>
            <p:cNvSpPr>
              <a:spLocks noChangeArrowheads="1"/>
            </p:cNvSpPr>
            <p:nvPr/>
          </p:nvSpPr>
          <p:spPr bwMode="auto">
            <a:xfrm>
              <a:off x="5360" y="1184"/>
              <a:ext cx="76" cy="74"/>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3" name="Oval 19"/>
            <p:cNvSpPr>
              <a:spLocks noChangeArrowheads="1"/>
            </p:cNvSpPr>
            <p:nvPr/>
          </p:nvSpPr>
          <p:spPr bwMode="auto">
            <a:xfrm>
              <a:off x="5472" y="1184"/>
              <a:ext cx="74" cy="74"/>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4" name="Oval 20"/>
            <p:cNvSpPr>
              <a:spLocks noChangeArrowheads="1"/>
            </p:cNvSpPr>
            <p:nvPr/>
          </p:nvSpPr>
          <p:spPr bwMode="auto">
            <a:xfrm>
              <a:off x="5584" y="1184"/>
              <a:ext cx="80" cy="74"/>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5"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6"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7"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8" name="Oval 24"/>
            <p:cNvSpPr>
              <a:spLocks noChangeArrowheads="1"/>
            </p:cNvSpPr>
            <p:nvPr/>
          </p:nvSpPr>
          <p:spPr bwMode="auto">
            <a:xfrm>
              <a:off x="5472" y="1296"/>
              <a:ext cx="74"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69"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0"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1"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2" name="Oval 28"/>
            <p:cNvSpPr>
              <a:spLocks noChangeArrowheads="1"/>
            </p:cNvSpPr>
            <p:nvPr/>
          </p:nvSpPr>
          <p:spPr bwMode="auto">
            <a:xfrm>
              <a:off x="5472" y="1408"/>
              <a:ext cx="74" cy="80"/>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3"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4"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5"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6"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7" name="Oval 33"/>
            <p:cNvSpPr>
              <a:spLocks noChangeArrowheads="1"/>
            </p:cNvSpPr>
            <p:nvPr/>
          </p:nvSpPr>
          <p:spPr bwMode="auto">
            <a:xfrm>
              <a:off x="5472" y="1520"/>
              <a:ext cx="74" cy="79"/>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8"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79"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0"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1" name="Oval 37"/>
            <p:cNvSpPr>
              <a:spLocks noChangeArrowheads="1"/>
            </p:cNvSpPr>
            <p:nvPr/>
          </p:nvSpPr>
          <p:spPr bwMode="auto">
            <a:xfrm>
              <a:off x="5472" y="1632"/>
              <a:ext cx="74" cy="75"/>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2"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sp>
          <p:nvSpPr>
            <p:cNvPr id="6183" name="Oval 39"/>
            <p:cNvSpPr>
              <a:spLocks noChangeArrowheads="1"/>
            </p:cNvSpPr>
            <p:nvPr/>
          </p:nvSpPr>
          <p:spPr bwMode="auto">
            <a:xfrm>
              <a:off x="5472" y="1744"/>
              <a:ext cx="74" cy="80"/>
            </a:xfrm>
            <a:prstGeom prst="ellipse">
              <a:avLst/>
            </a:prstGeom>
            <a:solidFill>
              <a:schemeClr val="folHlink"/>
            </a:solidFill>
            <a:ln w="9525">
              <a:noFill/>
              <a:round/>
              <a:headEnd/>
              <a:tailEnd/>
            </a:ln>
            <a:effectLst/>
          </p:spPr>
          <p:txBody>
            <a:bodyPr wrap="none" anchor="ctr"/>
            <a:lstStyle/>
            <a:p>
              <a:pPr>
                <a:defRPr/>
              </a:pPr>
              <a:endParaRPr lang="ja-JP" altLang="en-US">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3734"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ja-JP" altLang="en-US" smtClean="0"/>
              <a:t>プログラミング</a:t>
            </a:r>
          </a:p>
        </p:txBody>
      </p:sp>
      <p:sp>
        <p:nvSpPr>
          <p:cNvPr id="3075" name="Rectangle 3"/>
          <p:cNvSpPr>
            <a:spLocks noGrp="1" noChangeArrowheads="1"/>
          </p:cNvSpPr>
          <p:nvPr>
            <p:ph type="subTitle" idx="1"/>
          </p:nvPr>
        </p:nvSpPr>
        <p:spPr/>
        <p:txBody>
          <a:bodyPr/>
          <a:lstStyle/>
          <a:p>
            <a:pPr eaLnBrk="1" hangingPunct="1"/>
            <a:r>
              <a:rPr lang="ja-JP" altLang="en-US" dirty="0" smtClean="0"/>
              <a:t>平成２５年１１月１２日</a:t>
            </a:r>
          </a:p>
          <a:p>
            <a:pPr eaLnBrk="1" hangingPunct="1"/>
            <a:r>
              <a:rPr lang="ja-JP" altLang="en-US" dirty="0" smtClean="0"/>
              <a:t>森田　彦</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ja-JP" altLang="en-US" dirty="0" smtClean="0"/>
              <a:t>テスト実施要領</a:t>
            </a:r>
          </a:p>
        </p:txBody>
      </p:sp>
      <p:sp>
        <p:nvSpPr>
          <p:cNvPr id="5123" name="Rectangle 3"/>
          <p:cNvSpPr>
            <a:spLocks noGrp="1" noChangeArrowheads="1"/>
          </p:cNvSpPr>
          <p:nvPr>
            <p:ph type="body" idx="1"/>
          </p:nvPr>
        </p:nvSpPr>
        <p:spPr>
          <a:xfrm>
            <a:off x="457200" y="1719263"/>
            <a:ext cx="8229600" cy="4446587"/>
          </a:xfrm>
        </p:spPr>
        <p:txBody>
          <a:bodyPr/>
          <a:lstStyle/>
          <a:p>
            <a:pPr eaLnBrk="1" hangingPunct="1"/>
            <a:r>
              <a:rPr lang="ja-JP" altLang="en-US" sz="2600" dirty="0" smtClean="0"/>
              <a:t>テスト時間：</a:t>
            </a:r>
            <a:r>
              <a:rPr lang="en-US" altLang="ja-JP" sz="2600" dirty="0" smtClean="0"/>
              <a:t>13:15</a:t>
            </a:r>
            <a:r>
              <a:rPr lang="ja-JP" altLang="en-US" sz="2600" dirty="0" smtClean="0"/>
              <a:t>～</a:t>
            </a:r>
            <a:r>
              <a:rPr lang="en-US" altLang="ja-JP" sz="2600" dirty="0" smtClean="0"/>
              <a:t>14:05</a:t>
            </a:r>
            <a:r>
              <a:rPr lang="ja-JP" altLang="en-US" sz="2600" dirty="0" smtClean="0"/>
              <a:t>（途中退出はできません）</a:t>
            </a:r>
          </a:p>
          <a:p>
            <a:pPr eaLnBrk="1" hangingPunct="1"/>
            <a:r>
              <a:rPr lang="ja-JP" altLang="en-US" sz="2600" dirty="0" smtClean="0"/>
              <a:t>テスト中は、ノート</a:t>
            </a:r>
            <a:r>
              <a:rPr lang="en-US" altLang="ja-JP" sz="2600" dirty="0" smtClean="0"/>
              <a:t>PC</a:t>
            </a:r>
            <a:r>
              <a:rPr lang="ja-JP" altLang="en-US" sz="2600" dirty="0" smtClean="0"/>
              <a:t>の電源を切って下さい。</a:t>
            </a:r>
          </a:p>
          <a:p>
            <a:pPr eaLnBrk="1" hangingPunct="1"/>
            <a:r>
              <a:rPr lang="ja-JP" altLang="en-US" sz="2600" dirty="0" smtClean="0"/>
              <a:t>テキストは参照して結構です。</a:t>
            </a:r>
          </a:p>
          <a:p>
            <a:pPr eaLnBrk="1" hangingPunct="1"/>
            <a:r>
              <a:rPr lang="ja-JP" altLang="en-US" sz="2600" dirty="0" smtClean="0"/>
              <a:t>テスト終了後は、解答用紙のみを提出して下さい。</a:t>
            </a:r>
          </a:p>
          <a:p>
            <a:pPr eaLnBrk="1" hangingPunct="1"/>
            <a:r>
              <a:rPr lang="ja-JP" altLang="en-US" sz="2600" dirty="0" smtClean="0"/>
              <a:t>解答用紙の回収後、テストに関するアナウンス（成績の通知や課題進行状況の説明等）を行います。そのまま座席で待機して下さい。</a:t>
            </a:r>
          </a:p>
          <a:p>
            <a:pPr eaLnBrk="1" hangingPunct="1"/>
            <a:r>
              <a:rPr lang="ja-JP" altLang="en-US" sz="2600" dirty="0" smtClean="0"/>
              <a:t>アンケートはその後で回収します。</a:t>
            </a:r>
          </a:p>
          <a:p>
            <a:pPr eaLnBrk="1" hangingPunct="1"/>
            <a:r>
              <a:rPr lang="ja-JP" altLang="en-US" sz="2600" dirty="0" smtClean="0"/>
              <a:t>アナウンス終了後は、通常の演習に入ります。</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476672"/>
            <a:ext cx="7543800" cy="940966"/>
          </a:xfrm>
          <a:ln w="38100" cmpd="dbl">
            <a:solidFill>
              <a:srgbClr val="FF0000"/>
            </a:solidFill>
          </a:ln>
        </p:spPr>
        <p:txBody>
          <a:bodyPr/>
          <a:lstStyle/>
          <a:p>
            <a:pPr eaLnBrk="1" hangingPunct="1"/>
            <a:r>
              <a:rPr lang="ja-JP" altLang="en-US" dirty="0" smtClean="0"/>
              <a:t>テスト成績について</a:t>
            </a:r>
          </a:p>
        </p:txBody>
      </p:sp>
      <p:sp>
        <p:nvSpPr>
          <p:cNvPr id="6147" name="Rectangle 3"/>
          <p:cNvSpPr>
            <a:spLocks noGrp="1" noChangeArrowheads="1"/>
          </p:cNvSpPr>
          <p:nvPr>
            <p:ph type="body" idx="1"/>
          </p:nvPr>
        </p:nvSpPr>
        <p:spPr/>
        <p:txBody>
          <a:bodyPr/>
          <a:lstStyle/>
          <a:p>
            <a:pPr eaLnBrk="1" hangingPunct="1"/>
            <a:r>
              <a:rPr lang="ja-JP" altLang="en-US" sz="2600" dirty="0" smtClean="0"/>
              <a:t>アナウンス終了後、補助員から模範解答を受け取って下さい。</a:t>
            </a:r>
          </a:p>
          <a:p>
            <a:pPr eaLnBrk="1" hangingPunct="1"/>
            <a:r>
              <a:rPr lang="ja-JP" altLang="en-US" sz="2600" dirty="0" smtClean="0"/>
              <a:t>同時に、アンケートを補助員に提出して下さい。まだ未記入の場合は、記入してからで結構です。</a:t>
            </a:r>
          </a:p>
          <a:p>
            <a:pPr eaLnBrk="1" hangingPunct="1"/>
            <a:r>
              <a:rPr lang="ja-JP" altLang="en-US" sz="2600" dirty="0" smtClean="0"/>
              <a:t>テストの成績は、</a:t>
            </a:r>
            <a:r>
              <a:rPr lang="en-US" altLang="ja-JP" sz="2600" dirty="0" smtClean="0"/>
              <a:t>11/15</a:t>
            </a:r>
            <a:r>
              <a:rPr lang="ja-JP" altLang="en-US" sz="2600" dirty="0" smtClean="0"/>
              <a:t>（金）までに</a:t>
            </a:r>
            <a:r>
              <a:rPr lang="ja-JP" altLang="en-US" sz="2600" b="1" dirty="0" smtClean="0">
                <a:solidFill>
                  <a:srgbClr val="FF0000"/>
                </a:solidFill>
              </a:rPr>
              <a:t>情報ポータルの個人伝言</a:t>
            </a:r>
            <a:r>
              <a:rPr lang="ja-JP" altLang="en-US" sz="2600" dirty="0" smtClean="0"/>
              <a:t>で全員に通知します。→成績が思わしくない学生には何らかの指示を出す場合があります。必ず情報ポータルをチェックしておいて下さい。→その場合、対応が遅れると不利になる場合があります。十分注意して下さい。</a:t>
            </a:r>
          </a:p>
          <a:p>
            <a:pPr eaLnBrk="1" hangingPunct="1"/>
            <a:r>
              <a:rPr lang="ja-JP" altLang="en-US" sz="2600" dirty="0" smtClean="0"/>
              <a:t>テストに関する質問があったら遠慮無く森田まで。</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3"/>
          <p:cNvGraphicFramePr>
            <a:graphicFrameLocks/>
          </p:cNvGraphicFramePr>
          <p:nvPr/>
        </p:nvGraphicFramePr>
        <p:xfrm>
          <a:off x="539552" y="1196752"/>
          <a:ext cx="7560840" cy="4752528"/>
        </p:xfrm>
        <a:graphic>
          <a:graphicData uri="http://schemas.openxmlformats.org/drawingml/2006/chart">
            <c:chart xmlns:c="http://schemas.openxmlformats.org/drawingml/2006/chart" xmlns:r="http://schemas.openxmlformats.org/officeDocument/2006/relationships" r:id="rId2"/>
          </a:graphicData>
        </a:graphic>
      </p:graphicFrame>
      <p:sp>
        <p:nvSpPr>
          <p:cNvPr id="7171" name="Rectangle 3"/>
          <p:cNvSpPr>
            <a:spLocks noGrp="1" noChangeArrowheads="1"/>
          </p:cNvSpPr>
          <p:nvPr>
            <p:ph type="title"/>
          </p:nvPr>
        </p:nvSpPr>
        <p:spPr>
          <a:xfrm>
            <a:off x="468313" y="260350"/>
            <a:ext cx="7543800" cy="796925"/>
          </a:xfrm>
        </p:spPr>
        <p:txBody>
          <a:bodyPr/>
          <a:lstStyle/>
          <a:p>
            <a:pPr eaLnBrk="1" hangingPunct="1"/>
            <a:r>
              <a:rPr lang="ja-JP" altLang="en-US" dirty="0" smtClean="0"/>
              <a:t>課題進行状況（</a:t>
            </a:r>
            <a:r>
              <a:rPr lang="en-US" altLang="ja-JP" dirty="0" smtClean="0"/>
              <a:t>11/5</a:t>
            </a:r>
            <a:r>
              <a:rPr lang="ja-JP" altLang="en-US" dirty="0" smtClean="0"/>
              <a:t>終了時点）</a:t>
            </a:r>
          </a:p>
        </p:txBody>
      </p:sp>
      <p:sp>
        <p:nvSpPr>
          <p:cNvPr id="7172" name="Text Box 5"/>
          <p:cNvSpPr txBox="1">
            <a:spLocks noChangeArrowheads="1"/>
          </p:cNvSpPr>
          <p:nvPr/>
        </p:nvSpPr>
        <p:spPr bwMode="auto">
          <a:xfrm>
            <a:off x="1692275" y="6021388"/>
            <a:ext cx="5400675" cy="457200"/>
          </a:xfrm>
          <a:prstGeom prst="rect">
            <a:avLst/>
          </a:prstGeom>
          <a:noFill/>
          <a:ln w="9525">
            <a:noFill/>
            <a:miter lim="800000"/>
            <a:headEnd/>
            <a:tailEnd/>
          </a:ln>
        </p:spPr>
        <p:txBody>
          <a:bodyPr>
            <a:spAutoFit/>
          </a:bodyPr>
          <a:lstStyle/>
          <a:p>
            <a:pPr>
              <a:spcBef>
                <a:spcPct val="50000"/>
              </a:spcBef>
            </a:pPr>
            <a:r>
              <a:rPr lang="ja-JP" altLang="en-US" sz="2400" dirty="0"/>
              <a:t>平均的には</a:t>
            </a:r>
            <a:r>
              <a:rPr lang="en-US" altLang="ja-JP" sz="2400" dirty="0"/>
              <a:t>【</a:t>
            </a:r>
            <a:r>
              <a:rPr lang="ja-JP" altLang="en-US" sz="2400" dirty="0"/>
              <a:t>基礎課題</a:t>
            </a:r>
            <a:r>
              <a:rPr lang="en-US" altLang="ja-JP" sz="2400" dirty="0" smtClean="0"/>
              <a:t>5-1-4】</a:t>
            </a:r>
            <a:r>
              <a:rPr lang="ja-JP" altLang="en-US" sz="2400" dirty="0" err="1"/>
              <a:t>まで</a:t>
            </a:r>
            <a:r>
              <a:rPr lang="ja-JP" altLang="en-US" sz="2400" dirty="0"/>
              <a:t>終了</a:t>
            </a:r>
          </a:p>
        </p:txBody>
      </p:sp>
      <p:sp>
        <p:nvSpPr>
          <p:cNvPr id="34823" name="Text Box 7"/>
          <p:cNvSpPr txBox="1">
            <a:spLocks noChangeArrowheads="1"/>
          </p:cNvSpPr>
          <p:nvPr/>
        </p:nvSpPr>
        <p:spPr bwMode="auto">
          <a:xfrm>
            <a:off x="3635896" y="2132856"/>
            <a:ext cx="2808287" cy="46166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US" altLang="ja-JP" sz="2400" dirty="0"/>
              <a:t>5-1</a:t>
            </a:r>
            <a:r>
              <a:rPr lang="ja-JP" altLang="en-US" sz="2400" dirty="0"/>
              <a:t>節終了→</a:t>
            </a:r>
            <a:r>
              <a:rPr lang="en-US" altLang="ja-JP" sz="2400" dirty="0" smtClean="0"/>
              <a:t>75.7%</a:t>
            </a:r>
            <a:endParaRPr lang="en-US" altLang="ja-JP"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823"/>
                                        </p:tgtEl>
                                        <p:attrNameLst>
                                          <p:attrName>style.visibility</p:attrName>
                                        </p:attrNameLst>
                                      </p:cBhvr>
                                      <p:to>
                                        <p:strVal val="visible"/>
                                      </p:to>
                                    </p:set>
                                    <p:animEffect transition="in" filter="dissolve">
                                      <p:cBhvr>
                                        <p:cTn id="7" dur="500"/>
                                        <p:tgtEl>
                                          <p:spTgt spid="348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5"/>
          <p:cNvGraphicFramePr>
            <a:graphicFrameLocks/>
          </p:cNvGraphicFramePr>
          <p:nvPr/>
        </p:nvGraphicFramePr>
        <p:xfrm>
          <a:off x="539552" y="1124744"/>
          <a:ext cx="7344816" cy="4968552"/>
        </p:xfrm>
        <a:graphic>
          <a:graphicData uri="http://schemas.openxmlformats.org/drawingml/2006/chart">
            <c:chart xmlns:c="http://schemas.openxmlformats.org/drawingml/2006/chart" xmlns:r="http://schemas.openxmlformats.org/officeDocument/2006/relationships" r:id="rId2"/>
          </a:graphicData>
        </a:graphic>
      </p:graphicFrame>
      <p:sp>
        <p:nvSpPr>
          <p:cNvPr id="8195" name="Rectangle 3"/>
          <p:cNvSpPr>
            <a:spLocks noGrp="1" noChangeArrowheads="1"/>
          </p:cNvSpPr>
          <p:nvPr>
            <p:ph type="title"/>
          </p:nvPr>
        </p:nvSpPr>
        <p:spPr>
          <a:xfrm>
            <a:off x="468313" y="188913"/>
            <a:ext cx="7543800" cy="868362"/>
          </a:xfrm>
        </p:spPr>
        <p:txBody>
          <a:bodyPr/>
          <a:lstStyle/>
          <a:p>
            <a:pPr eaLnBrk="1" hangingPunct="1"/>
            <a:r>
              <a:rPr lang="ja-JP" altLang="en-US" sz="3500" dirty="0" smtClean="0"/>
              <a:t>応用課題進行状況（</a:t>
            </a:r>
            <a:r>
              <a:rPr lang="en-US" altLang="ja-JP" sz="3500" dirty="0" smtClean="0"/>
              <a:t>11/5</a:t>
            </a:r>
            <a:r>
              <a:rPr lang="ja-JP" altLang="en-US" sz="3500" dirty="0" smtClean="0"/>
              <a:t>終了時点）</a:t>
            </a:r>
          </a:p>
        </p:txBody>
      </p:sp>
      <p:sp>
        <p:nvSpPr>
          <p:cNvPr id="38916" name="Text Box 4"/>
          <p:cNvSpPr txBox="1">
            <a:spLocks noChangeArrowheads="1"/>
          </p:cNvSpPr>
          <p:nvPr/>
        </p:nvSpPr>
        <p:spPr bwMode="auto">
          <a:xfrm>
            <a:off x="3203848" y="1916832"/>
            <a:ext cx="3311525" cy="46166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ja-JP" altLang="en-US" sz="2400" dirty="0"/>
              <a:t>平均的に</a:t>
            </a:r>
            <a:r>
              <a:rPr lang="ja-JP" altLang="en-US" sz="2400" dirty="0" smtClean="0"/>
              <a:t>は</a:t>
            </a:r>
            <a:r>
              <a:rPr lang="en-US" altLang="ja-JP" sz="2400" dirty="0" smtClean="0"/>
              <a:t>1.95</a:t>
            </a:r>
            <a:r>
              <a:rPr lang="ja-JP" altLang="en-US" sz="2400" dirty="0" smtClean="0"/>
              <a:t>題</a:t>
            </a:r>
            <a:r>
              <a:rPr lang="ja-JP" altLang="en-US" sz="2400" dirty="0"/>
              <a:t>提出</a:t>
            </a:r>
          </a:p>
        </p:txBody>
      </p:sp>
      <p:sp>
        <p:nvSpPr>
          <p:cNvPr id="38917" name="Text Box 5"/>
          <p:cNvSpPr txBox="1">
            <a:spLocks noChangeArrowheads="1"/>
          </p:cNvSpPr>
          <p:nvPr/>
        </p:nvSpPr>
        <p:spPr bwMode="auto">
          <a:xfrm>
            <a:off x="1043608" y="6093296"/>
            <a:ext cx="6552530" cy="523875"/>
          </a:xfrm>
          <a:prstGeom prst="rect">
            <a:avLst/>
          </a:prstGeom>
          <a:noFill/>
          <a:ln w="9525">
            <a:noFill/>
            <a:miter lim="800000"/>
            <a:headEnd/>
            <a:tailEnd/>
          </a:ln>
        </p:spPr>
        <p:txBody>
          <a:bodyPr wrap="square">
            <a:spAutoFit/>
          </a:bodyPr>
          <a:lstStyle/>
          <a:p>
            <a:pPr>
              <a:spcBef>
                <a:spcPct val="50000"/>
              </a:spcBef>
            </a:pPr>
            <a:r>
              <a:rPr lang="en-US" altLang="ja-JP" sz="2800" dirty="0" smtClean="0"/>
              <a:t>3</a:t>
            </a:r>
            <a:r>
              <a:rPr lang="ja-JP" altLang="en-US" sz="2800" dirty="0" smtClean="0"/>
              <a:t>題：</a:t>
            </a:r>
            <a:r>
              <a:rPr lang="en-US" altLang="ja-JP" sz="2800" dirty="0" smtClean="0"/>
              <a:t>23</a:t>
            </a:r>
            <a:r>
              <a:rPr lang="ja-JP" altLang="en-US" sz="2800" dirty="0" smtClean="0"/>
              <a:t>名</a:t>
            </a:r>
            <a:r>
              <a:rPr lang="ja-JP" altLang="en-US" sz="2800" dirty="0"/>
              <a:t>　　　</a:t>
            </a:r>
            <a:r>
              <a:rPr lang="en-US" altLang="ja-JP" sz="2800" dirty="0" smtClean="0"/>
              <a:t>2</a:t>
            </a:r>
            <a:r>
              <a:rPr lang="ja-JP" altLang="en-US" sz="2800" dirty="0" smtClean="0"/>
              <a:t>題：</a:t>
            </a:r>
            <a:r>
              <a:rPr lang="en-US" altLang="ja-JP" sz="2800" dirty="0" smtClean="0"/>
              <a:t>1</a:t>
            </a:r>
            <a:r>
              <a:rPr lang="ja-JP" altLang="en-US" sz="2800" dirty="0" smtClean="0"/>
              <a:t>名</a:t>
            </a:r>
            <a:r>
              <a:rPr lang="ja-JP" altLang="en-US" sz="2800" dirty="0"/>
              <a:t>　　　</a:t>
            </a:r>
            <a:r>
              <a:rPr lang="en-US" altLang="ja-JP" sz="2800" dirty="0" smtClean="0"/>
              <a:t>1</a:t>
            </a:r>
            <a:r>
              <a:rPr lang="ja-JP" altLang="en-US" sz="2800" dirty="0" smtClean="0"/>
              <a:t>題：</a:t>
            </a:r>
            <a:r>
              <a:rPr lang="en-US" altLang="ja-JP" sz="2800" dirty="0" smtClean="0"/>
              <a:t>1</a:t>
            </a:r>
            <a:r>
              <a:rPr lang="ja-JP" altLang="en-US" sz="2800" dirty="0" smtClean="0"/>
              <a:t>名 </a:t>
            </a:r>
            <a:endParaRPr lang="ja-JP" alt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dissolve">
                                      <p:cBhvr>
                                        <p:cTn id="7" dur="500"/>
                                        <p:tgtEl>
                                          <p:spTgt spid="3891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8917"/>
                                        </p:tgtEl>
                                        <p:attrNameLst>
                                          <p:attrName>style.visibility</p:attrName>
                                        </p:attrNameLst>
                                      </p:cBhvr>
                                      <p:to>
                                        <p:strVal val="visible"/>
                                      </p:to>
                                    </p:set>
                                    <p:animEffect transition="in" filter="dissolve">
                                      <p:cBhvr>
                                        <p:cTn id="12" dur="500"/>
                                        <p:tgtEl>
                                          <p:spTgt spid="389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animBg="1"/>
      <p:bldP spid="389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260350"/>
            <a:ext cx="7543800" cy="652463"/>
          </a:xfrm>
        </p:spPr>
        <p:txBody>
          <a:bodyPr/>
          <a:lstStyle/>
          <a:p>
            <a:pPr eaLnBrk="1" hangingPunct="1"/>
            <a:r>
              <a:rPr lang="ja-JP" altLang="en-US" sz="3500" smtClean="0"/>
              <a:t>注意</a:t>
            </a:r>
          </a:p>
        </p:txBody>
      </p:sp>
      <p:sp>
        <p:nvSpPr>
          <p:cNvPr id="9219" name="Rectangle 3"/>
          <p:cNvSpPr>
            <a:spLocks noGrp="1" noChangeArrowheads="1"/>
          </p:cNvSpPr>
          <p:nvPr>
            <p:ph type="body" idx="1"/>
          </p:nvPr>
        </p:nvSpPr>
        <p:spPr>
          <a:xfrm>
            <a:off x="395288" y="981075"/>
            <a:ext cx="8229600" cy="5256213"/>
          </a:xfrm>
        </p:spPr>
        <p:txBody>
          <a:bodyPr/>
          <a:lstStyle/>
          <a:p>
            <a:pPr eaLnBrk="1" hangingPunct="1"/>
            <a:r>
              <a:rPr lang="ja-JP" altLang="en-US" sz="2600" dirty="0" smtClean="0"/>
              <a:t>講義室での飲食は厳禁です。</a:t>
            </a:r>
          </a:p>
          <a:p>
            <a:pPr eaLnBrk="1" hangingPunct="1"/>
            <a:r>
              <a:rPr lang="ja-JP" altLang="en-US" sz="2600" dirty="0" smtClean="0"/>
              <a:t>演習時間中に具合が悪くなったなどの理由で、席を外したい場合は、補助員あるいは指導員に断った上で廊下のベンチ等で休憩をとって結構です。リフレッシュして戻って来て下さい。</a:t>
            </a:r>
          </a:p>
          <a:p>
            <a:pPr eaLnBrk="1" hangingPunct="1"/>
            <a:r>
              <a:rPr lang="ja-JP" altLang="en-US" sz="2600" dirty="0" smtClean="0"/>
              <a:t>本日は、</a:t>
            </a:r>
            <a:r>
              <a:rPr lang="en-US" altLang="ja-JP" sz="3200" b="1" dirty="0" smtClean="0">
                <a:solidFill>
                  <a:srgbClr val="FF0000"/>
                </a:solidFill>
              </a:rPr>
              <a:t>5-4</a:t>
            </a:r>
            <a:r>
              <a:rPr lang="ja-JP" altLang="en-US" sz="3200" b="1" dirty="0" smtClean="0">
                <a:solidFill>
                  <a:srgbClr val="FF0000"/>
                </a:solidFill>
              </a:rPr>
              <a:t>節（</a:t>
            </a:r>
            <a:r>
              <a:rPr lang="en-US" altLang="ja-JP" sz="3200" b="1" dirty="0" smtClean="0">
                <a:solidFill>
                  <a:srgbClr val="FF0000"/>
                </a:solidFill>
              </a:rPr>
              <a:t>p.125</a:t>
            </a:r>
            <a:r>
              <a:rPr lang="ja-JP" altLang="en-US" sz="3200" b="1" dirty="0" err="1" smtClean="0">
                <a:solidFill>
                  <a:srgbClr val="FF0000"/>
                </a:solidFill>
              </a:rPr>
              <a:t>、</a:t>
            </a:r>
            <a:r>
              <a:rPr lang="en-US" altLang="ja-JP" sz="3200" b="1" dirty="0" smtClean="0">
                <a:solidFill>
                  <a:srgbClr val="FF0000"/>
                </a:solidFill>
              </a:rPr>
              <a:t>2012</a:t>
            </a:r>
            <a:r>
              <a:rPr lang="ja-JP" altLang="en-US" sz="3200" b="1" dirty="0" smtClean="0">
                <a:solidFill>
                  <a:srgbClr val="FF0000"/>
                </a:solidFill>
              </a:rPr>
              <a:t>年度版：</a:t>
            </a:r>
            <a:r>
              <a:rPr lang="en-US" altLang="ja-JP" sz="3200" b="1" dirty="0" smtClean="0">
                <a:solidFill>
                  <a:srgbClr val="FF0000"/>
                </a:solidFill>
              </a:rPr>
              <a:t>p.123</a:t>
            </a:r>
            <a:r>
              <a:rPr lang="ja-JP" altLang="en-US" sz="3200" b="1" dirty="0" smtClean="0">
                <a:solidFill>
                  <a:srgbClr val="FF0000"/>
                </a:solidFill>
              </a:rPr>
              <a:t>）</a:t>
            </a:r>
            <a:r>
              <a:rPr lang="ja-JP" altLang="en-US" sz="2600" dirty="0" smtClean="0"/>
              <a:t>まで課題チェックを終えた人は演習を終えて結構です。ただし、その際は補助員にきちんとその旨断って下さい。</a:t>
            </a:r>
          </a:p>
          <a:p>
            <a:pPr eaLnBrk="1" hangingPunct="1"/>
            <a:r>
              <a:rPr lang="ja-JP" altLang="en-US" sz="2600" dirty="0" smtClean="0"/>
              <a:t>テストに関して質問があったら、遠慮無く森田まで尋ねて下さい。</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Network</Template>
  <TotalTime>1787</TotalTime>
  <Words>392</Words>
  <Application>Microsoft Office PowerPoint</Application>
  <PresentationFormat>画面に合わせる (4:3)</PresentationFormat>
  <Paragraphs>32</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Network</vt:lpstr>
      <vt:lpstr>プログラミング</vt:lpstr>
      <vt:lpstr>テスト実施要領</vt:lpstr>
      <vt:lpstr>テスト成績について</vt:lpstr>
      <vt:lpstr>課題進行状況（11/5終了時点）</vt:lpstr>
      <vt:lpstr>応用課題進行状況（11/5終了時点）</vt:lpstr>
      <vt:lpstr>注意</vt:lpstr>
    </vt:vector>
  </TitlesOfParts>
  <Company>札幌学院大学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dc:title>
  <dc:creator>森田　彦</dc:creator>
  <cp:lastModifiedBy>hiko</cp:lastModifiedBy>
  <cp:revision>37</cp:revision>
  <dcterms:created xsi:type="dcterms:W3CDTF">2003-04-22T00:37:29Z</dcterms:created>
  <dcterms:modified xsi:type="dcterms:W3CDTF">2013-11-15T05:53:01Z</dcterms:modified>
</cp:coreProperties>
</file>