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72" r:id="rId3"/>
    <p:sldId id="298" r:id="rId4"/>
    <p:sldId id="294" r:id="rId5"/>
    <p:sldId id="295" r:id="rId6"/>
    <p:sldId id="280" r:id="rId7"/>
    <p:sldId id="281" r:id="rId8"/>
    <p:sldId id="291" r:id="rId9"/>
    <p:sldId id="293" r:id="rId10"/>
    <p:sldId id="289" r:id="rId11"/>
    <p:sldId id="290" r:id="rId12"/>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FF00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12486;&#12473;&#12488;\Test11_12\&#12486;&#12473;&#12488;&#25104;&#32318;11.12_201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12486;&#12473;&#12488;\Test11_12\&#12486;&#12473;&#12488;&#25104;&#32318;11.12_2013.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12486;&#12473;&#12488;\Test11_12\&#12486;&#12473;&#12488;&#25104;&#32318;11.12_201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12486;&#12473;&#12488;\Test11_12\&#12486;&#12473;&#12488;&#25104;&#32318;11.12_2013.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第１回テスト成績　　平均点</a:t>
            </a:r>
            <a:r>
              <a:rPr lang="en-US" altLang="ja-JP" sz="2000" b="1" i="0" u="none" strike="noStrike" baseline="0">
                <a:solidFill>
                  <a:srgbClr val="000000"/>
                </a:solidFill>
                <a:latin typeface="ＭＳ Ｐゴシック"/>
                <a:ea typeface="ＭＳ Ｐゴシック"/>
              </a:rPr>
              <a:t>=60.4</a:t>
            </a:r>
            <a:r>
              <a:rPr lang="ja-JP" altLang="en-US" sz="2000" b="1" i="0" u="none" strike="noStrike" baseline="0">
                <a:solidFill>
                  <a:srgbClr val="000000"/>
                </a:solidFill>
                <a:latin typeface="ＭＳ Ｐゴシック"/>
                <a:ea typeface="ＭＳ Ｐゴシック"/>
              </a:rPr>
              <a:t>　　</a:t>
            </a:r>
          </a:p>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最高点＝</a:t>
            </a:r>
            <a:r>
              <a:rPr lang="en-US" altLang="ja-JP" sz="2000" b="1" i="0" u="none" strike="noStrike" baseline="0">
                <a:solidFill>
                  <a:srgbClr val="000000"/>
                </a:solidFill>
                <a:latin typeface="ＭＳ Ｐゴシック"/>
                <a:ea typeface="ＭＳ Ｐゴシック"/>
              </a:rPr>
              <a:t>92</a:t>
            </a:r>
            <a:r>
              <a:rPr lang="ja-JP" altLang="en-US" sz="2000" b="1" i="0" u="none" strike="noStrike" baseline="0">
                <a:solidFill>
                  <a:srgbClr val="000000"/>
                </a:solidFill>
                <a:latin typeface="ＭＳ Ｐゴシック"/>
                <a:ea typeface="ＭＳ Ｐゴシック"/>
              </a:rPr>
              <a:t>　最低点＝</a:t>
            </a:r>
            <a:r>
              <a:rPr lang="en-US" altLang="ja-JP" sz="2000" b="1" i="0" u="none" strike="noStrike" baseline="0">
                <a:solidFill>
                  <a:srgbClr val="000000"/>
                </a:solidFill>
                <a:latin typeface="ＭＳ Ｐゴシック"/>
                <a:ea typeface="ＭＳ Ｐゴシック"/>
              </a:rPr>
              <a:t>11</a:t>
            </a:r>
            <a:r>
              <a:rPr lang="ja-JP" altLang="en-US" sz="2000" b="1" i="0" u="none" strike="noStrike" baseline="0">
                <a:solidFill>
                  <a:srgbClr val="000000"/>
                </a:solidFill>
                <a:latin typeface="ＭＳ Ｐゴシック"/>
                <a:ea typeface="ＭＳ Ｐゴシック"/>
              </a:rPr>
              <a:t>　受験者数：</a:t>
            </a:r>
            <a:r>
              <a:rPr lang="en-US" altLang="ja-JP" sz="2000" b="1" i="0" u="none" strike="noStrike" baseline="0">
                <a:solidFill>
                  <a:srgbClr val="000000"/>
                </a:solidFill>
                <a:latin typeface="ＭＳ Ｐゴシック"/>
                <a:ea typeface="ＭＳ Ｐゴシック"/>
              </a:rPr>
              <a:t>36</a:t>
            </a:r>
            <a:r>
              <a:rPr lang="ja-JP" altLang="en-US" sz="2000" b="1" i="0" u="none" strike="noStrike" baseline="0">
                <a:solidFill>
                  <a:srgbClr val="000000"/>
                </a:solidFill>
                <a:latin typeface="ＭＳ Ｐゴシック"/>
                <a:ea typeface="ＭＳ Ｐゴシック"/>
              </a:rPr>
              <a:t>名</a:t>
            </a:r>
          </a:p>
        </c:rich>
      </c:tx>
      <c:layout>
        <c:manualLayout>
          <c:xMode val="edge"/>
          <c:yMode val="edge"/>
          <c:x val="0.13903762029746292"/>
          <c:y val="3.3766233766233784E-2"/>
        </c:manualLayout>
      </c:layout>
      <c:spPr>
        <a:noFill/>
        <a:ln w="25400">
          <a:noFill/>
        </a:ln>
      </c:spPr>
    </c:title>
    <c:plotArea>
      <c:layout>
        <c:manualLayout>
          <c:layoutTarget val="inner"/>
          <c:xMode val="edge"/>
          <c:yMode val="edge"/>
          <c:x val="0.13369007229360277"/>
          <c:y val="0.17859147491074792"/>
          <c:w val="0.84135618830107417"/>
          <c:h val="0.70192905597553845"/>
        </c:manualLayout>
      </c:layout>
      <c:barChart>
        <c:barDir val="col"/>
        <c:grouping val="clustered"/>
        <c:ser>
          <c:idx val="0"/>
          <c:order val="0"/>
          <c:spPr>
            <a:solidFill>
              <a:srgbClr val="9999FF"/>
            </a:solidFill>
            <a:ln w="12700">
              <a:solidFill>
                <a:srgbClr val="000000"/>
              </a:solidFill>
              <a:prstDash val="solid"/>
            </a:ln>
          </c:spPr>
          <c:cat>
            <c:strRef>
              <c:f>成績分布等!$D$49:$D$57</c:f>
              <c:strCache>
                <c:ptCount val="9"/>
                <c:pt idx="0">
                  <c:v>～19</c:v>
                </c:pt>
                <c:pt idx="1">
                  <c:v>～29</c:v>
                </c:pt>
                <c:pt idx="2">
                  <c:v>30～39</c:v>
                </c:pt>
                <c:pt idx="3">
                  <c:v>40～49</c:v>
                </c:pt>
                <c:pt idx="4">
                  <c:v>50～59</c:v>
                </c:pt>
                <c:pt idx="5">
                  <c:v>60～69</c:v>
                </c:pt>
                <c:pt idx="6">
                  <c:v>70～79</c:v>
                </c:pt>
                <c:pt idx="7">
                  <c:v>80～89</c:v>
                </c:pt>
                <c:pt idx="8">
                  <c:v>90～100</c:v>
                </c:pt>
              </c:strCache>
            </c:strRef>
          </c:cat>
          <c:val>
            <c:numRef>
              <c:f>成績分布等!$E$49:$E$57</c:f>
              <c:numCache>
                <c:formatCode>General</c:formatCode>
                <c:ptCount val="9"/>
                <c:pt idx="0">
                  <c:v>3</c:v>
                </c:pt>
                <c:pt idx="1">
                  <c:v>1</c:v>
                </c:pt>
                <c:pt idx="2">
                  <c:v>4</c:v>
                </c:pt>
                <c:pt idx="3">
                  <c:v>5</c:v>
                </c:pt>
                <c:pt idx="4">
                  <c:v>4</c:v>
                </c:pt>
                <c:pt idx="5">
                  <c:v>4</c:v>
                </c:pt>
                <c:pt idx="6">
                  <c:v>7</c:v>
                </c:pt>
                <c:pt idx="7">
                  <c:v>3</c:v>
                </c:pt>
                <c:pt idx="8">
                  <c:v>6</c:v>
                </c:pt>
              </c:numCache>
            </c:numRef>
          </c:val>
        </c:ser>
        <c:axId val="140190080"/>
        <c:axId val="140191616"/>
      </c:barChart>
      <c:catAx>
        <c:axId val="14019008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400" b="0" i="0" u="none" strike="noStrike" baseline="0">
                <a:solidFill>
                  <a:srgbClr val="000000"/>
                </a:solidFill>
                <a:latin typeface="ＭＳ Ｐゴシック"/>
                <a:ea typeface="ＭＳ Ｐゴシック"/>
                <a:cs typeface="ＭＳ Ｐゴシック"/>
              </a:defRPr>
            </a:pPr>
            <a:endParaRPr lang="ja-JP"/>
          </a:p>
        </c:txPr>
        <c:crossAx val="140191616"/>
        <c:crosses val="autoZero"/>
        <c:auto val="1"/>
        <c:lblAlgn val="ctr"/>
        <c:lblOffset val="100"/>
        <c:tickLblSkip val="1"/>
        <c:tickMarkSkip val="1"/>
      </c:catAx>
      <c:valAx>
        <c:axId val="140191616"/>
        <c:scaling>
          <c:orientation val="minMax"/>
        </c:scaling>
        <c:axPos val="l"/>
        <c:majorGridlines>
          <c:spPr>
            <a:ln w="3175">
              <a:solidFill>
                <a:srgbClr val="000000"/>
              </a:solidFill>
              <a:prstDash val="solid"/>
            </a:ln>
          </c:spPr>
        </c:majorGridlines>
        <c:title>
          <c:tx>
            <c:rich>
              <a:bodyPr/>
              <a:lstStyle/>
              <a:p>
                <a:pPr>
                  <a:defRPr sz="1800" b="1" i="0" u="none" strike="noStrike" baseline="0">
                    <a:solidFill>
                      <a:srgbClr val="000000"/>
                    </a:solidFill>
                    <a:latin typeface="ＭＳ Ｐゴシック"/>
                    <a:ea typeface="ＭＳ Ｐゴシック"/>
                    <a:cs typeface="ＭＳ Ｐゴシック"/>
                  </a:defRPr>
                </a:pPr>
                <a:r>
                  <a:rPr lang="ja-JP" altLang="en-US" sz="1800"/>
                  <a:t>度数（人数）</a:t>
                </a:r>
              </a:p>
            </c:rich>
          </c:tx>
          <c:layout>
            <c:manualLayout>
              <c:xMode val="edge"/>
              <c:yMode val="edge"/>
              <c:x val="2.8520499108734387E-2"/>
              <c:y val="0.412987558373385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40190080"/>
        <c:crosses val="autoZero"/>
        <c:crossBetween val="between"/>
      </c:valAx>
      <c:spPr>
        <a:solidFill>
          <a:srgbClr val="FFFFFF"/>
        </a:soli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第１回テスト成績　　平均点</a:t>
            </a:r>
            <a:r>
              <a:rPr lang="en-US" altLang="ja-JP" sz="2000" b="1" i="0" u="none" strike="noStrike" baseline="0">
                <a:solidFill>
                  <a:srgbClr val="000000"/>
                </a:solidFill>
                <a:latin typeface="ＭＳ Ｐゴシック"/>
                <a:ea typeface="ＭＳ Ｐゴシック"/>
              </a:rPr>
              <a:t>=60.4</a:t>
            </a:r>
            <a:r>
              <a:rPr lang="ja-JP" altLang="en-US" sz="2000" b="1" i="0" u="none" strike="noStrike" baseline="0">
                <a:solidFill>
                  <a:srgbClr val="000000"/>
                </a:solidFill>
                <a:latin typeface="ＭＳ Ｐゴシック"/>
                <a:ea typeface="ＭＳ Ｐゴシック"/>
              </a:rPr>
              <a:t>　　</a:t>
            </a:r>
          </a:p>
          <a:p>
            <a:pPr>
              <a:defRPr sz="2000" b="0" i="0" u="none" strike="noStrike" baseline="0">
                <a:solidFill>
                  <a:srgbClr val="000000"/>
                </a:solidFill>
                <a:latin typeface="ＭＳ Ｐゴシック"/>
                <a:ea typeface="ＭＳ Ｐゴシック"/>
                <a:cs typeface="ＭＳ Ｐゴシック"/>
              </a:defRPr>
            </a:pPr>
            <a:r>
              <a:rPr lang="ja-JP" altLang="en-US" sz="2000" b="1" i="0" u="none" strike="noStrike" baseline="0">
                <a:solidFill>
                  <a:srgbClr val="000000"/>
                </a:solidFill>
                <a:latin typeface="ＭＳ Ｐゴシック"/>
                <a:ea typeface="ＭＳ Ｐゴシック"/>
              </a:rPr>
              <a:t>最高点＝</a:t>
            </a:r>
            <a:r>
              <a:rPr lang="en-US" altLang="ja-JP" sz="2000" b="1" i="0" u="none" strike="noStrike" baseline="0">
                <a:solidFill>
                  <a:srgbClr val="000000"/>
                </a:solidFill>
                <a:latin typeface="ＭＳ Ｐゴシック"/>
                <a:ea typeface="ＭＳ Ｐゴシック"/>
              </a:rPr>
              <a:t>92</a:t>
            </a:r>
            <a:r>
              <a:rPr lang="ja-JP" altLang="en-US" sz="2000" b="1" i="0" u="none" strike="noStrike" baseline="0">
                <a:solidFill>
                  <a:srgbClr val="000000"/>
                </a:solidFill>
                <a:latin typeface="ＭＳ Ｐゴシック"/>
                <a:ea typeface="ＭＳ Ｐゴシック"/>
              </a:rPr>
              <a:t>　最低点＝</a:t>
            </a:r>
            <a:r>
              <a:rPr lang="en-US" altLang="ja-JP" sz="2000" b="1" i="0" u="none" strike="noStrike" baseline="0">
                <a:solidFill>
                  <a:srgbClr val="000000"/>
                </a:solidFill>
                <a:latin typeface="ＭＳ Ｐゴシック"/>
                <a:ea typeface="ＭＳ Ｐゴシック"/>
              </a:rPr>
              <a:t>11</a:t>
            </a:r>
            <a:r>
              <a:rPr lang="ja-JP" altLang="en-US" sz="2000" b="1" i="0" u="none" strike="noStrike" baseline="0">
                <a:solidFill>
                  <a:srgbClr val="000000"/>
                </a:solidFill>
                <a:latin typeface="ＭＳ Ｐゴシック"/>
                <a:ea typeface="ＭＳ Ｐゴシック"/>
              </a:rPr>
              <a:t>　受験者数：</a:t>
            </a:r>
            <a:r>
              <a:rPr lang="en-US" altLang="ja-JP" sz="2000" b="1" i="0" u="none" strike="noStrike" baseline="0">
                <a:solidFill>
                  <a:srgbClr val="000000"/>
                </a:solidFill>
                <a:latin typeface="ＭＳ Ｐゴシック"/>
                <a:ea typeface="ＭＳ Ｐゴシック"/>
              </a:rPr>
              <a:t>36</a:t>
            </a:r>
            <a:r>
              <a:rPr lang="ja-JP" altLang="en-US" sz="2000" b="1" i="0" u="none" strike="noStrike" baseline="0">
                <a:solidFill>
                  <a:srgbClr val="000000"/>
                </a:solidFill>
                <a:latin typeface="ＭＳ Ｐゴシック"/>
                <a:ea typeface="ＭＳ Ｐゴシック"/>
              </a:rPr>
              <a:t>名</a:t>
            </a:r>
          </a:p>
        </c:rich>
      </c:tx>
      <c:layout>
        <c:manualLayout>
          <c:xMode val="edge"/>
          <c:yMode val="edge"/>
          <c:x val="0.13903762029746294"/>
          <c:y val="3.3766233766233771E-2"/>
        </c:manualLayout>
      </c:layout>
      <c:spPr>
        <a:noFill/>
        <a:ln w="25400">
          <a:noFill/>
        </a:ln>
      </c:spPr>
    </c:title>
    <c:plotArea>
      <c:layout>
        <c:manualLayout>
          <c:layoutTarget val="inner"/>
          <c:xMode val="edge"/>
          <c:yMode val="edge"/>
          <c:x val="0.13369007229360272"/>
          <c:y val="0.17859147491074792"/>
          <c:w val="0.84135618830107417"/>
          <c:h val="0.70192905597553878"/>
        </c:manualLayout>
      </c:layout>
      <c:barChart>
        <c:barDir val="col"/>
        <c:grouping val="clustered"/>
        <c:ser>
          <c:idx val="0"/>
          <c:order val="0"/>
          <c:spPr>
            <a:solidFill>
              <a:srgbClr val="9999FF"/>
            </a:solidFill>
            <a:ln w="12700">
              <a:solidFill>
                <a:srgbClr val="000000"/>
              </a:solidFill>
              <a:prstDash val="solid"/>
            </a:ln>
          </c:spPr>
          <c:cat>
            <c:strRef>
              <c:f>成績分布等!$D$49:$D$57</c:f>
              <c:strCache>
                <c:ptCount val="9"/>
                <c:pt idx="0">
                  <c:v>～19</c:v>
                </c:pt>
                <c:pt idx="1">
                  <c:v>～29</c:v>
                </c:pt>
                <c:pt idx="2">
                  <c:v>30～39</c:v>
                </c:pt>
                <c:pt idx="3">
                  <c:v>40～49</c:v>
                </c:pt>
                <c:pt idx="4">
                  <c:v>50～59</c:v>
                </c:pt>
                <c:pt idx="5">
                  <c:v>60～69</c:v>
                </c:pt>
                <c:pt idx="6">
                  <c:v>70～79</c:v>
                </c:pt>
                <c:pt idx="7">
                  <c:v>80～89</c:v>
                </c:pt>
                <c:pt idx="8">
                  <c:v>90～100</c:v>
                </c:pt>
              </c:strCache>
            </c:strRef>
          </c:cat>
          <c:val>
            <c:numRef>
              <c:f>成績分布等!$E$49:$E$57</c:f>
              <c:numCache>
                <c:formatCode>General</c:formatCode>
                <c:ptCount val="9"/>
                <c:pt idx="0">
                  <c:v>3</c:v>
                </c:pt>
                <c:pt idx="1">
                  <c:v>1</c:v>
                </c:pt>
                <c:pt idx="2">
                  <c:v>4</c:v>
                </c:pt>
                <c:pt idx="3">
                  <c:v>5</c:v>
                </c:pt>
                <c:pt idx="4">
                  <c:v>4</c:v>
                </c:pt>
                <c:pt idx="5">
                  <c:v>4</c:v>
                </c:pt>
                <c:pt idx="6">
                  <c:v>7</c:v>
                </c:pt>
                <c:pt idx="7">
                  <c:v>3</c:v>
                </c:pt>
                <c:pt idx="8">
                  <c:v>6</c:v>
                </c:pt>
              </c:numCache>
            </c:numRef>
          </c:val>
        </c:ser>
        <c:axId val="140121984"/>
        <c:axId val="140123520"/>
      </c:barChart>
      <c:catAx>
        <c:axId val="14012198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400" b="0" i="0" u="none" strike="noStrike" baseline="0">
                <a:solidFill>
                  <a:srgbClr val="000000"/>
                </a:solidFill>
                <a:latin typeface="ＭＳ Ｐゴシック"/>
                <a:ea typeface="ＭＳ Ｐゴシック"/>
                <a:cs typeface="ＭＳ Ｐゴシック"/>
              </a:defRPr>
            </a:pPr>
            <a:endParaRPr lang="ja-JP"/>
          </a:p>
        </c:txPr>
        <c:crossAx val="140123520"/>
        <c:crosses val="autoZero"/>
        <c:auto val="1"/>
        <c:lblAlgn val="ctr"/>
        <c:lblOffset val="100"/>
        <c:tickLblSkip val="1"/>
        <c:tickMarkSkip val="1"/>
      </c:catAx>
      <c:valAx>
        <c:axId val="140123520"/>
        <c:scaling>
          <c:orientation val="minMax"/>
        </c:scaling>
        <c:axPos val="l"/>
        <c:majorGridlines>
          <c:spPr>
            <a:ln w="3175">
              <a:solidFill>
                <a:srgbClr val="000000"/>
              </a:solidFill>
              <a:prstDash val="solid"/>
            </a:ln>
          </c:spPr>
        </c:majorGridlines>
        <c:title>
          <c:tx>
            <c:rich>
              <a:bodyPr/>
              <a:lstStyle/>
              <a:p>
                <a:pPr>
                  <a:defRPr sz="1800" b="1" i="0" u="none" strike="noStrike" baseline="0">
                    <a:solidFill>
                      <a:srgbClr val="000000"/>
                    </a:solidFill>
                    <a:latin typeface="ＭＳ Ｐゴシック"/>
                    <a:ea typeface="ＭＳ Ｐゴシック"/>
                    <a:cs typeface="ＭＳ Ｐゴシック"/>
                  </a:defRPr>
                </a:pPr>
                <a:r>
                  <a:rPr lang="ja-JP" altLang="en-US" sz="1800"/>
                  <a:t>度数（人数）</a:t>
                </a:r>
              </a:p>
            </c:rich>
          </c:tx>
          <c:layout>
            <c:manualLayout>
              <c:xMode val="edge"/>
              <c:yMode val="edge"/>
              <c:x val="2.852049910873437E-2"/>
              <c:y val="0.412987558373385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40121984"/>
        <c:crosses val="autoZero"/>
        <c:crossBetween val="between"/>
      </c:valAx>
      <c:spPr>
        <a:solidFill>
          <a:srgbClr val="FFFFFF"/>
        </a:soli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a:pPr>
            <a:r>
              <a:rPr lang="ja-JP" altLang="en-US" sz="2000"/>
              <a:t>応用課題数とテスト成績の関係</a:t>
            </a:r>
          </a:p>
        </c:rich>
      </c:tx>
      <c:layout>
        <c:manualLayout>
          <c:xMode val="edge"/>
          <c:yMode val="edge"/>
          <c:x val="0.24463139968466519"/>
          <c:y val="3.2000000000000028E-2"/>
        </c:manualLayout>
      </c:layout>
    </c:title>
    <c:plotArea>
      <c:layout>
        <c:manualLayout>
          <c:layoutTarget val="inner"/>
          <c:xMode val="edge"/>
          <c:yMode val="edge"/>
          <c:x val="0.15760276657289307"/>
          <c:y val="0.16112044327792371"/>
          <c:w val="0.76871450614986991"/>
          <c:h val="0.67233077497561999"/>
        </c:manualLayout>
      </c:layout>
      <c:barChart>
        <c:barDir val="col"/>
        <c:grouping val="clustered"/>
        <c:ser>
          <c:idx val="0"/>
          <c:order val="0"/>
          <c:tx>
            <c:strRef>
              <c:f>成績分析!$I$72</c:f>
              <c:strCache>
                <c:ptCount val="1"/>
                <c:pt idx="0">
                  <c:v>平均点</c:v>
                </c:pt>
              </c:strCache>
            </c:strRef>
          </c:tx>
          <c:spPr>
            <a:solidFill>
              <a:srgbClr val="0070C0"/>
            </a:solidFill>
            <a:ln>
              <a:solidFill>
                <a:sysClr val="windowText" lastClr="000000"/>
              </a:solidFill>
            </a:ln>
          </c:spPr>
          <c:cat>
            <c:strRef>
              <c:f>成績分析!$H$73:$H$76</c:f>
              <c:strCache>
                <c:ptCount val="4"/>
                <c:pt idx="0">
                  <c:v>0</c:v>
                </c:pt>
                <c:pt idx="1">
                  <c:v>1～2</c:v>
                </c:pt>
                <c:pt idx="2">
                  <c:v>3～4</c:v>
                </c:pt>
                <c:pt idx="3">
                  <c:v>5</c:v>
                </c:pt>
              </c:strCache>
            </c:strRef>
          </c:cat>
          <c:val>
            <c:numRef>
              <c:f>成績分析!$I$73:$I$76</c:f>
              <c:numCache>
                <c:formatCode>General</c:formatCode>
                <c:ptCount val="4"/>
                <c:pt idx="0">
                  <c:v>44.090909090909108</c:v>
                </c:pt>
                <c:pt idx="1">
                  <c:v>45.666666666666636</c:v>
                </c:pt>
                <c:pt idx="2">
                  <c:v>50</c:v>
                </c:pt>
                <c:pt idx="3">
                  <c:v>77.176470588235262</c:v>
                </c:pt>
              </c:numCache>
            </c:numRef>
          </c:val>
        </c:ser>
        <c:axId val="140144000"/>
        <c:axId val="140584448"/>
      </c:barChart>
      <c:catAx>
        <c:axId val="140144000"/>
        <c:scaling>
          <c:orientation val="minMax"/>
        </c:scaling>
        <c:axPos val="b"/>
        <c:title>
          <c:tx>
            <c:rich>
              <a:bodyPr/>
              <a:lstStyle/>
              <a:p>
                <a:pPr>
                  <a:defRPr sz="1800"/>
                </a:pPr>
                <a:r>
                  <a:rPr lang="ja-JP" altLang="en-US" sz="1800"/>
                  <a:t>応用課題提出数</a:t>
                </a:r>
              </a:p>
            </c:rich>
          </c:tx>
          <c:layout>
            <c:manualLayout>
              <c:xMode val="edge"/>
              <c:yMode val="edge"/>
              <c:x val="0.43412550849050968"/>
              <c:y val="0.9305138935180044"/>
            </c:manualLayout>
          </c:layout>
        </c:title>
        <c:numFmt formatCode="General" sourceLinked="1"/>
        <c:majorTickMark val="none"/>
        <c:tickLblPos val="nextTo"/>
        <c:spPr>
          <a:ln>
            <a:solidFill>
              <a:sysClr val="windowText" lastClr="000000"/>
            </a:solidFill>
          </a:ln>
        </c:spPr>
        <c:txPr>
          <a:bodyPr/>
          <a:lstStyle/>
          <a:p>
            <a:pPr>
              <a:defRPr sz="1600"/>
            </a:pPr>
            <a:endParaRPr lang="ja-JP"/>
          </a:p>
        </c:txPr>
        <c:crossAx val="140584448"/>
        <c:crosses val="autoZero"/>
        <c:auto val="1"/>
        <c:lblAlgn val="ctr"/>
        <c:lblOffset val="100"/>
      </c:catAx>
      <c:valAx>
        <c:axId val="140584448"/>
        <c:scaling>
          <c:orientation val="minMax"/>
          <c:min val="40"/>
        </c:scaling>
        <c:axPos val="l"/>
        <c:majorGridlines/>
        <c:title>
          <c:tx>
            <c:rich>
              <a:bodyPr/>
              <a:lstStyle/>
              <a:p>
                <a:pPr>
                  <a:defRPr sz="2000"/>
                </a:pPr>
                <a:r>
                  <a:rPr lang="ja-JP" altLang="en-US" sz="2000" dirty="0"/>
                  <a:t>テスト平均点</a:t>
                </a:r>
              </a:p>
            </c:rich>
          </c:tx>
          <c:layout>
            <c:manualLayout>
              <c:xMode val="edge"/>
              <c:yMode val="edge"/>
              <c:x val="2.5305948911659406E-2"/>
              <c:y val="0.35371012017183284"/>
            </c:manualLayout>
          </c:layout>
        </c:title>
        <c:numFmt formatCode="General" sourceLinked="1"/>
        <c:majorTickMark val="in"/>
        <c:tickLblPos val="nextTo"/>
        <c:spPr>
          <a:ln>
            <a:solidFill>
              <a:sysClr val="windowText" lastClr="000000"/>
            </a:solidFill>
          </a:ln>
        </c:spPr>
        <c:txPr>
          <a:bodyPr/>
          <a:lstStyle/>
          <a:p>
            <a:pPr>
              <a:defRPr sz="1800"/>
            </a:pPr>
            <a:endParaRPr lang="ja-JP"/>
          </a:p>
        </c:txPr>
        <c:crossAx val="140144000"/>
        <c:crosses val="autoZero"/>
        <c:crossBetween val="between"/>
      </c:valAx>
      <c:spPr>
        <a:ln>
          <a:solidFill>
            <a:schemeClr val="tx1"/>
          </a:solidFill>
        </a:ln>
      </c:spPr>
    </c:plotArea>
    <c:plotVisOnly val="1"/>
    <c:dispBlanksAs val="gap"/>
  </c:chart>
  <c:spPr>
    <a:solidFill>
      <a:schemeClr val="bg1"/>
    </a:solidFill>
    <a:ln>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a:pPr>
            <a:r>
              <a:rPr lang="ja-JP" altLang="en-US" sz="2000"/>
              <a:t>理解度確認</a:t>
            </a:r>
            <a:r>
              <a:rPr lang="en-US" altLang="ja-JP" sz="2000"/>
              <a:t>T</a:t>
            </a:r>
            <a:r>
              <a:rPr lang="ja-JP" altLang="en-US" sz="2000"/>
              <a:t>と成績との関係</a:t>
            </a:r>
          </a:p>
        </c:rich>
      </c:tx>
      <c:layout/>
    </c:title>
    <c:plotArea>
      <c:layout/>
      <c:barChart>
        <c:barDir val="col"/>
        <c:grouping val="clustered"/>
        <c:ser>
          <c:idx val="0"/>
          <c:order val="0"/>
          <c:spPr>
            <a:solidFill>
              <a:srgbClr val="0070C0"/>
            </a:solidFill>
            <a:ln>
              <a:solidFill>
                <a:sysClr val="windowText" lastClr="000000"/>
              </a:solidFill>
            </a:ln>
          </c:spPr>
          <c:dLbls>
            <c:numFmt formatCode="#,##0.00_);\(#,##0.00\)" sourceLinked="0"/>
            <c:txPr>
              <a:bodyPr/>
              <a:lstStyle/>
              <a:p>
                <a:pPr>
                  <a:defRPr sz="2400" b="1">
                    <a:solidFill>
                      <a:srgbClr val="FF0000"/>
                    </a:solidFill>
                  </a:defRPr>
                </a:pPr>
                <a:endParaRPr lang="ja-JP"/>
              </a:p>
            </c:txPr>
            <c:showVal val="1"/>
          </c:dLbls>
          <c:cat>
            <c:strRef>
              <c:f>成績分析!$B$55:$B$57</c:f>
              <c:strCache>
                <c:ptCount val="3"/>
                <c:pt idx="0">
                  <c:v>0</c:v>
                </c:pt>
                <c:pt idx="1">
                  <c:v>1～3</c:v>
                </c:pt>
                <c:pt idx="2">
                  <c:v>4</c:v>
                </c:pt>
              </c:strCache>
            </c:strRef>
          </c:cat>
          <c:val>
            <c:numRef>
              <c:f>成績分析!$C$55:$C$57</c:f>
              <c:numCache>
                <c:formatCode>General</c:formatCode>
                <c:ptCount val="3"/>
                <c:pt idx="0">
                  <c:v>36.200000000000003</c:v>
                </c:pt>
                <c:pt idx="1">
                  <c:v>46.5</c:v>
                </c:pt>
                <c:pt idx="2">
                  <c:v>72.4583333333333</c:v>
                </c:pt>
              </c:numCache>
            </c:numRef>
          </c:val>
        </c:ser>
        <c:axId val="140609792"/>
        <c:axId val="140628352"/>
      </c:barChart>
      <c:catAx>
        <c:axId val="140609792"/>
        <c:scaling>
          <c:orientation val="minMax"/>
        </c:scaling>
        <c:axPos val="b"/>
        <c:title>
          <c:tx>
            <c:rich>
              <a:bodyPr/>
              <a:lstStyle/>
              <a:p>
                <a:pPr>
                  <a:defRPr sz="1800"/>
                </a:pPr>
                <a:r>
                  <a:rPr lang="ja-JP" altLang="en-US" sz="1800"/>
                  <a:t>実施単元数</a:t>
                </a:r>
              </a:p>
            </c:rich>
          </c:tx>
          <c:layout>
            <c:manualLayout>
              <c:xMode val="edge"/>
              <c:yMode val="edge"/>
              <c:x val="0.44858340392734153"/>
              <c:y val="0.91910528459800789"/>
            </c:manualLayout>
          </c:layout>
        </c:title>
        <c:majorTickMark val="none"/>
        <c:tickLblPos val="nextTo"/>
        <c:txPr>
          <a:bodyPr/>
          <a:lstStyle/>
          <a:p>
            <a:pPr>
              <a:defRPr sz="1800"/>
            </a:pPr>
            <a:endParaRPr lang="ja-JP"/>
          </a:p>
        </c:txPr>
        <c:crossAx val="140628352"/>
        <c:crosses val="autoZero"/>
        <c:auto val="1"/>
        <c:lblAlgn val="ctr"/>
        <c:lblOffset val="100"/>
      </c:catAx>
      <c:valAx>
        <c:axId val="140628352"/>
        <c:scaling>
          <c:orientation val="minMax"/>
          <c:min val="20"/>
        </c:scaling>
        <c:axPos val="l"/>
        <c:majorGridlines/>
        <c:title>
          <c:tx>
            <c:rich>
              <a:bodyPr/>
              <a:lstStyle/>
              <a:p>
                <a:pPr>
                  <a:defRPr sz="2000"/>
                </a:pPr>
                <a:r>
                  <a:rPr lang="ja-JP" altLang="en-US" sz="2000"/>
                  <a:t>テスト平均点</a:t>
                </a:r>
                <a:endParaRPr lang="en-US" altLang="ja-JP" sz="2000"/>
              </a:p>
            </c:rich>
          </c:tx>
          <c:layout/>
        </c:title>
        <c:numFmt formatCode="General" sourceLinked="1"/>
        <c:tickLblPos val="nextTo"/>
        <c:txPr>
          <a:bodyPr/>
          <a:lstStyle/>
          <a:p>
            <a:pPr>
              <a:defRPr sz="1800"/>
            </a:pPr>
            <a:endParaRPr lang="ja-JP"/>
          </a:p>
        </c:txPr>
        <c:crossAx val="140609792"/>
        <c:crosses val="autoZero"/>
        <c:crossBetween val="between"/>
      </c:valAx>
      <c:spPr>
        <a:noFill/>
        <a:ln>
          <a:solidFill>
            <a:schemeClr val="tx1"/>
          </a:solidFill>
        </a:ln>
      </c:spPr>
    </c:plotArea>
    <c:plotVisOnly val="1"/>
  </c:chart>
  <c:spPr>
    <a:solidFill>
      <a:schemeClr val="bg1"/>
    </a:solidFill>
    <a:ln>
      <a:solidFill>
        <a:sysClr val="windowText" lastClr="000000"/>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11/12</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42.1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5-2-2】</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378881310922312"/>
          <c:y val="3.1744430357411271E-2"/>
        </c:manualLayout>
      </c:layout>
      <c:spPr>
        <a:noFill/>
        <a:ln w="25400">
          <a:noFill/>
        </a:ln>
      </c:spPr>
    </c:title>
    <c:plotArea>
      <c:layout>
        <c:manualLayout>
          <c:layoutTarget val="inner"/>
          <c:xMode val="edge"/>
          <c:yMode val="edge"/>
          <c:x val="0.13043490300362473"/>
          <c:y val="0.17589426338250005"/>
          <c:w val="0.84310096724082073"/>
          <c:h val="0.70478872445545271"/>
        </c:manualLayout>
      </c:layout>
      <c:barChart>
        <c:barDir val="col"/>
        <c:grouping val="clustered"/>
        <c:ser>
          <c:idx val="0"/>
          <c:order val="0"/>
          <c:spPr>
            <a:solidFill>
              <a:srgbClr val="9999FF"/>
            </a:solidFill>
            <a:ln w="12700">
              <a:solidFill>
                <a:srgbClr val="000000"/>
              </a:solidFill>
              <a:prstDash val="solid"/>
            </a:ln>
          </c:spPr>
          <c:cat>
            <c:strRef>
              <c:f>補助員G!$D$36:$D$40</c:f>
              <c:strCache>
                <c:ptCount val="5"/>
                <c:pt idx="0">
                  <c:v>～4-12節</c:v>
                </c:pt>
                <c:pt idx="1">
                  <c:v>～5-1節</c:v>
                </c:pt>
                <c:pt idx="2">
                  <c:v>～5-4-1</c:v>
                </c:pt>
                <c:pt idx="3">
                  <c:v>5-4-2</c:v>
                </c:pt>
                <c:pt idx="4">
                  <c:v>5-5節～</c:v>
                </c:pt>
              </c:strCache>
            </c:strRef>
          </c:cat>
          <c:val>
            <c:numRef>
              <c:f>補助員G!$E$36:$E$40</c:f>
              <c:numCache>
                <c:formatCode>General</c:formatCode>
                <c:ptCount val="5"/>
                <c:pt idx="0">
                  <c:v>3</c:v>
                </c:pt>
                <c:pt idx="1">
                  <c:v>5</c:v>
                </c:pt>
                <c:pt idx="2">
                  <c:v>8</c:v>
                </c:pt>
                <c:pt idx="3">
                  <c:v>19</c:v>
                </c:pt>
                <c:pt idx="4">
                  <c:v>2</c:v>
                </c:pt>
              </c:numCache>
            </c:numRef>
          </c:val>
        </c:ser>
        <c:axId val="140554624"/>
        <c:axId val="140556160"/>
      </c:barChart>
      <c:catAx>
        <c:axId val="14055462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0556160"/>
        <c:crosses val="autoZero"/>
        <c:auto val="1"/>
        <c:lblAlgn val="ctr"/>
        <c:lblOffset val="100"/>
        <c:tickLblSkip val="1"/>
        <c:tickMarkSkip val="1"/>
      </c:catAx>
      <c:valAx>
        <c:axId val="14055616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834786426103676E-2"/>
              <c:y val="0.49271404484469056"/>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4055462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11/12</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=3.03</a:t>
            </a:r>
          </a:p>
        </c:rich>
      </c:tx>
      <c:layout>
        <c:manualLayout>
          <c:xMode val="edge"/>
          <c:yMode val="edge"/>
          <c:x val="0.15161839863713963"/>
          <c:y val="3.2828282828282832E-2"/>
        </c:manualLayout>
      </c:layout>
      <c:spPr>
        <a:noFill/>
        <a:ln w="25400">
          <a:noFill/>
        </a:ln>
      </c:spPr>
    </c:title>
    <c:plotArea>
      <c:layout>
        <c:manualLayout>
          <c:layoutTarget val="inner"/>
          <c:xMode val="edge"/>
          <c:yMode val="edge"/>
          <c:x val="0.11754684838160211"/>
          <c:y val="0.11752431919329225"/>
          <c:w val="0.8586030664395301"/>
          <c:h val="0.7764174078697138"/>
        </c:manualLayout>
      </c:layout>
      <c:barChart>
        <c:barDir val="col"/>
        <c:grouping val="clustered"/>
        <c:ser>
          <c:idx val="0"/>
          <c:order val="0"/>
          <c:spPr>
            <a:solidFill>
              <a:srgbClr val="9999FF"/>
            </a:solidFill>
            <a:ln w="12700">
              <a:solidFill>
                <a:srgbClr val="000000"/>
              </a:solidFill>
              <a:prstDash val="solid"/>
            </a:ln>
          </c:spPr>
          <c:cat>
            <c:numRef>
              <c:f>補助員G!$D$76:$D$81</c:f>
              <c:numCache>
                <c:formatCode>General</c:formatCode>
                <c:ptCount val="6"/>
                <c:pt idx="0">
                  <c:v>0</c:v>
                </c:pt>
                <c:pt idx="1">
                  <c:v>1</c:v>
                </c:pt>
                <c:pt idx="2">
                  <c:v>2</c:v>
                </c:pt>
                <c:pt idx="3">
                  <c:v>3</c:v>
                </c:pt>
                <c:pt idx="4">
                  <c:v>4</c:v>
                </c:pt>
                <c:pt idx="5">
                  <c:v>5</c:v>
                </c:pt>
              </c:numCache>
            </c:numRef>
          </c:cat>
          <c:val>
            <c:numRef>
              <c:f>補助員G!$E$76:$E$81</c:f>
              <c:numCache>
                <c:formatCode>General</c:formatCode>
                <c:ptCount val="6"/>
                <c:pt idx="0">
                  <c:v>11</c:v>
                </c:pt>
                <c:pt idx="1">
                  <c:v>1</c:v>
                </c:pt>
                <c:pt idx="2">
                  <c:v>2</c:v>
                </c:pt>
                <c:pt idx="3">
                  <c:v>2</c:v>
                </c:pt>
                <c:pt idx="4">
                  <c:v>4</c:v>
                </c:pt>
                <c:pt idx="5">
                  <c:v>17</c:v>
                </c:pt>
              </c:numCache>
            </c:numRef>
          </c:val>
        </c:ser>
        <c:axId val="140679808"/>
        <c:axId val="140697984"/>
      </c:barChart>
      <c:catAx>
        <c:axId val="14067980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40697984"/>
        <c:crosses val="autoZero"/>
        <c:auto val="1"/>
        <c:lblAlgn val="ctr"/>
        <c:lblOffset val="100"/>
        <c:tickLblSkip val="1"/>
        <c:tickMarkSkip val="1"/>
      </c:catAx>
      <c:valAx>
        <c:axId val="14069798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6.5078553363351775E-3"/>
              <c:y val="0.4641686054490679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4067980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B4E1E30D-60D1-4B60-BDDB-5AEDDE1BCE40}"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17ADA6F-1619-44BD-8939-574FF91C4BF0}"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A24FAF6-B758-474C-AA67-838C807E6AE2}"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719263"/>
            <a:ext cx="4038600" cy="44116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F59FF8FD-A0CC-4230-8F0B-E13B2188FE6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06E53EA-B88D-4265-B649-13718E32D70E}"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39B3E72-A653-4D84-9268-69F2EFF0C03E}"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CD19CB82-D333-4D2F-A85B-90BC63549546}"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51C81BA8-D79C-4C64-B026-CC5D929F58D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2FC650E7-8954-43B4-BD03-071DF6563A0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D275CCC5-AA1A-463A-8AE4-D0B8BE55331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8367735F-482E-46FD-8C92-ABFE3EAD5541}"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8B279191-3C59-4D8D-BB53-6D0BFDEE4B1D}"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FCC6ECB1-2BE7-4831-9FA5-E47E392E56D3}"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767"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xt-web.edu.sgu.ac.jp/HIKO/Pro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平成２５年１１月１９日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t>進度について</a:t>
            </a:r>
          </a:p>
        </p:txBody>
      </p:sp>
      <p:sp>
        <p:nvSpPr>
          <p:cNvPr id="12291" name="Rectangle 3"/>
          <p:cNvSpPr>
            <a:spLocks noGrp="1" noChangeArrowheads="1"/>
          </p:cNvSpPr>
          <p:nvPr>
            <p:ph type="body" idx="1"/>
          </p:nvPr>
        </p:nvSpPr>
        <p:spPr/>
        <p:txBody>
          <a:bodyPr/>
          <a:lstStyle/>
          <a:p>
            <a:pPr eaLnBrk="1" hangingPunct="1"/>
            <a:r>
              <a:rPr lang="ja-JP" altLang="en-US" dirty="0" smtClean="0"/>
              <a:t>本日の演習終了時点で</a:t>
            </a:r>
            <a:r>
              <a:rPr lang="en-US" altLang="ja-JP" dirty="0" smtClean="0"/>
              <a:t>5-4</a:t>
            </a:r>
            <a:r>
              <a:rPr lang="ja-JP" altLang="en-US" dirty="0" smtClean="0"/>
              <a:t>節までの課題を終了できなかった人は、</a:t>
            </a:r>
            <a:r>
              <a:rPr lang="ja-JP" altLang="en-US" b="1" dirty="0" smtClean="0">
                <a:solidFill>
                  <a:srgbClr val="FF0000"/>
                </a:solidFill>
              </a:rPr>
              <a:t>次週までに必ず残りの課題をやっておいて下さい</a:t>
            </a:r>
            <a:r>
              <a:rPr lang="ja-JP" altLang="en-US" dirty="0" smtClean="0"/>
              <a:t>。</a:t>
            </a:r>
          </a:p>
          <a:p>
            <a:pPr eaLnBrk="1" hangingPunct="1"/>
            <a:r>
              <a:rPr lang="ja-JP" altLang="en-US" dirty="0" smtClean="0"/>
              <a:t>本日は、</a:t>
            </a:r>
            <a:r>
              <a:rPr lang="en-US" altLang="ja-JP" dirty="0" smtClean="0"/>
              <a:t>5-7</a:t>
            </a:r>
            <a:r>
              <a:rPr lang="ja-JP" altLang="en-US" dirty="0" smtClean="0"/>
              <a:t>節（</a:t>
            </a:r>
            <a:r>
              <a:rPr lang="en-US" altLang="ja-JP" dirty="0" smtClean="0"/>
              <a:t>p.139</a:t>
            </a:r>
            <a:r>
              <a:rPr lang="ja-JP" altLang="en-US" dirty="0" err="1" smtClean="0"/>
              <a:t>、</a:t>
            </a:r>
            <a:r>
              <a:rPr lang="en-US" altLang="ja-JP" dirty="0" smtClean="0"/>
              <a:t>2012</a:t>
            </a:r>
            <a:r>
              <a:rPr lang="ja-JP" altLang="en-US" dirty="0" smtClean="0"/>
              <a:t>年度版：</a:t>
            </a:r>
            <a:r>
              <a:rPr lang="en-US" altLang="ja-JP" dirty="0" smtClean="0"/>
              <a:t>p.137</a:t>
            </a:r>
            <a:r>
              <a:rPr lang="ja-JP" altLang="en-US" dirty="0" smtClean="0"/>
              <a:t>）まで課題チェックを終えた人は演習を終えて結構です。ただし、その際は補助員にきちんとその旨断って下さい。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13315" name="Rectangle 3"/>
          <p:cNvSpPr>
            <a:spLocks noGrp="1" noChangeArrowheads="1"/>
          </p:cNvSpPr>
          <p:nvPr>
            <p:ph type="body" idx="1"/>
          </p:nvPr>
        </p:nvSpPr>
        <p:spPr>
          <a:xfrm>
            <a:off x="395288" y="981075"/>
            <a:ext cx="8229600" cy="5256213"/>
          </a:xfrm>
        </p:spPr>
        <p:txBody>
          <a:bodyPr/>
          <a:lstStyle/>
          <a:p>
            <a:pPr eaLnBrk="1" hangingPunct="1"/>
            <a:r>
              <a:rPr lang="ja-JP" altLang="en-US" sz="2600" dirty="0" smtClean="0"/>
              <a:t>講義室での飲食は厳禁です。</a:t>
            </a:r>
          </a:p>
          <a:p>
            <a:pPr eaLnBrk="1" hangingPunct="1"/>
            <a:r>
              <a:rPr lang="ja-JP" altLang="en-US" sz="2600" dirty="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r>
              <a:rPr lang="ja-JP" altLang="en-US" sz="2600" dirty="0" smtClean="0"/>
              <a:t>本日は、</a:t>
            </a:r>
            <a:r>
              <a:rPr lang="en-US" altLang="ja-JP" sz="2600" dirty="0" smtClean="0"/>
              <a:t>5-7</a:t>
            </a:r>
            <a:r>
              <a:rPr lang="ja-JP" altLang="en-US" sz="2600" dirty="0" smtClean="0"/>
              <a:t>節（</a:t>
            </a:r>
            <a:r>
              <a:rPr lang="en-US" altLang="ja-JP" sz="2600" dirty="0" smtClean="0"/>
              <a:t>p.139</a:t>
            </a:r>
            <a:r>
              <a:rPr lang="ja-JP" altLang="en-US" sz="2600" dirty="0" err="1" smtClean="0"/>
              <a:t>、</a:t>
            </a:r>
            <a:r>
              <a:rPr lang="en-US" altLang="ja-JP" sz="2600" dirty="0" smtClean="0"/>
              <a:t>2012</a:t>
            </a:r>
            <a:r>
              <a:rPr lang="ja-JP" altLang="en-US" sz="2600" dirty="0" smtClean="0"/>
              <a:t>年度版：</a:t>
            </a:r>
            <a:r>
              <a:rPr lang="en-US" altLang="ja-JP" sz="2600" dirty="0" smtClean="0"/>
              <a:t>p.137</a:t>
            </a:r>
            <a:r>
              <a:rPr lang="ja-JP" altLang="en-US" sz="2600" dirty="0" smtClean="0"/>
              <a:t>）まで課題チェックを終えた人は演習を終えて結構です。ただし、その際は補助員にきちんとその旨断って下さい。</a:t>
            </a:r>
          </a:p>
          <a:p>
            <a:pPr eaLnBrk="1" hangingPunct="1"/>
            <a:r>
              <a:rPr lang="ja-JP" altLang="en-US" sz="2600" dirty="0" smtClean="0"/>
              <a:t>テストに関して質問があったら、遠慮無く森田まで尋ねて下さい。</a:t>
            </a:r>
          </a:p>
          <a:p>
            <a:pPr eaLnBrk="1" hangingPunct="1"/>
            <a:endParaRPr lang="en-US" altLang="ja-JP"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3"/>
          <p:cNvGraphicFramePr>
            <a:graphicFrameLocks/>
          </p:cNvGraphicFramePr>
          <p:nvPr/>
        </p:nvGraphicFramePr>
        <p:xfrm>
          <a:off x="539552" y="1412776"/>
          <a:ext cx="7488832"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4099" name="Rectangle 2"/>
          <p:cNvSpPr>
            <a:spLocks noGrp="1" noChangeArrowheads="1"/>
          </p:cNvSpPr>
          <p:nvPr>
            <p:ph type="title"/>
          </p:nvPr>
        </p:nvSpPr>
        <p:spPr>
          <a:xfrm>
            <a:off x="323850" y="188913"/>
            <a:ext cx="7543800" cy="725487"/>
          </a:xfrm>
        </p:spPr>
        <p:txBody>
          <a:bodyPr/>
          <a:lstStyle/>
          <a:p>
            <a:pPr eaLnBrk="1" hangingPunct="1"/>
            <a:r>
              <a:rPr lang="ja-JP" altLang="en-US" smtClean="0"/>
              <a:t>第１回テストの結果</a:t>
            </a:r>
          </a:p>
        </p:txBody>
      </p:sp>
      <p:sp>
        <p:nvSpPr>
          <p:cNvPr id="4100" name="Rectangle 3"/>
          <p:cNvSpPr>
            <a:spLocks noGrp="1" noChangeArrowheads="1"/>
          </p:cNvSpPr>
          <p:nvPr>
            <p:ph type="body" sz="half" idx="1"/>
          </p:nvPr>
        </p:nvSpPr>
        <p:spPr>
          <a:xfrm>
            <a:off x="395288" y="908050"/>
            <a:ext cx="7715250" cy="557213"/>
          </a:xfrm>
        </p:spPr>
        <p:txBody>
          <a:bodyPr/>
          <a:lstStyle/>
          <a:p>
            <a:pPr eaLnBrk="1" hangingPunct="1"/>
            <a:r>
              <a:rPr lang="ja-JP" altLang="en-US" sz="2600" dirty="0" smtClean="0"/>
              <a:t>平均点</a:t>
            </a:r>
            <a:r>
              <a:rPr lang="en-US" altLang="ja-JP" sz="2600" dirty="0" smtClean="0"/>
              <a:t>=60.4</a:t>
            </a:r>
            <a:r>
              <a:rPr lang="ja-JP" altLang="en-US" sz="2600" dirty="0" smtClean="0"/>
              <a:t>　最高点＝</a:t>
            </a:r>
            <a:r>
              <a:rPr lang="en-US" altLang="ja-JP" sz="2600" dirty="0" smtClean="0"/>
              <a:t>92</a:t>
            </a:r>
            <a:r>
              <a:rPr lang="ja-JP" altLang="en-US" sz="2600" dirty="0" smtClean="0"/>
              <a:t>　　</a:t>
            </a:r>
          </a:p>
        </p:txBody>
      </p:sp>
      <p:sp>
        <p:nvSpPr>
          <p:cNvPr id="29705" name="Text Box 9"/>
          <p:cNvSpPr txBox="1">
            <a:spLocks noChangeArrowheads="1"/>
          </p:cNvSpPr>
          <p:nvPr/>
        </p:nvSpPr>
        <p:spPr bwMode="auto">
          <a:xfrm>
            <a:off x="6084168" y="2276872"/>
            <a:ext cx="2519363"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dirty="0"/>
              <a:t>80</a:t>
            </a:r>
            <a:r>
              <a:rPr lang="ja-JP" altLang="en-US" dirty="0"/>
              <a:t>点以上：</a:t>
            </a:r>
            <a:r>
              <a:rPr lang="en-US" altLang="ja-JP" dirty="0" smtClean="0"/>
              <a:t>24.3%</a:t>
            </a:r>
            <a:endParaRPr lang="en-US" altLang="ja-JP" dirty="0"/>
          </a:p>
        </p:txBody>
      </p:sp>
      <p:sp>
        <p:nvSpPr>
          <p:cNvPr id="29706" name="Text Box 10"/>
          <p:cNvSpPr txBox="1">
            <a:spLocks noChangeArrowheads="1"/>
          </p:cNvSpPr>
          <p:nvPr/>
        </p:nvSpPr>
        <p:spPr bwMode="auto">
          <a:xfrm>
            <a:off x="1691680" y="2996952"/>
            <a:ext cx="2520950"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dirty="0"/>
              <a:t>50</a:t>
            </a:r>
            <a:r>
              <a:rPr lang="ja-JP" altLang="en-US" dirty="0"/>
              <a:t>点未満</a:t>
            </a:r>
            <a:r>
              <a:rPr lang="ja-JP" altLang="en-US" dirty="0" smtClean="0"/>
              <a:t>：</a:t>
            </a:r>
            <a:r>
              <a:rPr lang="en-US" altLang="ja-JP" dirty="0" smtClean="0"/>
              <a:t>37.8%</a:t>
            </a:r>
            <a:endParaRPr lang="en-US" altLang="ja-JP" dirty="0"/>
          </a:p>
        </p:txBody>
      </p:sp>
      <p:sp>
        <p:nvSpPr>
          <p:cNvPr id="29707" name="Text Box 11"/>
          <p:cNvSpPr txBox="1">
            <a:spLocks noChangeArrowheads="1"/>
          </p:cNvSpPr>
          <p:nvPr/>
        </p:nvSpPr>
        <p:spPr bwMode="auto">
          <a:xfrm>
            <a:off x="1835696" y="2492896"/>
            <a:ext cx="2376487" cy="519112"/>
          </a:xfrm>
          <a:prstGeom prst="rect">
            <a:avLst/>
          </a:prstGeom>
          <a:noFill/>
          <a:ln w="9525">
            <a:noFill/>
            <a:miter lim="800000"/>
            <a:headEnd/>
            <a:tailEnd/>
          </a:ln>
        </p:spPr>
        <p:txBody>
          <a:bodyPr>
            <a:spAutoFit/>
          </a:bodyPr>
          <a:lstStyle/>
          <a:p>
            <a:pPr>
              <a:spcBef>
                <a:spcPct val="50000"/>
              </a:spcBef>
            </a:pPr>
            <a:r>
              <a:rPr lang="ja-JP" altLang="en-US" sz="2800" b="1" dirty="0">
                <a:solidFill>
                  <a:srgbClr val="FF0000"/>
                </a:solidFill>
              </a:rPr>
              <a:t>挽回は可能！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Effect transition="in" filter="dissolve">
                                      <p:cBhvr>
                                        <p:cTn id="7" dur="500"/>
                                        <p:tgtEl>
                                          <p:spTgt spid="2970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6"/>
                                        </p:tgtEl>
                                        <p:attrNameLst>
                                          <p:attrName>style.visibility</p:attrName>
                                        </p:attrNameLst>
                                      </p:cBhvr>
                                      <p:to>
                                        <p:strVal val="visible"/>
                                      </p:to>
                                    </p:set>
                                    <p:animEffect transition="in" filter="dissolve">
                                      <p:cBhvr>
                                        <p:cTn id="12" dur="500"/>
                                        <p:tgtEl>
                                          <p:spTgt spid="2970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9707"/>
                                        </p:tgtEl>
                                        <p:attrNameLst>
                                          <p:attrName>style.visibility</p:attrName>
                                        </p:attrNameLst>
                                      </p:cBhvr>
                                      <p:to>
                                        <p:strVal val="visible"/>
                                      </p:to>
                                    </p:set>
                                    <p:animEffect transition="in" filter="dissolve">
                                      <p:cBhvr>
                                        <p:cTn id="16" dur="500"/>
                                        <p:tgtEl>
                                          <p:spTgt spid="29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3"/>
          <p:cNvGraphicFramePr>
            <a:graphicFrameLocks/>
          </p:cNvGraphicFramePr>
          <p:nvPr/>
        </p:nvGraphicFramePr>
        <p:xfrm>
          <a:off x="539552" y="1412776"/>
          <a:ext cx="7488832"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4099" name="Rectangle 2"/>
          <p:cNvSpPr>
            <a:spLocks noGrp="1" noChangeArrowheads="1"/>
          </p:cNvSpPr>
          <p:nvPr>
            <p:ph type="title"/>
          </p:nvPr>
        </p:nvSpPr>
        <p:spPr>
          <a:xfrm>
            <a:off x="323850" y="188913"/>
            <a:ext cx="7543800" cy="725487"/>
          </a:xfrm>
        </p:spPr>
        <p:txBody>
          <a:bodyPr/>
          <a:lstStyle/>
          <a:p>
            <a:pPr eaLnBrk="1" hangingPunct="1"/>
            <a:r>
              <a:rPr lang="ja-JP" altLang="en-US" smtClean="0"/>
              <a:t>第１回テストの結果</a:t>
            </a:r>
          </a:p>
        </p:txBody>
      </p:sp>
      <p:sp>
        <p:nvSpPr>
          <p:cNvPr id="4100" name="Rectangle 3"/>
          <p:cNvSpPr>
            <a:spLocks noGrp="1" noChangeArrowheads="1"/>
          </p:cNvSpPr>
          <p:nvPr>
            <p:ph type="body" sz="half" idx="1"/>
          </p:nvPr>
        </p:nvSpPr>
        <p:spPr>
          <a:xfrm>
            <a:off x="395288" y="908050"/>
            <a:ext cx="7715250" cy="557213"/>
          </a:xfrm>
        </p:spPr>
        <p:txBody>
          <a:bodyPr/>
          <a:lstStyle/>
          <a:p>
            <a:pPr eaLnBrk="1" hangingPunct="1"/>
            <a:r>
              <a:rPr lang="ja-JP" altLang="en-US" sz="2600" dirty="0" smtClean="0"/>
              <a:t>平均点</a:t>
            </a:r>
            <a:r>
              <a:rPr lang="en-US" altLang="ja-JP" sz="2600" dirty="0" smtClean="0"/>
              <a:t>=60.4</a:t>
            </a:r>
            <a:r>
              <a:rPr lang="ja-JP" altLang="en-US" sz="2600" dirty="0" smtClean="0"/>
              <a:t>　最高点＝</a:t>
            </a:r>
            <a:r>
              <a:rPr lang="en-US" altLang="ja-JP" sz="2600" dirty="0" smtClean="0"/>
              <a:t>92</a:t>
            </a:r>
            <a:r>
              <a:rPr lang="ja-JP" altLang="en-US" sz="2600" dirty="0" smtClean="0"/>
              <a:t>　　</a:t>
            </a:r>
          </a:p>
        </p:txBody>
      </p:sp>
      <p:sp>
        <p:nvSpPr>
          <p:cNvPr id="11" name="円/楕円 10"/>
          <p:cNvSpPr/>
          <p:nvPr/>
        </p:nvSpPr>
        <p:spPr>
          <a:xfrm>
            <a:off x="1331640" y="3212976"/>
            <a:ext cx="3672408" cy="30963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Text Box 10"/>
          <p:cNvSpPr txBox="1">
            <a:spLocks noChangeArrowheads="1"/>
          </p:cNvSpPr>
          <p:nvPr/>
        </p:nvSpPr>
        <p:spPr bwMode="auto">
          <a:xfrm>
            <a:off x="1259632" y="2420888"/>
            <a:ext cx="2376487" cy="120173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000" dirty="0"/>
              <a:t>基礎課題：</a:t>
            </a:r>
            <a:r>
              <a:rPr lang="en-US" altLang="ja-JP" b="1" dirty="0">
                <a:solidFill>
                  <a:srgbClr val="FF0000"/>
                </a:solidFill>
              </a:rPr>
              <a:t>38.7</a:t>
            </a:r>
            <a:r>
              <a:rPr lang="ja-JP" altLang="en-US" sz="2000" dirty="0">
                <a:solidFill>
                  <a:srgbClr val="FF0000"/>
                </a:solidFill>
              </a:rPr>
              <a:t>題</a:t>
            </a:r>
          </a:p>
          <a:p>
            <a:pPr>
              <a:lnSpc>
                <a:spcPct val="50000"/>
              </a:lnSpc>
              <a:spcBef>
                <a:spcPct val="50000"/>
              </a:spcBef>
            </a:pPr>
            <a:r>
              <a:rPr lang="ja-JP" altLang="en-US" sz="2000" dirty="0"/>
              <a:t>応用課題：</a:t>
            </a:r>
            <a:r>
              <a:rPr lang="en-US" altLang="ja-JP" b="1" dirty="0" smtClean="0">
                <a:solidFill>
                  <a:srgbClr val="FF0000"/>
                </a:solidFill>
              </a:rPr>
              <a:t>1.53</a:t>
            </a:r>
            <a:r>
              <a:rPr lang="ja-JP" altLang="en-US" sz="2000" dirty="0" smtClean="0">
                <a:solidFill>
                  <a:srgbClr val="FF0000"/>
                </a:solidFill>
              </a:rPr>
              <a:t>題</a:t>
            </a:r>
            <a:endParaRPr lang="en-US" altLang="ja-JP" sz="2000" dirty="0">
              <a:solidFill>
                <a:srgbClr val="FF0000"/>
              </a:solidFill>
            </a:endParaRPr>
          </a:p>
          <a:p>
            <a:pPr>
              <a:lnSpc>
                <a:spcPct val="50000"/>
              </a:lnSpc>
              <a:spcBef>
                <a:spcPct val="50000"/>
              </a:spcBef>
            </a:pPr>
            <a:r>
              <a:rPr lang="ja-JP" altLang="en-US" sz="2000" dirty="0"/>
              <a:t>理解度</a:t>
            </a:r>
            <a:r>
              <a:rPr lang="en-US" altLang="ja-JP" sz="2000" dirty="0"/>
              <a:t>T</a:t>
            </a:r>
            <a:r>
              <a:rPr lang="ja-JP" altLang="en-US" sz="2000" dirty="0"/>
              <a:t>：</a:t>
            </a:r>
            <a:r>
              <a:rPr lang="en-US" altLang="ja-JP" b="1" dirty="0" smtClean="0">
                <a:solidFill>
                  <a:srgbClr val="FF0000"/>
                </a:solidFill>
              </a:rPr>
              <a:t>37.5</a:t>
            </a:r>
            <a:r>
              <a:rPr lang="en-US" altLang="ja-JP" dirty="0">
                <a:solidFill>
                  <a:srgbClr val="FF0000"/>
                </a:solidFill>
              </a:rPr>
              <a:t>%</a:t>
            </a:r>
          </a:p>
        </p:txBody>
      </p:sp>
      <p:sp>
        <p:nvSpPr>
          <p:cNvPr id="12" name="円/楕円 11"/>
          <p:cNvSpPr/>
          <p:nvPr/>
        </p:nvSpPr>
        <p:spPr>
          <a:xfrm>
            <a:off x="5004048" y="2492896"/>
            <a:ext cx="3096344" cy="39604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Text Box 9"/>
          <p:cNvSpPr txBox="1">
            <a:spLocks noChangeArrowheads="1"/>
          </p:cNvSpPr>
          <p:nvPr/>
        </p:nvSpPr>
        <p:spPr bwMode="auto">
          <a:xfrm>
            <a:off x="6372200" y="1556792"/>
            <a:ext cx="2376264" cy="1200329"/>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ja-JP" altLang="en-US" sz="2000" dirty="0"/>
              <a:t>基礎課題：</a:t>
            </a:r>
            <a:r>
              <a:rPr lang="en-US" altLang="ja-JP" b="1" dirty="0" smtClean="0">
                <a:solidFill>
                  <a:srgbClr val="FF0000"/>
                </a:solidFill>
              </a:rPr>
              <a:t>44.95</a:t>
            </a:r>
            <a:r>
              <a:rPr lang="ja-JP" altLang="en-US" sz="2000" dirty="0">
                <a:solidFill>
                  <a:srgbClr val="FF0000"/>
                </a:solidFill>
              </a:rPr>
              <a:t>題</a:t>
            </a:r>
          </a:p>
          <a:p>
            <a:pPr>
              <a:lnSpc>
                <a:spcPct val="50000"/>
              </a:lnSpc>
              <a:spcBef>
                <a:spcPct val="50000"/>
              </a:spcBef>
            </a:pPr>
            <a:r>
              <a:rPr lang="ja-JP" altLang="en-US" sz="2000" dirty="0"/>
              <a:t>応用課題</a:t>
            </a:r>
            <a:r>
              <a:rPr lang="ja-JP" altLang="en-US" sz="2000" dirty="0" smtClean="0"/>
              <a:t>：</a:t>
            </a:r>
            <a:r>
              <a:rPr lang="en-US" altLang="ja-JP" b="1" dirty="0" smtClean="0">
                <a:solidFill>
                  <a:srgbClr val="FF0000"/>
                </a:solidFill>
              </a:rPr>
              <a:t>4.30</a:t>
            </a:r>
            <a:r>
              <a:rPr lang="ja-JP" altLang="en-US" sz="2000" dirty="0" smtClean="0">
                <a:solidFill>
                  <a:srgbClr val="FF0000"/>
                </a:solidFill>
              </a:rPr>
              <a:t>題</a:t>
            </a:r>
            <a:endParaRPr lang="en-US" altLang="ja-JP" sz="2000" dirty="0">
              <a:solidFill>
                <a:srgbClr val="FF0000"/>
              </a:solidFill>
            </a:endParaRPr>
          </a:p>
          <a:p>
            <a:pPr>
              <a:lnSpc>
                <a:spcPct val="50000"/>
              </a:lnSpc>
              <a:spcBef>
                <a:spcPct val="50000"/>
              </a:spcBef>
            </a:pPr>
            <a:r>
              <a:rPr lang="ja-JP" altLang="en-US" sz="2000" dirty="0"/>
              <a:t>理解度</a:t>
            </a:r>
            <a:r>
              <a:rPr lang="en-US" altLang="ja-JP" sz="2000" dirty="0"/>
              <a:t>T</a:t>
            </a:r>
            <a:r>
              <a:rPr lang="ja-JP" altLang="en-US" sz="2000" dirty="0"/>
              <a:t>：</a:t>
            </a:r>
            <a:r>
              <a:rPr lang="en-US" altLang="ja-JP" b="1" dirty="0" smtClean="0">
                <a:solidFill>
                  <a:srgbClr val="FF0000"/>
                </a:solidFill>
              </a:rPr>
              <a:t>95.0</a:t>
            </a:r>
            <a:r>
              <a:rPr lang="en-US" altLang="ja-JP" dirty="0" smtClean="0">
                <a:solidFill>
                  <a:srgbClr val="FF0000"/>
                </a:solidFill>
              </a:rPr>
              <a:t>%</a:t>
            </a:r>
            <a:endParaRPr lang="ja-JP" altLang="en-US" dirty="0">
              <a:solidFill>
                <a:srgbClr val="FF0000"/>
              </a:solidFill>
            </a:endParaRPr>
          </a:p>
        </p:txBody>
      </p:sp>
      <p:sp>
        <p:nvSpPr>
          <p:cNvPr id="13" name="テキスト ボックス 12"/>
          <p:cNvSpPr txBox="1"/>
          <p:nvPr/>
        </p:nvSpPr>
        <p:spPr>
          <a:xfrm>
            <a:off x="5004048" y="908720"/>
            <a:ext cx="2880320" cy="461665"/>
          </a:xfrm>
          <a:prstGeom prst="rect">
            <a:avLst/>
          </a:prstGeom>
          <a:solidFill>
            <a:schemeClr val="accent1"/>
          </a:solidFill>
          <a:ln>
            <a:solidFill>
              <a:schemeClr val="tx1"/>
            </a:solidFill>
          </a:ln>
        </p:spPr>
        <p:txBody>
          <a:bodyPr wrap="square" rtlCol="0">
            <a:spAutoFit/>
          </a:bodyPr>
          <a:lstStyle/>
          <a:p>
            <a:r>
              <a:rPr kumimoji="1" lang="ja-JP" altLang="en-US" dirty="0" smtClean="0"/>
              <a:t>学習姿勢に大きな差</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nvGraphicFramePr>
        <p:xfrm>
          <a:off x="611560" y="1124744"/>
          <a:ext cx="7488832"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6146" name="タイトル 1"/>
          <p:cNvSpPr>
            <a:spLocks noGrp="1"/>
          </p:cNvSpPr>
          <p:nvPr>
            <p:ph type="title"/>
          </p:nvPr>
        </p:nvSpPr>
        <p:spPr>
          <a:xfrm>
            <a:off x="457200" y="122238"/>
            <a:ext cx="7543800" cy="930275"/>
          </a:xfrm>
        </p:spPr>
        <p:txBody>
          <a:bodyPr/>
          <a:lstStyle/>
          <a:p>
            <a:r>
              <a:rPr lang="ja-JP" altLang="en-US" smtClean="0"/>
              <a:t>応用課題数とテスト成績の関係</a:t>
            </a:r>
          </a:p>
        </p:txBody>
      </p:sp>
      <p:sp>
        <p:nvSpPr>
          <p:cNvPr id="6148" name="テキスト ボックス 4"/>
          <p:cNvSpPr txBox="1">
            <a:spLocks noChangeArrowheads="1"/>
          </p:cNvSpPr>
          <p:nvPr/>
        </p:nvSpPr>
        <p:spPr bwMode="auto">
          <a:xfrm>
            <a:off x="1259632" y="1340768"/>
            <a:ext cx="5183188" cy="954107"/>
          </a:xfrm>
          <a:prstGeom prst="rect">
            <a:avLst/>
          </a:prstGeom>
          <a:solidFill>
            <a:srgbClr val="FFFFCC"/>
          </a:solidFill>
          <a:ln w="9525">
            <a:solidFill>
              <a:srgbClr val="FF0000"/>
            </a:solidFill>
            <a:miter lim="800000"/>
            <a:headEnd/>
            <a:tailEnd/>
          </a:ln>
        </p:spPr>
        <p:txBody>
          <a:bodyPr>
            <a:spAutoFit/>
          </a:bodyPr>
          <a:lstStyle/>
          <a:p>
            <a:r>
              <a:rPr lang="ja-JP" altLang="en-US" sz="2800" dirty="0"/>
              <a:t>応用</a:t>
            </a:r>
            <a:r>
              <a:rPr lang="ja-JP" altLang="en-US" sz="2800" dirty="0" smtClean="0"/>
              <a:t>課題数を計画的に提出した学生は高成績</a:t>
            </a:r>
            <a:r>
              <a:rPr lang="ja-JP" altLang="en-US" sz="2800" dirty="0"/>
              <a:t>！</a:t>
            </a:r>
          </a:p>
        </p:txBody>
      </p:sp>
      <p:sp>
        <p:nvSpPr>
          <p:cNvPr id="10" name="右矢印 9"/>
          <p:cNvSpPr/>
          <p:nvPr/>
        </p:nvSpPr>
        <p:spPr>
          <a:xfrm rot="17831004">
            <a:off x="4913281" y="3375211"/>
            <a:ext cx="2053742" cy="240455"/>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3347864" y="2924944"/>
            <a:ext cx="2663825" cy="646112"/>
          </a:xfrm>
          <a:prstGeom prst="rect">
            <a:avLst/>
          </a:prstGeom>
          <a:noFill/>
          <a:ln w="9525">
            <a:noFill/>
            <a:miter lim="800000"/>
            <a:headEnd/>
            <a:tailEnd/>
          </a:ln>
        </p:spPr>
        <p:txBody>
          <a:bodyPr>
            <a:spAutoFit/>
          </a:bodyPr>
          <a:lstStyle/>
          <a:p>
            <a:r>
              <a:rPr lang="ja-JP" altLang="en-US" sz="3600" b="1" dirty="0">
                <a:solidFill>
                  <a:srgbClr val="FF0000"/>
                </a:solidFill>
              </a:rPr>
              <a:t>大きな差！</a:t>
            </a:r>
          </a:p>
        </p:txBody>
      </p:sp>
      <p:sp>
        <p:nvSpPr>
          <p:cNvPr id="8" name="テキスト ボックス 7"/>
          <p:cNvSpPr txBox="1"/>
          <p:nvPr/>
        </p:nvSpPr>
        <p:spPr>
          <a:xfrm>
            <a:off x="467544" y="5877272"/>
            <a:ext cx="6480720" cy="584775"/>
          </a:xfrm>
          <a:prstGeom prst="rect">
            <a:avLst/>
          </a:prstGeom>
          <a:solidFill>
            <a:srgbClr val="FFFFCC"/>
          </a:solidFill>
          <a:ln>
            <a:solidFill>
              <a:srgbClr val="FF0000"/>
            </a:solidFill>
          </a:ln>
        </p:spPr>
        <p:txBody>
          <a:bodyPr wrap="square" rtlCol="0">
            <a:spAutoFit/>
          </a:bodyPr>
          <a:lstStyle/>
          <a:p>
            <a:r>
              <a:rPr kumimoji="1" lang="ja-JP" altLang="en-US" sz="3200" dirty="0" smtClean="0"/>
              <a:t>目標進度に沿って進むことが大切！</a:t>
            </a:r>
            <a:endParaRPr kumimoji="1" lang="ja-JP"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10" grpId="0" animBg="1"/>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p:nvPr/>
        </p:nvGraphicFramePr>
        <p:xfrm>
          <a:off x="683568" y="1052736"/>
          <a:ext cx="7200800"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7170" name="Rectangle 2"/>
          <p:cNvSpPr>
            <a:spLocks noGrp="1" noChangeArrowheads="1"/>
          </p:cNvSpPr>
          <p:nvPr>
            <p:ph type="title"/>
          </p:nvPr>
        </p:nvSpPr>
        <p:spPr>
          <a:xfrm>
            <a:off x="395288" y="333375"/>
            <a:ext cx="7543800" cy="725488"/>
          </a:xfrm>
        </p:spPr>
        <p:txBody>
          <a:bodyPr/>
          <a:lstStyle/>
          <a:p>
            <a:pPr eaLnBrk="1" hangingPunct="1"/>
            <a:r>
              <a:rPr lang="ja-JP" altLang="en-US" smtClean="0"/>
              <a:t>理解度確認テストと成績の関係</a:t>
            </a:r>
          </a:p>
        </p:txBody>
      </p:sp>
      <p:sp>
        <p:nvSpPr>
          <p:cNvPr id="50182" name="Text Box 6"/>
          <p:cNvSpPr txBox="1">
            <a:spLocks noChangeArrowheads="1"/>
          </p:cNvSpPr>
          <p:nvPr/>
        </p:nvSpPr>
        <p:spPr bwMode="auto">
          <a:xfrm>
            <a:off x="1979712" y="2420888"/>
            <a:ext cx="4248472" cy="461665"/>
          </a:xfrm>
          <a:prstGeom prst="rect">
            <a:avLst/>
          </a:prstGeom>
          <a:solidFill>
            <a:srgbClr val="FFFFCC"/>
          </a:solidFill>
          <a:ln w="9525">
            <a:solidFill>
              <a:srgbClr val="FF0000"/>
            </a:solidFill>
            <a:miter lim="800000"/>
            <a:headEnd/>
            <a:tailEnd/>
          </a:ln>
        </p:spPr>
        <p:txBody>
          <a:bodyPr wrap="square">
            <a:spAutoFit/>
          </a:bodyPr>
          <a:lstStyle/>
          <a:p>
            <a:pPr>
              <a:spcBef>
                <a:spcPct val="50000"/>
              </a:spcBef>
            </a:pPr>
            <a:r>
              <a:rPr lang="ja-JP" altLang="en-US"/>
              <a:t>テストの成績に大きな開きが！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dissolve">
                                      <p:cBhvr>
                                        <p:cTn id="7" dur="500"/>
                                        <p:tgtEl>
                                          <p:spTgt spid="50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850" y="188913"/>
            <a:ext cx="7543800" cy="725487"/>
          </a:xfrm>
        </p:spPr>
        <p:txBody>
          <a:bodyPr/>
          <a:lstStyle/>
          <a:p>
            <a:pPr eaLnBrk="1" hangingPunct="1"/>
            <a:r>
              <a:rPr lang="ja-JP" altLang="en-US" smtClean="0"/>
              <a:t>テストを終えて・・・</a:t>
            </a:r>
          </a:p>
        </p:txBody>
      </p:sp>
      <p:sp>
        <p:nvSpPr>
          <p:cNvPr id="8195" name="Rectangle 3"/>
          <p:cNvSpPr>
            <a:spLocks noGrp="1" noChangeArrowheads="1"/>
          </p:cNvSpPr>
          <p:nvPr>
            <p:ph type="body" idx="1"/>
          </p:nvPr>
        </p:nvSpPr>
        <p:spPr>
          <a:xfrm>
            <a:off x="250825" y="981075"/>
            <a:ext cx="8229600" cy="4895850"/>
          </a:xfrm>
        </p:spPr>
        <p:txBody>
          <a:bodyPr/>
          <a:lstStyle/>
          <a:p>
            <a:pPr eaLnBrk="1" hangingPunct="1"/>
            <a:r>
              <a:rPr lang="ja-JP" altLang="en-US" sz="2600" smtClean="0"/>
              <a:t>模範解答を参照して誤った点をよくチェックしておいて下さい。模範解答を見て（どこが間違っていたか）理解できれば十分です。</a:t>
            </a:r>
          </a:p>
          <a:p>
            <a:pPr eaLnBrk="1" hangingPunct="1"/>
            <a:r>
              <a:rPr lang="ja-JP" altLang="en-US" sz="2600" smtClean="0"/>
              <a:t>理解できない点があれば遠慮なく森田まで質問して下さい。</a:t>
            </a:r>
          </a:p>
          <a:p>
            <a:pPr eaLnBrk="1" hangingPunct="1"/>
            <a:r>
              <a:rPr lang="ja-JP" altLang="en-US" sz="2600" smtClean="0"/>
              <a:t>今回成績がよくなかった人（</a:t>
            </a:r>
            <a:r>
              <a:rPr lang="en-US" altLang="ja-JP" sz="2600" smtClean="0"/>
              <a:t>50</a:t>
            </a:r>
            <a:r>
              <a:rPr lang="ja-JP" altLang="en-US" sz="2600" smtClean="0"/>
              <a:t>点未満の人）も応用課題を解く事を含めて次回のテストで挽回が可能です（応用課題は</a:t>
            </a:r>
            <a:r>
              <a:rPr lang="en-US" altLang="ja-JP" sz="2600" smtClean="0"/>
              <a:t>34</a:t>
            </a:r>
            <a:r>
              <a:rPr lang="ja-JP" altLang="en-US" sz="2600" smtClean="0"/>
              <a:t>題あります）。→応用課題に積極的に取り組めば、補助員が適切にアドバイスしてくれるはずです。</a:t>
            </a:r>
          </a:p>
          <a:p>
            <a:pPr eaLnBrk="1" hangingPunct="1"/>
            <a:r>
              <a:rPr lang="ja-JP" altLang="en-US" sz="2600" smtClean="0"/>
              <a:t>また学習上の相談があれば遠慮なく森田まで（演習時間以外の場合は</a:t>
            </a:r>
            <a:r>
              <a:rPr lang="en-US" altLang="ja-JP" sz="2600" smtClean="0"/>
              <a:t>C-514</a:t>
            </a:r>
            <a:r>
              <a:rPr lang="ja-JP" altLang="en-US" sz="2600" smtClean="0"/>
              <a:t>まで）。</a:t>
            </a:r>
          </a:p>
        </p:txBody>
      </p:sp>
      <p:sp>
        <p:nvSpPr>
          <p:cNvPr id="8196" name="Text Box 4"/>
          <p:cNvSpPr txBox="1">
            <a:spLocks noChangeArrowheads="1"/>
          </p:cNvSpPr>
          <p:nvPr/>
        </p:nvSpPr>
        <p:spPr bwMode="auto">
          <a:xfrm>
            <a:off x="539750" y="5661025"/>
            <a:ext cx="7848600" cy="911225"/>
          </a:xfrm>
          <a:prstGeom prst="rect">
            <a:avLst/>
          </a:prstGeom>
          <a:solidFill>
            <a:srgbClr val="FFC000"/>
          </a:solidFill>
          <a:ln w="9525">
            <a:solidFill>
              <a:schemeClr val="tx1"/>
            </a:solidFill>
            <a:miter lim="800000"/>
            <a:headEnd/>
            <a:tailEnd/>
          </a:ln>
        </p:spPr>
        <p:txBody>
          <a:bodyPr>
            <a:spAutoFit/>
          </a:bodyPr>
          <a:lstStyle/>
          <a:p>
            <a:pPr>
              <a:lnSpc>
                <a:spcPct val="90000"/>
              </a:lnSpc>
              <a:spcBef>
                <a:spcPct val="20000"/>
              </a:spcBef>
              <a:buClr>
                <a:schemeClr val="tx2"/>
              </a:buClr>
              <a:buSzPct val="70000"/>
              <a:buFont typeface="Wingdings" pitchFamily="2" charset="2"/>
              <a:buNone/>
            </a:pPr>
            <a:r>
              <a:rPr lang="en-US" altLang="ja-JP" sz="1800"/>
              <a:t> </a:t>
            </a:r>
            <a:r>
              <a:rPr lang="ja-JP" altLang="en-US" sz="2000"/>
              <a:t>テスト結果および講評は</a:t>
            </a:r>
            <a:r>
              <a:rPr lang="en-US" altLang="ja-JP" sz="2000"/>
              <a:t>HP</a:t>
            </a:r>
            <a:r>
              <a:rPr lang="ja-JP" altLang="en-US" sz="2000"/>
              <a:t>にも掲載しています。</a:t>
            </a:r>
          </a:p>
          <a:p>
            <a:pPr>
              <a:lnSpc>
                <a:spcPct val="90000"/>
              </a:lnSpc>
              <a:spcBef>
                <a:spcPct val="20000"/>
              </a:spcBef>
              <a:buClr>
                <a:schemeClr val="tx2"/>
              </a:buClr>
              <a:buSzPct val="70000"/>
              <a:buFont typeface="Wingdings" pitchFamily="2" charset="2"/>
              <a:buNone/>
            </a:pPr>
            <a:r>
              <a:rPr lang="en-US" altLang="ja-JP" sz="3200">
                <a:hlinkClick r:id="rId2"/>
              </a:rPr>
              <a:t>http://ext-web.edu.sgu.ac.jp/HIKO/Prog</a:t>
            </a:r>
            <a:endParaRPr lang="en-US" altLang="ja-JP" sz="32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応用課題について</a:t>
            </a:r>
          </a:p>
        </p:txBody>
      </p:sp>
      <p:sp>
        <p:nvSpPr>
          <p:cNvPr id="9219" name="Rectangle 3"/>
          <p:cNvSpPr>
            <a:spLocks noGrp="1" noChangeArrowheads="1"/>
          </p:cNvSpPr>
          <p:nvPr>
            <p:ph type="body" idx="1"/>
          </p:nvPr>
        </p:nvSpPr>
        <p:spPr>
          <a:xfrm>
            <a:off x="457200" y="1719263"/>
            <a:ext cx="8229600" cy="2501900"/>
          </a:xfrm>
        </p:spPr>
        <p:txBody>
          <a:bodyPr/>
          <a:lstStyle/>
          <a:p>
            <a:pPr eaLnBrk="1" hangingPunct="1"/>
            <a:r>
              <a:rPr lang="ja-JP" altLang="en-US" smtClean="0"/>
              <a:t>第</a:t>
            </a:r>
            <a:r>
              <a:rPr lang="en-US" altLang="ja-JP" smtClean="0"/>
              <a:t>7</a:t>
            </a:r>
            <a:r>
              <a:rPr lang="ja-JP" altLang="en-US" smtClean="0"/>
              <a:t>章までの応用課題は</a:t>
            </a:r>
            <a:r>
              <a:rPr lang="en-US" altLang="ja-JP" b="1" smtClean="0">
                <a:solidFill>
                  <a:srgbClr val="FF0000"/>
                </a:solidFill>
              </a:rPr>
              <a:t>12</a:t>
            </a:r>
            <a:r>
              <a:rPr lang="ja-JP" altLang="en-US" smtClean="0"/>
              <a:t>題あります。</a:t>
            </a:r>
          </a:p>
          <a:p>
            <a:pPr eaLnBrk="1" hangingPunct="1"/>
            <a:r>
              <a:rPr lang="ja-JP" altLang="en-US" smtClean="0"/>
              <a:t>第</a:t>
            </a:r>
            <a:r>
              <a:rPr lang="en-US" altLang="ja-JP" smtClean="0"/>
              <a:t>8</a:t>
            </a:r>
            <a:r>
              <a:rPr lang="ja-JP" altLang="en-US" smtClean="0"/>
              <a:t>章は全て応用課題で</a:t>
            </a:r>
            <a:r>
              <a:rPr lang="en-US" altLang="ja-JP" b="1" smtClean="0">
                <a:solidFill>
                  <a:srgbClr val="FF0000"/>
                </a:solidFill>
              </a:rPr>
              <a:t>11</a:t>
            </a:r>
            <a:r>
              <a:rPr lang="ja-JP" altLang="en-US" smtClean="0"/>
              <a:t>題あります。</a:t>
            </a:r>
            <a:endParaRPr lang="en-US" altLang="ja-JP" smtClean="0"/>
          </a:p>
          <a:p>
            <a:pPr eaLnBrk="1" hangingPunct="1"/>
            <a:r>
              <a:rPr lang="ja-JP" altLang="en-US" smtClean="0"/>
              <a:t>第</a:t>
            </a:r>
            <a:r>
              <a:rPr lang="en-US" altLang="ja-JP" smtClean="0"/>
              <a:t>9</a:t>
            </a:r>
            <a:r>
              <a:rPr lang="ja-JP" altLang="en-US" smtClean="0"/>
              <a:t>章は全て応用課題で</a:t>
            </a:r>
            <a:r>
              <a:rPr lang="en-US" altLang="ja-JP" b="1" smtClean="0">
                <a:solidFill>
                  <a:srgbClr val="FF0000"/>
                </a:solidFill>
              </a:rPr>
              <a:t>3</a:t>
            </a:r>
            <a:r>
              <a:rPr lang="ja-JP" altLang="en-US" smtClean="0"/>
              <a:t>題あります。</a:t>
            </a:r>
          </a:p>
          <a:p>
            <a:pPr eaLnBrk="1" hangingPunct="1"/>
            <a:r>
              <a:rPr lang="ja-JP" altLang="en-US" smtClean="0"/>
              <a:t>第</a:t>
            </a:r>
            <a:r>
              <a:rPr lang="en-US" altLang="ja-JP" smtClean="0"/>
              <a:t>10</a:t>
            </a:r>
            <a:r>
              <a:rPr lang="ja-JP" altLang="en-US" smtClean="0"/>
              <a:t>章は全て応用課題で</a:t>
            </a:r>
            <a:r>
              <a:rPr lang="en-US" altLang="ja-JP" b="1" smtClean="0">
                <a:solidFill>
                  <a:srgbClr val="FF0000"/>
                </a:solidFill>
              </a:rPr>
              <a:t>8</a:t>
            </a:r>
            <a:r>
              <a:rPr lang="ja-JP" altLang="en-US" smtClean="0"/>
              <a:t>題あります。</a:t>
            </a:r>
            <a:endParaRPr lang="en-US" altLang="ja-JP" smtClean="0"/>
          </a:p>
          <a:p>
            <a:pPr eaLnBrk="1" hangingPunct="1"/>
            <a:endParaRPr lang="ja-JP" altLang="en-US" smtClean="0"/>
          </a:p>
          <a:p>
            <a:pPr eaLnBrk="1" hangingPunct="1">
              <a:buFont typeface="Wingdings" pitchFamily="2" charset="2"/>
              <a:buNone/>
            </a:pPr>
            <a:endParaRPr lang="en-US" altLang="ja-JP" smtClean="0"/>
          </a:p>
        </p:txBody>
      </p:sp>
      <p:sp>
        <p:nvSpPr>
          <p:cNvPr id="4" name="テキスト ボックス 3"/>
          <p:cNvSpPr txBox="1">
            <a:spLocks noChangeArrowheads="1"/>
          </p:cNvSpPr>
          <p:nvPr/>
        </p:nvSpPr>
        <p:spPr bwMode="auto">
          <a:xfrm>
            <a:off x="4284663" y="4221163"/>
            <a:ext cx="2303462" cy="708025"/>
          </a:xfrm>
          <a:prstGeom prst="rect">
            <a:avLst/>
          </a:prstGeom>
          <a:noFill/>
          <a:ln w="9525">
            <a:noFill/>
            <a:miter lim="800000"/>
            <a:headEnd/>
            <a:tailEnd/>
          </a:ln>
        </p:spPr>
        <p:txBody>
          <a:bodyPr>
            <a:spAutoFit/>
          </a:bodyPr>
          <a:lstStyle/>
          <a:p>
            <a:r>
              <a:rPr lang="ja-JP" altLang="en-US" sz="4000"/>
              <a:t>合計</a:t>
            </a:r>
            <a:r>
              <a:rPr lang="en-US" altLang="ja-JP" sz="4000" b="1">
                <a:solidFill>
                  <a:srgbClr val="FF0000"/>
                </a:solidFill>
              </a:rPr>
              <a:t>34</a:t>
            </a:r>
            <a:r>
              <a:rPr lang="ja-JP" altLang="en-US" sz="4000"/>
              <a:t>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3"/>
          <p:cNvGraphicFramePr>
            <a:graphicFrameLocks/>
          </p:cNvGraphicFramePr>
          <p:nvPr/>
        </p:nvGraphicFramePr>
        <p:xfrm>
          <a:off x="539552" y="1124744"/>
          <a:ext cx="7416824"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10243" name="Rectangle 3"/>
          <p:cNvSpPr>
            <a:spLocks noGrp="1" noChangeArrowheads="1"/>
          </p:cNvSpPr>
          <p:nvPr>
            <p:ph type="title"/>
          </p:nvPr>
        </p:nvSpPr>
        <p:spPr>
          <a:xfrm>
            <a:off x="468313" y="260350"/>
            <a:ext cx="7543800" cy="796925"/>
          </a:xfrm>
        </p:spPr>
        <p:txBody>
          <a:bodyPr/>
          <a:lstStyle/>
          <a:p>
            <a:pPr eaLnBrk="1" hangingPunct="1"/>
            <a:r>
              <a:rPr lang="ja-JP" altLang="en-US" dirty="0" smtClean="0"/>
              <a:t>課題進行状況（</a:t>
            </a:r>
            <a:r>
              <a:rPr lang="en-US" altLang="ja-JP" dirty="0" smtClean="0"/>
              <a:t>11/12</a:t>
            </a:r>
            <a:r>
              <a:rPr lang="ja-JP" altLang="en-US" dirty="0" smtClean="0"/>
              <a:t>終了時点）</a:t>
            </a:r>
          </a:p>
        </p:txBody>
      </p:sp>
      <p:sp>
        <p:nvSpPr>
          <p:cNvPr id="54277" name="Text Box 5"/>
          <p:cNvSpPr txBox="1">
            <a:spLocks noChangeArrowheads="1"/>
          </p:cNvSpPr>
          <p:nvPr/>
        </p:nvSpPr>
        <p:spPr bwMode="auto">
          <a:xfrm>
            <a:off x="4067944" y="2420888"/>
            <a:ext cx="2808287"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dirty="0"/>
              <a:t>5-4</a:t>
            </a:r>
            <a:r>
              <a:rPr lang="ja-JP" altLang="en-US" dirty="0"/>
              <a:t>節以降</a:t>
            </a:r>
            <a:r>
              <a:rPr lang="ja-JP" altLang="en-US" dirty="0" smtClean="0"/>
              <a:t>→</a:t>
            </a:r>
            <a:r>
              <a:rPr lang="en-US" altLang="ja-JP" dirty="0" smtClean="0"/>
              <a:t>56.8%</a:t>
            </a:r>
            <a:endParaRPr lang="en-US" altLang="ja-JP" dirty="0"/>
          </a:p>
        </p:txBody>
      </p:sp>
      <p:sp>
        <p:nvSpPr>
          <p:cNvPr id="54278" name="Text Box 6"/>
          <p:cNvSpPr txBox="1">
            <a:spLocks noChangeArrowheads="1"/>
          </p:cNvSpPr>
          <p:nvPr/>
        </p:nvSpPr>
        <p:spPr bwMode="auto">
          <a:xfrm>
            <a:off x="6156176" y="3717032"/>
            <a:ext cx="1944215" cy="830997"/>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ja-JP" altLang="en-US" dirty="0"/>
              <a:t>最も進んだ人</a:t>
            </a:r>
            <a:r>
              <a:rPr lang="ja-JP" altLang="en-US" dirty="0" smtClean="0"/>
              <a:t>→</a:t>
            </a:r>
            <a:r>
              <a:rPr lang="ja-JP" altLang="en-US" dirty="0"/>
              <a:t>　</a:t>
            </a:r>
            <a:r>
              <a:rPr lang="en-US" altLang="ja-JP" dirty="0" smtClean="0"/>
              <a:t>5-6</a:t>
            </a:r>
            <a:r>
              <a:rPr lang="ja-JP" altLang="en-US" dirty="0" smtClean="0"/>
              <a:t>節</a:t>
            </a:r>
            <a:endParaRPr lang="ja-JP" altLang="en-US" dirty="0"/>
          </a:p>
        </p:txBody>
      </p:sp>
      <p:sp>
        <p:nvSpPr>
          <p:cNvPr id="54279" name="AutoShape 7"/>
          <p:cNvSpPr>
            <a:spLocks/>
          </p:cNvSpPr>
          <p:nvPr/>
        </p:nvSpPr>
        <p:spPr bwMode="auto">
          <a:xfrm rot="16200000">
            <a:off x="1835237" y="4077531"/>
            <a:ext cx="504825" cy="935955"/>
          </a:xfrm>
          <a:prstGeom prst="rightBrace">
            <a:avLst>
              <a:gd name="adj1" fmla="val 40460"/>
              <a:gd name="adj2" fmla="val 50000"/>
            </a:avLst>
          </a:prstGeom>
          <a:noFill/>
          <a:ln w="28575">
            <a:solidFill>
              <a:srgbClr val="FF0000"/>
            </a:solidFill>
            <a:round/>
            <a:headEnd/>
            <a:tailEnd/>
          </a:ln>
        </p:spPr>
        <p:txBody>
          <a:bodyPr wrap="none" anchor="ctr"/>
          <a:lstStyle/>
          <a:p>
            <a:endParaRPr lang="ja-JP" altLang="en-US"/>
          </a:p>
        </p:txBody>
      </p:sp>
      <p:sp>
        <p:nvSpPr>
          <p:cNvPr id="54280" name="Text Box 8"/>
          <p:cNvSpPr txBox="1">
            <a:spLocks noChangeArrowheads="1"/>
          </p:cNvSpPr>
          <p:nvPr/>
        </p:nvSpPr>
        <p:spPr bwMode="auto">
          <a:xfrm>
            <a:off x="1475656" y="3140968"/>
            <a:ext cx="1655763" cy="1041400"/>
          </a:xfrm>
          <a:prstGeom prst="rect">
            <a:avLst/>
          </a:prstGeom>
          <a:solidFill>
            <a:schemeClr val="accent1"/>
          </a:solidFill>
          <a:ln w="9525">
            <a:solidFill>
              <a:schemeClr val="tx1"/>
            </a:solidFill>
            <a:miter lim="800000"/>
            <a:headEnd/>
            <a:tailEnd/>
          </a:ln>
        </p:spPr>
        <p:txBody>
          <a:bodyPr>
            <a:spAutoFit/>
          </a:bodyPr>
          <a:lstStyle/>
          <a:p>
            <a:pPr algn="ctr">
              <a:lnSpc>
                <a:spcPts val="2800"/>
              </a:lnSpc>
              <a:spcBef>
                <a:spcPct val="50000"/>
              </a:spcBef>
            </a:pPr>
            <a:r>
              <a:rPr lang="en-US" altLang="ja-JP" sz="3000" b="1" dirty="0" smtClean="0">
                <a:solidFill>
                  <a:srgbClr val="FF0000"/>
                </a:solidFill>
              </a:rPr>
              <a:t>3</a:t>
            </a:r>
            <a:r>
              <a:rPr lang="ja-JP" altLang="en-US" sz="3000" b="1" dirty="0" smtClean="0">
                <a:solidFill>
                  <a:srgbClr val="FF0000"/>
                </a:solidFill>
              </a:rPr>
              <a:t>名</a:t>
            </a:r>
            <a:endParaRPr lang="en-US" altLang="ja-JP" sz="3000" b="1" dirty="0">
              <a:solidFill>
                <a:srgbClr val="FF0000"/>
              </a:solidFill>
            </a:endParaRPr>
          </a:p>
          <a:p>
            <a:pPr>
              <a:lnSpc>
                <a:spcPts val="2800"/>
              </a:lnSpc>
              <a:spcBef>
                <a:spcPct val="50000"/>
              </a:spcBef>
            </a:pPr>
            <a:r>
              <a:rPr lang="ja-JP" altLang="en-US" sz="3000" dirty="0"/>
              <a:t>挽回を！</a:t>
            </a:r>
          </a:p>
        </p:txBody>
      </p:sp>
      <p:sp>
        <p:nvSpPr>
          <p:cNvPr id="12" name="下矢印 11"/>
          <p:cNvSpPr/>
          <p:nvPr/>
        </p:nvSpPr>
        <p:spPr>
          <a:xfrm rot="19113444">
            <a:off x="6926198" y="4565177"/>
            <a:ext cx="360362" cy="50482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49" name="Text Box 4"/>
          <p:cNvSpPr txBox="1">
            <a:spLocks noChangeArrowheads="1"/>
          </p:cNvSpPr>
          <p:nvPr/>
        </p:nvSpPr>
        <p:spPr bwMode="auto">
          <a:xfrm>
            <a:off x="2051050" y="6092825"/>
            <a:ext cx="5400675" cy="457200"/>
          </a:xfrm>
          <a:prstGeom prst="rect">
            <a:avLst/>
          </a:prstGeom>
          <a:noFill/>
          <a:ln w="9525">
            <a:noFill/>
            <a:miter lim="800000"/>
            <a:headEnd/>
            <a:tailEnd/>
          </a:ln>
        </p:spPr>
        <p:txBody>
          <a:bodyPr>
            <a:spAutoFit/>
          </a:bodyPr>
          <a:lstStyle/>
          <a:p>
            <a:pPr>
              <a:spcBef>
                <a:spcPct val="50000"/>
              </a:spcBef>
            </a:pPr>
            <a:r>
              <a:rPr lang="ja-JP" altLang="en-US" dirty="0"/>
              <a:t>平均的には</a:t>
            </a:r>
            <a:r>
              <a:rPr lang="en-US" altLang="ja-JP" dirty="0"/>
              <a:t>【</a:t>
            </a:r>
            <a:r>
              <a:rPr lang="ja-JP" altLang="en-US" dirty="0"/>
              <a:t>基礎課題</a:t>
            </a:r>
            <a:r>
              <a:rPr lang="en-US" altLang="ja-JP" dirty="0" smtClean="0"/>
              <a:t>5-2-2</a:t>
            </a:r>
            <a:r>
              <a:rPr lang="en-US" altLang="ja-JP" dirty="0"/>
              <a:t>】</a:t>
            </a:r>
            <a:r>
              <a:rPr lang="ja-JP" altLang="en-US" dirty="0" err="1"/>
              <a:t>まで</a:t>
            </a:r>
            <a:r>
              <a:rPr lang="ja-JP" altLang="en-US" dirty="0"/>
              <a:t>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7"/>
                                        </p:tgtEl>
                                        <p:attrNameLst>
                                          <p:attrName>style.visibility</p:attrName>
                                        </p:attrNameLst>
                                      </p:cBhvr>
                                      <p:to>
                                        <p:strVal val="visible"/>
                                      </p:to>
                                    </p:set>
                                    <p:animEffect transition="in" filter="dissolve">
                                      <p:cBhvr>
                                        <p:cTn id="7" dur="500"/>
                                        <p:tgtEl>
                                          <p:spTgt spid="5427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8"/>
                                        </p:tgtEl>
                                        <p:attrNameLst>
                                          <p:attrName>style.visibility</p:attrName>
                                        </p:attrNameLst>
                                      </p:cBhvr>
                                      <p:to>
                                        <p:strVal val="visible"/>
                                      </p:to>
                                    </p:set>
                                    <p:animEffect transition="in" filter="dissolve">
                                      <p:cBhvr>
                                        <p:cTn id="12" dur="500"/>
                                        <p:tgtEl>
                                          <p:spTgt spid="54278"/>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4279"/>
                                        </p:tgtEl>
                                        <p:attrNameLst>
                                          <p:attrName>style.visibility</p:attrName>
                                        </p:attrNameLst>
                                      </p:cBhvr>
                                      <p:to>
                                        <p:strVal val="visible"/>
                                      </p:to>
                                    </p:set>
                                    <p:animEffect transition="in" filter="wipe(down)">
                                      <p:cBhvr>
                                        <p:cTn id="21" dur="500"/>
                                        <p:tgtEl>
                                          <p:spTgt spid="54279"/>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54280"/>
                                        </p:tgtEl>
                                        <p:attrNameLst>
                                          <p:attrName>style.visibility</p:attrName>
                                        </p:attrNameLst>
                                      </p:cBhvr>
                                      <p:to>
                                        <p:strVal val="visible"/>
                                      </p:to>
                                    </p:set>
                                    <p:animEffect transition="in" filter="dissolve">
                                      <p:cBhvr>
                                        <p:cTn id="25" dur="5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animBg="1"/>
      <p:bldP spid="54278" grpId="0" animBg="1"/>
      <p:bldP spid="54279" grpId="0" animBg="1"/>
      <p:bldP spid="54280"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nvGraphicFramePr>
        <p:xfrm>
          <a:off x="539552" y="1124744"/>
          <a:ext cx="7344816"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11267" name="Rectangle 3"/>
          <p:cNvSpPr>
            <a:spLocks noGrp="1" noChangeArrowheads="1"/>
          </p:cNvSpPr>
          <p:nvPr>
            <p:ph type="title"/>
          </p:nvPr>
        </p:nvSpPr>
        <p:spPr>
          <a:xfrm>
            <a:off x="468313" y="188913"/>
            <a:ext cx="7543800" cy="868362"/>
          </a:xfrm>
        </p:spPr>
        <p:txBody>
          <a:bodyPr/>
          <a:lstStyle/>
          <a:p>
            <a:pPr eaLnBrk="1" hangingPunct="1"/>
            <a:r>
              <a:rPr lang="ja-JP" altLang="en-US" sz="3500" dirty="0" smtClean="0"/>
              <a:t>応用課題進行状況（</a:t>
            </a:r>
            <a:r>
              <a:rPr lang="en-US" altLang="ja-JP" sz="3500" dirty="0" smtClean="0"/>
              <a:t>11/12</a:t>
            </a:r>
            <a:r>
              <a:rPr lang="ja-JP" altLang="en-US" sz="3500" dirty="0" smtClean="0"/>
              <a:t>終了時点）</a:t>
            </a:r>
          </a:p>
        </p:txBody>
      </p:sp>
      <p:sp>
        <p:nvSpPr>
          <p:cNvPr id="56324" name="Text Box 4"/>
          <p:cNvSpPr txBox="1">
            <a:spLocks noChangeArrowheads="1"/>
          </p:cNvSpPr>
          <p:nvPr/>
        </p:nvSpPr>
        <p:spPr bwMode="auto">
          <a:xfrm>
            <a:off x="3275856" y="2060848"/>
            <a:ext cx="33115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dirty="0"/>
              <a:t>平均的には</a:t>
            </a:r>
            <a:r>
              <a:rPr lang="en-US" altLang="ja-JP" dirty="0" smtClean="0"/>
              <a:t>3.03</a:t>
            </a:r>
            <a:r>
              <a:rPr lang="ja-JP" altLang="en-US" dirty="0" smtClean="0"/>
              <a:t>題</a:t>
            </a:r>
            <a:r>
              <a:rPr lang="ja-JP" altLang="en-US" dirty="0"/>
              <a:t>提出</a:t>
            </a:r>
          </a:p>
        </p:txBody>
      </p:sp>
      <p:sp>
        <p:nvSpPr>
          <p:cNvPr id="56325" name="Text Box 5"/>
          <p:cNvSpPr txBox="1">
            <a:spLocks noChangeArrowheads="1"/>
          </p:cNvSpPr>
          <p:nvPr/>
        </p:nvSpPr>
        <p:spPr bwMode="auto">
          <a:xfrm>
            <a:off x="1403350" y="6092825"/>
            <a:ext cx="5976938" cy="523220"/>
          </a:xfrm>
          <a:prstGeom prst="rect">
            <a:avLst/>
          </a:prstGeom>
          <a:noFill/>
          <a:ln w="9525">
            <a:noFill/>
            <a:miter lim="800000"/>
            <a:headEnd/>
            <a:tailEnd/>
          </a:ln>
        </p:spPr>
        <p:txBody>
          <a:bodyPr>
            <a:spAutoFit/>
          </a:bodyPr>
          <a:lstStyle/>
          <a:p>
            <a:pPr>
              <a:spcBef>
                <a:spcPct val="50000"/>
              </a:spcBef>
            </a:pPr>
            <a:r>
              <a:rPr lang="en-US" altLang="ja-JP" sz="2800" dirty="0" smtClean="0"/>
              <a:t>5</a:t>
            </a:r>
            <a:r>
              <a:rPr lang="ja-JP" altLang="en-US" sz="2800" dirty="0" smtClean="0"/>
              <a:t>題</a:t>
            </a:r>
            <a:r>
              <a:rPr lang="ja-JP" altLang="en-US" sz="2800" dirty="0"/>
              <a:t>：</a:t>
            </a:r>
            <a:r>
              <a:rPr lang="en-US" altLang="ja-JP" sz="2800" dirty="0" smtClean="0"/>
              <a:t>17</a:t>
            </a:r>
            <a:r>
              <a:rPr lang="ja-JP" altLang="en-US" sz="2800" dirty="0" smtClean="0"/>
              <a:t>名</a:t>
            </a:r>
            <a:r>
              <a:rPr lang="ja-JP" altLang="en-US" sz="2800" dirty="0"/>
              <a:t>　　　</a:t>
            </a:r>
            <a:r>
              <a:rPr lang="en-US" altLang="ja-JP" sz="2800" dirty="0" smtClean="0"/>
              <a:t>4</a:t>
            </a:r>
            <a:r>
              <a:rPr lang="ja-JP" altLang="en-US" sz="2800" dirty="0" smtClean="0"/>
              <a:t>題：</a:t>
            </a:r>
            <a:r>
              <a:rPr lang="en-US" altLang="ja-JP" sz="2800" dirty="0" smtClean="0"/>
              <a:t>4</a:t>
            </a:r>
            <a:r>
              <a:rPr lang="ja-JP" altLang="en-US" sz="2800" dirty="0" smtClean="0"/>
              <a:t>名</a:t>
            </a:r>
            <a:r>
              <a:rPr lang="ja-JP" altLang="en-US" sz="2800" dirty="0"/>
              <a:t>　　　</a:t>
            </a:r>
            <a:r>
              <a:rPr lang="en-US" altLang="ja-JP" sz="2800" dirty="0" smtClean="0"/>
              <a:t>3</a:t>
            </a:r>
            <a:r>
              <a:rPr lang="ja-JP" altLang="en-US" sz="2800" dirty="0" smtClean="0"/>
              <a:t>題：</a:t>
            </a:r>
            <a:r>
              <a:rPr lang="en-US" altLang="ja-JP" sz="2800" dirty="0" smtClean="0"/>
              <a:t>2</a:t>
            </a:r>
            <a:r>
              <a:rPr lang="ja-JP" altLang="en-US" sz="2800" dirty="0" smtClean="0"/>
              <a:t>名</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dissolve">
                                      <p:cBhvr>
                                        <p:cTn id="7" dur="500"/>
                                        <p:tgtEl>
                                          <p:spTgt spid="563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5"/>
                                        </p:tgtEl>
                                        <p:attrNameLst>
                                          <p:attrName>style.visibility</p:attrName>
                                        </p:attrNameLst>
                                      </p:cBhvr>
                                      <p:to>
                                        <p:strVal val="visible"/>
                                      </p:to>
                                    </p:set>
                                    <p:animEffect transition="in" filter="dissolve">
                                      <p:cBhvr>
                                        <p:cTn id="12" dur="500"/>
                                        <p:tgtEl>
                                          <p:spTgt spid="56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P spid="56325" grpId="0"/>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2096</TotalTime>
  <Words>600</Words>
  <Application>Microsoft Office PowerPoint</Application>
  <PresentationFormat>画面に合わせる (4:3)</PresentationFormat>
  <Paragraphs>70</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Network</vt:lpstr>
      <vt:lpstr>プログラミング</vt:lpstr>
      <vt:lpstr>第１回テストの結果</vt:lpstr>
      <vt:lpstr>第１回テストの結果</vt:lpstr>
      <vt:lpstr>応用課題数とテスト成績の関係</vt:lpstr>
      <vt:lpstr>理解度確認テストと成績の関係</vt:lpstr>
      <vt:lpstr>テストを終えて・・・</vt:lpstr>
      <vt:lpstr>応用課題について</vt:lpstr>
      <vt:lpstr>課題進行状況（11/12終了時点）</vt:lpstr>
      <vt:lpstr>応用課題進行状況（11/12終了時点）</vt:lpstr>
      <vt:lpstr>進度について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45</cp:revision>
  <dcterms:created xsi:type="dcterms:W3CDTF">2003-04-22T00:37:29Z</dcterms:created>
  <dcterms:modified xsi:type="dcterms:W3CDTF">2013-11-19T09:11:41Z</dcterms:modified>
</cp:coreProperties>
</file>