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sldIdLst>
    <p:sldId id="256" r:id="rId2"/>
    <p:sldId id="281" r:id="rId3"/>
    <p:sldId id="282" r:id="rId4"/>
    <p:sldId id="294" r:id="rId5"/>
    <p:sldId id="297" r:id="rId6"/>
    <p:sldId id="298" r:id="rId7"/>
    <p:sldId id="300" r:id="rId8"/>
    <p:sldId id="302" r:id="rId9"/>
    <p:sldId id="301" r:id="rId10"/>
    <p:sldId id="304" r:id="rId11"/>
    <p:sldId id="305" r:id="rId12"/>
    <p:sldId id="306" r:id="rId13"/>
    <p:sldId id="307" r:id="rId14"/>
    <p:sldId id="308" r:id="rId15"/>
    <p:sldId id="310" r:id="rId16"/>
    <p:sldId id="311" r:id="rId17"/>
    <p:sldId id="288" r:id="rId18"/>
    <p:sldId id="289" r:id="rId19"/>
    <p:sldId id="291" r:id="rId20"/>
    <p:sldId id="284" r:id="rId21"/>
    <p:sldId id="286" r:id="rId22"/>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00FF00"/>
    <a:srgbClr val="FF66FF"/>
    <a:srgbClr val="66FFFF"/>
    <a:srgbClr val="0000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07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hiko\Documents\HikoDocument\&#35611;&#32681;&#38306;&#20418;\&#35611;&#32681;2013\&#12503;&#12525;&#12464;&#12521;&#12511;&#12531;&#12464;\&#35506;&#38988;&#25552;&#20986;&#29366;&#27841;\master\&#35506;&#38988;master.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hiko\Documents\HikoDocument\&#35611;&#32681;&#38306;&#20418;\&#35611;&#32681;2013\&#12503;&#12525;&#12464;&#12521;&#12511;&#12531;&#12464;\&#35506;&#38988;&#25552;&#20986;&#29366;&#27841;\master\&#35506;&#38988;maste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ja-JP"/>
  <c:chart>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b="0" i="0" u="none" strike="noStrike" baseline="0">
                <a:solidFill>
                  <a:srgbClr val="000000"/>
                </a:solidFill>
                <a:latin typeface="ＭＳ Ｐゴシック"/>
                <a:ea typeface="ＭＳ Ｐゴシック"/>
              </a:rPr>
              <a:t>基礎課題提出状況（</a:t>
            </a:r>
            <a:r>
              <a:rPr lang="en-US" altLang="ja-JP" sz="2000" b="0" i="0" u="none" strike="noStrike" baseline="0">
                <a:solidFill>
                  <a:srgbClr val="000000"/>
                </a:solidFill>
                <a:latin typeface="ＭＳ Ｐゴシック"/>
                <a:ea typeface="ＭＳ Ｐゴシック"/>
              </a:rPr>
              <a:t>11/19</a:t>
            </a:r>
            <a:r>
              <a:rPr lang="ja-JP" altLang="en-US" sz="2000" b="0" i="0" u="none" strike="noStrike" baseline="0">
                <a:solidFill>
                  <a:srgbClr val="000000"/>
                </a:solidFill>
                <a:latin typeface="ＭＳ Ｐゴシック"/>
                <a:ea typeface="ＭＳ Ｐゴシック"/>
              </a:rPr>
              <a:t>演習終了時点）</a:t>
            </a:r>
          </a:p>
          <a:p>
            <a:pPr>
              <a:defRPr sz="2000" b="0" i="0" u="none" strike="noStrike" baseline="0">
                <a:solidFill>
                  <a:srgbClr val="000000"/>
                </a:solidFill>
                <a:latin typeface="ＭＳ Ｐゴシック"/>
                <a:ea typeface="ＭＳ Ｐゴシック"/>
                <a:cs typeface="ＭＳ Ｐゴシック"/>
              </a:defRPr>
            </a:pPr>
            <a:r>
              <a:rPr lang="ja-JP" altLang="en-US" sz="2000" b="0" i="0" u="none" strike="noStrike" baseline="0">
                <a:solidFill>
                  <a:srgbClr val="000000"/>
                </a:solidFill>
                <a:latin typeface="ＭＳ Ｐゴシック"/>
                <a:ea typeface="ＭＳ Ｐゴシック"/>
              </a:rPr>
              <a:t>全体平均　</a:t>
            </a:r>
            <a:r>
              <a:rPr lang="en-US" altLang="ja-JP" sz="2000" b="0" i="0" u="none" strike="noStrike" baseline="0">
                <a:solidFill>
                  <a:srgbClr val="000000"/>
                </a:solidFill>
                <a:latin typeface="ＭＳ Ｐゴシック"/>
                <a:ea typeface="ＭＳ Ｐゴシック"/>
              </a:rPr>
              <a:t>48.6  →</a:t>
            </a:r>
            <a:r>
              <a:rPr lang="ja-JP" altLang="en-US" sz="2000" b="0" i="0" u="none" strike="noStrike" baseline="0">
                <a:solidFill>
                  <a:srgbClr val="000000"/>
                </a:solidFill>
                <a:latin typeface="ＭＳ Ｐゴシック"/>
                <a:ea typeface="ＭＳ Ｐゴシック"/>
              </a:rPr>
              <a:t>　</a:t>
            </a:r>
            <a:r>
              <a:rPr lang="en-US" altLang="ja-JP" sz="2000" b="0" i="0" u="none" strike="noStrike" baseline="0">
                <a:solidFill>
                  <a:srgbClr val="000000"/>
                </a:solidFill>
                <a:latin typeface="ＭＳ Ｐゴシック"/>
                <a:ea typeface="ＭＳ Ｐゴシック"/>
              </a:rPr>
              <a:t>【</a:t>
            </a:r>
            <a:r>
              <a:rPr lang="ja-JP" altLang="en-US" sz="2000" b="0" i="0" u="none" strike="noStrike" baseline="0">
                <a:solidFill>
                  <a:srgbClr val="000000"/>
                </a:solidFill>
                <a:latin typeface="ＭＳ Ｐゴシック"/>
                <a:ea typeface="ＭＳ Ｐゴシック"/>
              </a:rPr>
              <a:t>基礎課題</a:t>
            </a:r>
            <a:r>
              <a:rPr lang="en-US" altLang="ja-JP" sz="2000" b="0" i="0" u="none" strike="noStrike" baseline="0">
                <a:solidFill>
                  <a:srgbClr val="000000"/>
                </a:solidFill>
                <a:latin typeface="ＭＳ Ｐゴシック"/>
                <a:ea typeface="ＭＳ Ｐゴシック"/>
              </a:rPr>
              <a:t>5-6-2】</a:t>
            </a:r>
            <a:r>
              <a:rPr lang="ja-JP" altLang="en-US" sz="2000" b="0" i="0" u="none" strike="noStrike" baseline="0">
                <a:solidFill>
                  <a:srgbClr val="000000"/>
                </a:solidFill>
                <a:latin typeface="ＭＳ Ｐゴシック"/>
                <a:ea typeface="ＭＳ Ｐゴシック"/>
              </a:rPr>
              <a:t>に対応</a:t>
            </a:r>
          </a:p>
        </c:rich>
      </c:tx>
      <c:layout>
        <c:manualLayout>
          <c:xMode val="edge"/>
          <c:yMode val="edge"/>
          <c:x val="0.2155011436424904"/>
          <c:y val="3.6931818181818607E-2"/>
        </c:manualLayout>
      </c:layout>
      <c:spPr>
        <a:noFill/>
        <a:ln w="25400">
          <a:noFill/>
        </a:ln>
      </c:spPr>
    </c:title>
    <c:plotArea>
      <c:layout>
        <c:manualLayout>
          <c:layoutTarget val="inner"/>
          <c:xMode val="edge"/>
          <c:yMode val="edge"/>
          <c:x val="0.13382661007751268"/>
          <c:y val="0.18030728758164533"/>
          <c:w val="0.84310096724082073"/>
          <c:h val="0.70564050097252884"/>
        </c:manualLayout>
      </c:layout>
      <c:barChart>
        <c:barDir val="col"/>
        <c:grouping val="clustered"/>
        <c:ser>
          <c:idx val="0"/>
          <c:order val="0"/>
          <c:spPr>
            <a:solidFill>
              <a:srgbClr val="9999FF"/>
            </a:solidFill>
            <a:ln w="12700">
              <a:solidFill>
                <a:srgbClr val="000000"/>
              </a:solidFill>
              <a:prstDash val="solid"/>
            </a:ln>
          </c:spPr>
          <c:cat>
            <c:strRef>
              <c:f>補助員G!$D$36:$D$40</c:f>
              <c:strCache>
                <c:ptCount val="5"/>
                <c:pt idx="0">
                  <c:v>～4-12節</c:v>
                </c:pt>
                <c:pt idx="1">
                  <c:v>～5-4-1</c:v>
                </c:pt>
                <c:pt idx="2">
                  <c:v>～5-6-4</c:v>
                </c:pt>
                <c:pt idx="3">
                  <c:v>5-7節</c:v>
                </c:pt>
                <c:pt idx="4">
                  <c:v>～5-9節</c:v>
                </c:pt>
              </c:strCache>
            </c:strRef>
          </c:cat>
          <c:val>
            <c:numRef>
              <c:f>補助員G!$E$36:$E$40</c:f>
              <c:numCache>
                <c:formatCode>General</c:formatCode>
                <c:ptCount val="5"/>
                <c:pt idx="0">
                  <c:v>2</c:v>
                </c:pt>
                <c:pt idx="1">
                  <c:v>4</c:v>
                </c:pt>
                <c:pt idx="2">
                  <c:v>7</c:v>
                </c:pt>
                <c:pt idx="3">
                  <c:v>21</c:v>
                </c:pt>
                <c:pt idx="4">
                  <c:v>3</c:v>
                </c:pt>
              </c:numCache>
            </c:numRef>
          </c:val>
        </c:ser>
        <c:axId val="73922048"/>
        <c:axId val="73923584"/>
      </c:barChart>
      <c:catAx>
        <c:axId val="73922048"/>
        <c:scaling>
          <c:orientation val="minMax"/>
        </c:scaling>
        <c:axPos val="b"/>
        <c:numFmt formatCode="General" sourceLinked="1"/>
        <c:majorTickMark val="in"/>
        <c:tickLblPos val="nextTo"/>
        <c:spPr>
          <a:ln w="3175">
            <a:solidFill>
              <a:srgbClr val="000000"/>
            </a:solidFill>
            <a:prstDash val="solid"/>
          </a:ln>
        </c:spPr>
        <c:txPr>
          <a:bodyPr rot="0" vert="horz"/>
          <a:lstStyle/>
          <a:p>
            <a:pPr>
              <a:defRPr sz="1800" b="0" i="0" u="none" strike="noStrike" baseline="0">
                <a:solidFill>
                  <a:srgbClr val="000000"/>
                </a:solidFill>
                <a:latin typeface="ＭＳ Ｐゴシック"/>
                <a:ea typeface="ＭＳ Ｐゴシック"/>
                <a:cs typeface="ＭＳ Ｐゴシック"/>
              </a:defRPr>
            </a:pPr>
            <a:endParaRPr lang="ja-JP"/>
          </a:p>
        </c:txPr>
        <c:crossAx val="73923584"/>
        <c:crosses val="autoZero"/>
        <c:auto val="1"/>
        <c:lblAlgn val="ctr"/>
        <c:lblOffset val="100"/>
        <c:tickLblSkip val="1"/>
        <c:tickMarkSkip val="1"/>
      </c:catAx>
      <c:valAx>
        <c:axId val="73923584"/>
        <c:scaling>
          <c:orientation val="minMax"/>
        </c:scaling>
        <c:axPos val="l"/>
        <c:majorGridlines>
          <c:spPr>
            <a:ln w="3175">
              <a:solidFill>
                <a:srgbClr val="000000"/>
              </a:solidFill>
              <a:prstDash val="solid"/>
            </a:ln>
          </c:spPr>
        </c:majorGridlines>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a:t>人数</a:t>
                </a:r>
              </a:p>
            </c:rich>
          </c:tx>
          <c:layout>
            <c:manualLayout>
              <c:xMode val="edge"/>
              <c:yMode val="edge"/>
              <c:x val="2.5158128797654972E-2"/>
              <c:y val="0.5004176567446067"/>
            </c:manualLayout>
          </c:layout>
          <c:spPr>
            <a:noFill/>
            <a:ln w="25400">
              <a:noFill/>
            </a:ln>
          </c:spPr>
        </c:title>
        <c:numFmt formatCode="General" sourceLinked="1"/>
        <c:majorTickMark val="in"/>
        <c:tickLblPos val="nextTo"/>
        <c:spPr>
          <a:ln w="3175">
            <a:solidFill>
              <a:srgbClr val="000000"/>
            </a:solidFill>
            <a:prstDash val="solid"/>
          </a:ln>
        </c:spPr>
        <c:txPr>
          <a:bodyPr rot="0" vert="horz"/>
          <a:lstStyle/>
          <a:p>
            <a:pPr>
              <a:defRPr sz="2000" b="0" i="0" u="none" strike="noStrike" baseline="0">
                <a:solidFill>
                  <a:srgbClr val="000000"/>
                </a:solidFill>
                <a:latin typeface="ＭＳ Ｐゴシック"/>
                <a:ea typeface="ＭＳ Ｐゴシック"/>
                <a:cs typeface="ＭＳ Ｐゴシック"/>
              </a:defRPr>
            </a:pPr>
            <a:endParaRPr lang="ja-JP"/>
          </a:p>
        </c:txPr>
        <c:crossAx val="73922048"/>
        <c:crosses val="autoZero"/>
        <c:crossBetween val="between"/>
      </c:valAx>
      <c:spPr>
        <a:solidFill>
          <a:srgbClr val="FFFFFF"/>
        </a:solidFill>
        <a:ln w="12700">
          <a:solidFill>
            <a:srgbClr val="000000"/>
          </a:solidFill>
          <a:prstDash val="solid"/>
        </a:ln>
      </c:spPr>
    </c:plotArea>
    <c:plotVisOnly val="1"/>
    <c:dispBlanksAs val="gap"/>
  </c:chart>
  <c:spPr>
    <a:solidFill>
      <a:srgbClr val="FFFFFF"/>
    </a:solidFill>
    <a:ln w="3175">
      <a:solidFill>
        <a:srgbClr val="000000"/>
      </a:solidFill>
      <a:prstDash val="solid"/>
    </a:ln>
  </c:spPr>
  <c:txPr>
    <a:bodyPr/>
    <a:lstStyle/>
    <a:p>
      <a:pPr>
        <a:defRPr sz="1200" b="0" i="0" u="none" strike="noStrike" baseline="0">
          <a:solidFill>
            <a:srgbClr val="000000"/>
          </a:solidFill>
          <a:latin typeface="ＭＳ Ｐゴシック"/>
          <a:ea typeface="ＭＳ Ｐゴシック"/>
          <a:cs typeface="ＭＳ Ｐゴシック"/>
        </a:defRPr>
      </a:pPr>
      <a:endParaRPr lang="ja-JP"/>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sz="1800" b="0" i="0" u="none" strike="noStrike" baseline="0">
                <a:solidFill>
                  <a:srgbClr val="000000"/>
                </a:solidFill>
                <a:latin typeface="ＭＳ Ｐゴシック"/>
                <a:ea typeface="ＭＳ Ｐゴシック"/>
                <a:cs typeface="ＭＳ Ｐゴシック"/>
              </a:defRPr>
            </a:pPr>
            <a:r>
              <a:rPr lang="ja-JP" altLang="en-US" sz="1800" b="0" i="0" u="none" strike="noStrike" baseline="0">
                <a:solidFill>
                  <a:srgbClr val="000000"/>
                </a:solidFill>
                <a:latin typeface="ＭＳ Ｐゴシック"/>
                <a:ea typeface="ＭＳ Ｐゴシック"/>
              </a:rPr>
              <a:t>応用課題提出状況（</a:t>
            </a:r>
            <a:r>
              <a:rPr lang="en-US" altLang="ja-JP" sz="1800" b="0" i="0" u="none" strike="noStrike" baseline="0">
                <a:solidFill>
                  <a:srgbClr val="000000"/>
                </a:solidFill>
                <a:latin typeface="ＭＳ Ｐゴシック"/>
                <a:ea typeface="ＭＳ Ｐゴシック"/>
              </a:rPr>
              <a:t>11/19</a:t>
            </a:r>
            <a:r>
              <a:rPr lang="ja-JP" altLang="en-US" sz="1800" b="0" i="0" u="none" strike="noStrike" baseline="0">
                <a:solidFill>
                  <a:srgbClr val="000000"/>
                </a:solidFill>
                <a:latin typeface="ＭＳ Ｐゴシック"/>
                <a:ea typeface="ＭＳ Ｐゴシック"/>
              </a:rPr>
              <a:t>演習終了時点）　  全体平均</a:t>
            </a:r>
            <a:r>
              <a:rPr lang="en-US" altLang="ja-JP" sz="1800" b="0" i="0" u="none" strike="noStrike" baseline="0">
                <a:solidFill>
                  <a:srgbClr val="000000"/>
                </a:solidFill>
                <a:latin typeface="ＭＳ Ｐゴシック"/>
                <a:ea typeface="ＭＳ Ｐゴシック"/>
              </a:rPr>
              <a:t>=3.89</a:t>
            </a:r>
          </a:p>
        </c:rich>
      </c:tx>
      <c:layout>
        <c:manualLayout>
          <c:xMode val="edge"/>
          <c:yMode val="edge"/>
          <c:x val="0.15161839863713986"/>
          <c:y val="3.2828282828282832E-2"/>
        </c:manualLayout>
      </c:layout>
      <c:spPr>
        <a:noFill/>
        <a:ln w="25400">
          <a:noFill/>
        </a:ln>
      </c:spPr>
    </c:title>
    <c:plotArea>
      <c:layout>
        <c:manualLayout>
          <c:layoutTarget val="inner"/>
          <c:xMode val="edge"/>
          <c:yMode val="edge"/>
          <c:x val="0.1175468483816022"/>
          <c:y val="0.16161656017341425"/>
          <c:w val="0.85860306643953099"/>
          <c:h val="0.73232503828579099"/>
        </c:manualLayout>
      </c:layout>
      <c:barChart>
        <c:barDir val="col"/>
        <c:grouping val="clustered"/>
        <c:ser>
          <c:idx val="0"/>
          <c:order val="0"/>
          <c:spPr>
            <a:solidFill>
              <a:srgbClr val="9999FF"/>
            </a:solidFill>
            <a:ln w="12700">
              <a:solidFill>
                <a:srgbClr val="000000"/>
              </a:solidFill>
              <a:prstDash val="solid"/>
            </a:ln>
          </c:spPr>
          <c:cat>
            <c:strRef>
              <c:f>補助員G!$D$76:$D$81</c:f>
              <c:strCache>
                <c:ptCount val="6"/>
                <c:pt idx="0">
                  <c:v>0</c:v>
                </c:pt>
                <c:pt idx="1">
                  <c:v>～2</c:v>
                </c:pt>
                <c:pt idx="2">
                  <c:v>～4</c:v>
                </c:pt>
                <c:pt idx="3">
                  <c:v>5</c:v>
                </c:pt>
                <c:pt idx="4">
                  <c:v>6</c:v>
                </c:pt>
                <c:pt idx="5">
                  <c:v>7</c:v>
                </c:pt>
              </c:strCache>
            </c:strRef>
          </c:cat>
          <c:val>
            <c:numRef>
              <c:f>補助員G!$E$76:$E$81</c:f>
              <c:numCache>
                <c:formatCode>General</c:formatCode>
                <c:ptCount val="6"/>
                <c:pt idx="0">
                  <c:v>9</c:v>
                </c:pt>
                <c:pt idx="1">
                  <c:v>2</c:v>
                </c:pt>
                <c:pt idx="2">
                  <c:v>5</c:v>
                </c:pt>
                <c:pt idx="3">
                  <c:v>2</c:v>
                </c:pt>
                <c:pt idx="4">
                  <c:v>18</c:v>
                </c:pt>
                <c:pt idx="5">
                  <c:v>1</c:v>
                </c:pt>
              </c:numCache>
            </c:numRef>
          </c:val>
        </c:ser>
        <c:axId val="77005184"/>
        <c:axId val="77007104"/>
      </c:barChart>
      <c:catAx>
        <c:axId val="77005184"/>
        <c:scaling>
          <c:orientation val="minMax"/>
        </c:scaling>
        <c:axPos val="b"/>
        <c:numFmt formatCode="General" sourceLinked="1"/>
        <c:majorTickMark val="in"/>
        <c:tickLblPos val="nextTo"/>
        <c:spPr>
          <a:ln w="3175">
            <a:solidFill>
              <a:srgbClr val="000000"/>
            </a:solidFill>
            <a:prstDash val="solid"/>
          </a:ln>
        </c:spPr>
        <c:txPr>
          <a:bodyPr rot="0" vert="horz"/>
          <a:lstStyle/>
          <a:p>
            <a:pPr>
              <a:defRPr sz="1800" b="0" i="0" u="none" strike="noStrike" baseline="0">
                <a:solidFill>
                  <a:srgbClr val="000000"/>
                </a:solidFill>
                <a:latin typeface="ＭＳ Ｐゴシック"/>
                <a:ea typeface="ＭＳ Ｐゴシック"/>
                <a:cs typeface="ＭＳ Ｐゴシック"/>
              </a:defRPr>
            </a:pPr>
            <a:endParaRPr lang="ja-JP"/>
          </a:p>
        </c:txPr>
        <c:crossAx val="77007104"/>
        <c:crosses val="autoZero"/>
        <c:auto val="1"/>
        <c:lblAlgn val="ctr"/>
        <c:lblOffset val="100"/>
        <c:tickLblSkip val="1"/>
        <c:tickMarkSkip val="1"/>
      </c:catAx>
      <c:valAx>
        <c:axId val="77007104"/>
        <c:scaling>
          <c:orientation val="minMax"/>
        </c:scaling>
        <c:axPos val="l"/>
        <c:majorGridlines>
          <c:spPr>
            <a:ln w="3175">
              <a:solidFill>
                <a:srgbClr val="000000"/>
              </a:solidFill>
              <a:prstDash val="solid"/>
            </a:ln>
          </c:spPr>
        </c:majorGridlines>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a:t>人数</a:t>
                </a:r>
              </a:p>
            </c:rich>
          </c:tx>
          <c:layout>
            <c:manualLayout>
              <c:xMode val="edge"/>
              <c:yMode val="edge"/>
              <c:x val="1.5499336052607912E-2"/>
              <c:y val="0.47179480057771361"/>
            </c:manualLayout>
          </c:layout>
          <c:spPr>
            <a:noFill/>
            <a:ln w="25400">
              <a:noFill/>
            </a:ln>
          </c:spPr>
        </c:title>
        <c:numFmt formatCode="General" sourceLinked="1"/>
        <c:majorTickMark val="in"/>
        <c:tickLblPos val="nextTo"/>
        <c:spPr>
          <a:ln w="3175">
            <a:solidFill>
              <a:srgbClr val="000000"/>
            </a:solidFill>
            <a:prstDash val="solid"/>
          </a:ln>
        </c:spPr>
        <c:txPr>
          <a:bodyPr rot="0" vert="horz"/>
          <a:lstStyle/>
          <a:p>
            <a:pPr>
              <a:defRPr sz="1800" b="0" i="0" u="none" strike="noStrike" baseline="0">
                <a:solidFill>
                  <a:srgbClr val="000000"/>
                </a:solidFill>
                <a:latin typeface="ＭＳ Ｐゴシック"/>
                <a:ea typeface="ＭＳ Ｐゴシック"/>
                <a:cs typeface="ＭＳ Ｐゴシック"/>
              </a:defRPr>
            </a:pPr>
            <a:endParaRPr lang="ja-JP"/>
          </a:p>
        </c:txPr>
        <c:crossAx val="77005184"/>
        <c:crosses val="autoZero"/>
        <c:crossBetween val="between"/>
      </c:valAx>
      <c:spPr>
        <a:solidFill>
          <a:srgbClr val="FFFFFF"/>
        </a:solidFill>
        <a:ln w="12700">
          <a:solidFill>
            <a:srgbClr val="000000"/>
          </a:solidFill>
          <a:prstDash val="solid"/>
        </a:ln>
      </c:spPr>
    </c:plotArea>
    <c:plotVisOnly val="1"/>
    <c:dispBlanksAs val="gap"/>
  </c:chart>
  <c:spPr>
    <a:solidFill>
      <a:srgbClr val="FFFFFF"/>
    </a:solidFill>
    <a:ln w="3175">
      <a:solidFill>
        <a:srgbClr val="000000"/>
      </a:solidFill>
      <a:prstDash val="solid"/>
    </a:ln>
  </c:spPr>
  <c:txPr>
    <a:bodyPr/>
    <a:lstStyle/>
    <a:p>
      <a:pPr>
        <a:defRPr sz="1200" b="0" i="0" u="none" strike="noStrike" baseline="0">
          <a:solidFill>
            <a:srgbClr val="000000"/>
          </a:solidFill>
          <a:latin typeface="ＭＳ Ｐゴシック"/>
          <a:ea typeface="ＭＳ Ｐゴシック"/>
          <a:cs typeface="ＭＳ Ｐゴシック"/>
        </a:defRPr>
      </a:pPr>
      <a:endParaRPr lang="ja-JP"/>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ja-JP" altLang="en-US">
              <a:ea typeface="ＭＳ Ｐゴシック" pitchFamily="50" charset="-128"/>
            </a:endParaRPr>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ja-JP" altLang="en-US">
              <a:ea typeface="ＭＳ Ｐゴシック" pitchFamily="50" charset="-128"/>
            </a:endParaRPr>
          </a:p>
        </p:txBody>
      </p:sp>
      <p:sp>
        <p:nvSpPr>
          <p:cNvPr id="7171" name="Rectangle 3"/>
          <p:cNvSpPr>
            <a:spLocks noGrp="1" noChangeArrowheads="1"/>
          </p:cNvSpPr>
          <p:nvPr>
            <p:ph type="ctrTitle"/>
          </p:nvPr>
        </p:nvSpPr>
        <p:spPr>
          <a:xfrm>
            <a:off x="315913" y="466725"/>
            <a:ext cx="6781800" cy="2133600"/>
          </a:xfrm>
        </p:spPr>
        <p:txBody>
          <a:bodyPr/>
          <a:lstStyle>
            <a:lvl1pPr algn="r">
              <a:defRPr sz="4800"/>
            </a:lvl1pPr>
          </a:lstStyle>
          <a:p>
            <a:r>
              <a:rPr lang="ja-JP" altLang="en-US"/>
              <a:t>マスタ タイトルの書式設定</a:t>
            </a:r>
          </a:p>
        </p:txBody>
      </p:sp>
      <p:sp>
        <p:nvSpPr>
          <p:cNvPr id="7172"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ja-JP" altLang="en-US"/>
              <a:t>マスタ サブタイトルの書式設定</a:t>
            </a:r>
          </a:p>
        </p:txBody>
      </p:sp>
      <p:sp>
        <p:nvSpPr>
          <p:cNvPr id="38" name="Rectangle 5"/>
          <p:cNvSpPr>
            <a:spLocks noGrp="1" noChangeArrowheads="1"/>
          </p:cNvSpPr>
          <p:nvPr>
            <p:ph type="dt" sz="half" idx="10"/>
          </p:nvPr>
        </p:nvSpPr>
        <p:spPr/>
        <p:txBody>
          <a:bodyPr/>
          <a:lstStyle>
            <a:lvl1pPr>
              <a:defRPr/>
            </a:lvl1pPr>
          </a:lstStyle>
          <a:p>
            <a:pPr>
              <a:defRPr/>
            </a:pPr>
            <a:endParaRPr lang="en-US" altLang="ja-JP"/>
          </a:p>
        </p:txBody>
      </p:sp>
      <p:sp>
        <p:nvSpPr>
          <p:cNvPr id="39" name="Rectangle 6"/>
          <p:cNvSpPr>
            <a:spLocks noGrp="1" noChangeArrowheads="1"/>
          </p:cNvSpPr>
          <p:nvPr>
            <p:ph type="ftr" sz="quarter" idx="11"/>
          </p:nvPr>
        </p:nvSpPr>
        <p:spPr/>
        <p:txBody>
          <a:bodyPr/>
          <a:lstStyle>
            <a:lvl1pPr>
              <a:defRPr/>
            </a:lvl1pPr>
          </a:lstStyle>
          <a:p>
            <a:pPr>
              <a:defRPr/>
            </a:pPr>
            <a:endParaRPr lang="en-US" altLang="ja-JP"/>
          </a:p>
        </p:txBody>
      </p:sp>
      <p:sp>
        <p:nvSpPr>
          <p:cNvPr id="40" name="Rectangle 7"/>
          <p:cNvSpPr>
            <a:spLocks noGrp="1" noChangeArrowheads="1"/>
          </p:cNvSpPr>
          <p:nvPr>
            <p:ph type="sldNum" sz="quarter" idx="12"/>
          </p:nvPr>
        </p:nvSpPr>
        <p:spPr/>
        <p:txBody>
          <a:bodyPr/>
          <a:lstStyle>
            <a:lvl1pPr>
              <a:defRPr/>
            </a:lvl1pPr>
          </a:lstStyle>
          <a:p>
            <a:pPr>
              <a:defRPr/>
            </a:pPr>
            <a:fld id="{63291188-F27B-41E0-965F-28DE66D8892B}"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1DD8C420-8464-4B7A-80B3-83FFDD1570A2}"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122238"/>
            <a:ext cx="2057400" cy="6008687"/>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122238"/>
            <a:ext cx="6019800" cy="6008687"/>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216A6230-6695-44F5-852E-6A7943863462}"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272F6857-0E81-4352-9D57-EB1E6C76E464}"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23927F03-98A4-4BC3-8B70-F5F9C1FA67A2}"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1B9A7AA8-DE05-4823-82B5-13DE6E0CAA85}"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7"/>
          <p:cNvSpPr>
            <a:spLocks noGrp="1" noChangeArrowheads="1"/>
          </p:cNvSpPr>
          <p:nvPr>
            <p:ph type="sldNum" sz="quarter" idx="12"/>
          </p:nvPr>
        </p:nvSpPr>
        <p:spPr>
          <a:ln/>
        </p:spPr>
        <p:txBody>
          <a:bodyPr/>
          <a:lstStyle>
            <a:lvl1pPr>
              <a:defRPr/>
            </a:lvl1pPr>
          </a:lstStyle>
          <a:p>
            <a:pPr>
              <a:defRPr/>
            </a:pPr>
            <a:fld id="{CB4D60D5-F341-4E80-9AAD-3784BAB86DD5}"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7"/>
          <p:cNvSpPr>
            <a:spLocks noGrp="1" noChangeArrowheads="1"/>
          </p:cNvSpPr>
          <p:nvPr>
            <p:ph type="sldNum" sz="quarter" idx="12"/>
          </p:nvPr>
        </p:nvSpPr>
        <p:spPr>
          <a:ln/>
        </p:spPr>
        <p:txBody>
          <a:bodyPr/>
          <a:lstStyle>
            <a:lvl1pPr>
              <a:defRPr/>
            </a:lvl1pPr>
          </a:lstStyle>
          <a:p>
            <a:pPr>
              <a:defRPr/>
            </a:pPr>
            <a:fld id="{9CA6D8A8-14CF-42EA-AA3B-DB3CDE5C7AAC}"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7"/>
          <p:cNvSpPr>
            <a:spLocks noGrp="1" noChangeArrowheads="1"/>
          </p:cNvSpPr>
          <p:nvPr>
            <p:ph type="sldNum" sz="quarter" idx="12"/>
          </p:nvPr>
        </p:nvSpPr>
        <p:spPr>
          <a:ln/>
        </p:spPr>
        <p:txBody>
          <a:bodyPr/>
          <a:lstStyle>
            <a:lvl1pPr>
              <a:defRPr/>
            </a:lvl1pPr>
          </a:lstStyle>
          <a:p>
            <a:pPr>
              <a:defRPr/>
            </a:pPr>
            <a:fld id="{DA4D3D2D-7A69-4E25-97C7-711CD340102B}"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D1574C6B-0BDE-4422-82ED-CC2B1F97C3DE}"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CFA1D584-F483-4032-ADFD-EC98F0AE4A2E}"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ja-JP" altLang="en-US">
              <a:ea typeface="ＭＳ Ｐゴシック" pitchFamily="50" charset="-128"/>
            </a:endParaRPr>
          </a:p>
        </p:txBody>
      </p:sp>
      <p:sp>
        <p:nvSpPr>
          <p:cNvPr id="102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 タイトルの書式設定</a:t>
            </a:r>
          </a:p>
        </p:txBody>
      </p:sp>
      <p:sp>
        <p:nvSpPr>
          <p:cNvPr id="102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6149"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000">
                <a:latin typeface="Arial" charset="0"/>
                <a:ea typeface="ＭＳ Ｐゴシック" pitchFamily="50" charset="-128"/>
              </a:defRPr>
            </a:lvl1pPr>
          </a:lstStyle>
          <a:p>
            <a:pPr>
              <a:defRPr/>
            </a:pPr>
            <a:endParaRPr lang="en-US" altLang="ja-JP"/>
          </a:p>
        </p:txBody>
      </p:sp>
      <p:sp>
        <p:nvSpPr>
          <p:cNvPr id="6150"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000">
                <a:latin typeface="Arial" charset="0"/>
                <a:ea typeface="ＭＳ Ｐゴシック" pitchFamily="50" charset="-128"/>
              </a:defRPr>
            </a:lvl1pPr>
          </a:lstStyle>
          <a:p>
            <a:pPr>
              <a:defRPr/>
            </a:pPr>
            <a:endParaRPr lang="en-US" altLang="ja-JP"/>
          </a:p>
        </p:txBody>
      </p:sp>
      <p:sp>
        <p:nvSpPr>
          <p:cNvPr id="6151"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000">
                <a:latin typeface="Arial" charset="0"/>
                <a:ea typeface="ＭＳ Ｐゴシック" pitchFamily="50" charset="-128"/>
              </a:defRPr>
            </a:lvl1pPr>
          </a:lstStyle>
          <a:p>
            <a:pPr>
              <a:defRPr/>
            </a:pPr>
            <a:fld id="{616F588E-23CB-44E2-AEF0-59A5D4A0DB94}" type="slidenum">
              <a:rPr lang="en-US" altLang="ja-JP"/>
              <a:pPr>
                <a:defRPr/>
              </a:pPr>
              <a:t>&lt;#&gt;</a:t>
            </a:fld>
            <a:endParaRPr lang="en-US" altLang="ja-JP"/>
          </a:p>
        </p:txBody>
      </p:sp>
      <p:grpSp>
        <p:nvGrpSpPr>
          <p:cNvPr id="1032" name="Group 8"/>
          <p:cNvGrpSpPr>
            <a:grpSpLocks/>
          </p:cNvGrpSpPr>
          <p:nvPr/>
        </p:nvGrpSpPr>
        <p:grpSpPr bwMode="auto">
          <a:xfrm>
            <a:off x="8153400" y="152400"/>
            <a:ext cx="792163" cy="1295400"/>
            <a:chOff x="5136" y="960"/>
            <a:chExt cx="528" cy="864"/>
          </a:xfrm>
        </p:grpSpPr>
        <p:sp>
          <p:nvSpPr>
            <p:cNvPr id="6153"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4"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5" name="Oval 11"/>
            <p:cNvSpPr>
              <a:spLocks noChangeArrowheads="1"/>
            </p:cNvSpPr>
            <p:nvPr/>
          </p:nvSpPr>
          <p:spPr bwMode="auto">
            <a:xfrm>
              <a:off x="5360" y="960"/>
              <a:ext cx="76"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6" name="Oval 12"/>
            <p:cNvSpPr>
              <a:spLocks noChangeArrowheads="1"/>
            </p:cNvSpPr>
            <p:nvPr/>
          </p:nvSpPr>
          <p:spPr bwMode="auto">
            <a:xfrm>
              <a:off x="5136" y="1072"/>
              <a:ext cx="80" cy="7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7" name="Oval 13"/>
            <p:cNvSpPr>
              <a:spLocks noChangeArrowheads="1"/>
            </p:cNvSpPr>
            <p:nvPr/>
          </p:nvSpPr>
          <p:spPr bwMode="auto">
            <a:xfrm>
              <a:off x="5248" y="1072"/>
              <a:ext cx="79" cy="7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8" name="Oval 14"/>
            <p:cNvSpPr>
              <a:spLocks noChangeArrowheads="1"/>
            </p:cNvSpPr>
            <p:nvPr/>
          </p:nvSpPr>
          <p:spPr bwMode="auto">
            <a:xfrm>
              <a:off x="5360" y="1072"/>
              <a:ext cx="76" cy="7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9" name="Oval 15"/>
            <p:cNvSpPr>
              <a:spLocks noChangeArrowheads="1"/>
            </p:cNvSpPr>
            <p:nvPr/>
          </p:nvSpPr>
          <p:spPr bwMode="auto">
            <a:xfrm>
              <a:off x="5472" y="1072"/>
              <a:ext cx="73" cy="7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0" name="Oval 16"/>
            <p:cNvSpPr>
              <a:spLocks noChangeArrowheads="1"/>
            </p:cNvSpPr>
            <p:nvPr/>
          </p:nvSpPr>
          <p:spPr bwMode="auto">
            <a:xfrm>
              <a:off x="5136" y="1184"/>
              <a:ext cx="80" cy="73"/>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1" name="Oval 17"/>
            <p:cNvSpPr>
              <a:spLocks noChangeArrowheads="1"/>
            </p:cNvSpPr>
            <p:nvPr/>
          </p:nvSpPr>
          <p:spPr bwMode="auto">
            <a:xfrm>
              <a:off x="5248" y="1184"/>
              <a:ext cx="79" cy="73"/>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2" name="Oval 18"/>
            <p:cNvSpPr>
              <a:spLocks noChangeArrowheads="1"/>
            </p:cNvSpPr>
            <p:nvPr/>
          </p:nvSpPr>
          <p:spPr bwMode="auto">
            <a:xfrm>
              <a:off x="5360" y="1184"/>
              <a:ext cx="76" cy="73"/>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3" name="Oval 19"/>
            <p:cNvSpPr>
              <a:spLocks noChangeArrowheads="1"/>
            </p:cNvSpPr>
            <p:nvPr/>
          </p:nvSpPr>
          <p:spPr bwMode="auto">
            <a:xfrm>
              <a:off x="5472" y="1184"/>
              <a:ext cx="73" cy="73"/>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4" name="Oval 20"/>
            <p:cNvSpPr>
              <a:spLocks noChangeArrowheads="1"/>
            </p:cNvSpPr>
            <p:nvPr/>
          </p:nvSpPr>
          <p:spPr bwMode="auto">
            <a:xfrm>
              <a:off x="5584" y="1184"/>
              <a:ext cx="80" cy="73"/>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5"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6"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7" name="Oval 23"/>
            <p:cNvSpPr>
              <a:spLocks noChangeArrowheads="1"/>
            </p:cNvSpPr>
            <p:nvPr/>
          </p:nvSpPr>
          <p:spPr bwMode="auto">
            <a:xfrm>
              <a:off x="5360" y="1296"/>
              <a:ext cx="76"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8" name="Oval 24"/>
            <p:cNvSpPr>
              <a:spLocks noChangeArrowheads="1"/>
            </p:cNvSpPr>
            <p:nvPr/>
          </p:nvSpPr>
          <p:spPr bwMode="auto">
            <a:xfrm>
              <a:off x="5472" y="1296"/>
              <a:ext cx="73" cy="80"/>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9"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0"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1" name="Oval 27"/>
            <p:cNvSpPr>
              <a:spLocks noChangeArrowheads="1"/>
            </p:cNvSpPr>
            <p:nvPr/>
          </p:nvSpPr>
          <p:spPr bwMode="auto">
            <a:xfrm>
              <a:off x="5360" y="1408"/>
              <a:ext cx="76" cy="80"/>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2" name="Oval 28"/>
            <p:cNvSpPr>
              <a:spLocks noChangeArrowheads="1"/>
            </p:cNvSpPr>
            <p:nvPr/>
          </p:nvSpPr>
          <p:spPr bwMode="auto">
            <a:xfrm>
              <a:off x="5472" y="1408"/>
              <a:ext cx="73" cy="80"/>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3"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4"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5"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6" name="Oval 32"/>
            <p:cNvSpPr>
              <a:spLocks noChangeArrowheads="1"/>
            </p:cNvSpPr>
            <p:nvPr/>
          </p:nvSpPr>
          <p:spPr bwMode="auto">
            <a:xfrm>
              <a:off x="5360" y="1520"/>
              <a:ext cx="76" cy="79"/>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7" name="Oval 33"/>
            <p:cNvSpPr>
              <a:spLocks noChangeArrowheads="1"/>
            </p:cNvSpPr>
            <p:nvPr/>
          </p:nvSpPr>
          <p:spPr bwMode="auto">
            <a:xfrm>
              <a:off x="5472" y="1520"/>
              <a:ext cx="73" cy="79"/>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8" name="Oval 34"/>
            <p:cNvSpPr>
              <a:spLocks noChangeArrowheads="1"/>
            </p:cNvSpPr>
            <p:nvPr/>
          </p:nvSpPr>
          <p:spPr bwMode="auto">
            <a:xfrm>
              <a:off x="5136" y="1632"/>
              <a:ext cx="80" cy="75"/>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9" name="Oval 35"/>
            <p:cNvSpPr>
              <a:spLocks noChangeArrowheads="1"/>
            </p:cNvSpPr>
            <p:nvPr/>
          </p:nvSpPr>
          <p:spPr bwMode="auto">
            <a:xfrm>
              <a:off x="5248" y="1632"/>
              <a:ext cx="79" cy="75"/>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0" name="Oval 36"/>
            <p:cNvSpPr>
              <a:spLocks noChangeArrowheads="1"/>
            </p:cNvSpPr>
            <p:nvPr/>
          </p:nvSpPr>
          <p:spPr bwMode="auto">
            <a:xfrm>
              <a:off x="5360" y="1632"/>
              <a:ext cx="76" cy="75"/>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1" name="Oval 37"/>
            <p:cNvSpPr>
              <a:spLocks noChangeArrowheads="1"/>
            </p:cNvSpPr>
            <p:nvPr/>
          </p:nvSpPr>
          <p:spPr bwMode="auto">
            <a:xfrm>
              <a:off x="5472" y="1632"/>
              <a:ext cx="73" cy="75"/>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2"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3" name="Oval 39"/>
            <p:cNvSpPr>
              <a:spLocks noChangeArrowheads="1"/>
            </p:cNvSpPr>
            <p:nvPr/>
          </p:nvSpPr>
          <p:spPr bwMode="auto">
            <a:xfrm>
              <a:off x="5472" y="1744"/>
              <a:ext cx="73" cy="80"/>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grpSp>
    </p:spTree>
  </p:cSld>
  <p:clrMap bg1="lt1" tx1="dk1" bg2="lt2" tx2="dk2" accent1="accent1" accent2="accent2" accent3="accent3" accent4="accent4" accent5="accent5" accent6="accent6" hlink="hlink" folHlink="folHlink"/>
  <p:sldLayoutIdLst>
    <p:sldLayoutId id="2147483830"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Lst>
  <p:timing>
    <p:tnLst>
      <p:par>
        <p:cTn id="1" dur="indefinite" restart="never" nodeType="tmRoot"/>
      </p:par>
    </p:tnLst>
  </p:timing>
  <p:txStyles>
    <p:titleStyle>
      <a:lvl1pPr algn="l" rtl="0" eaLnBrk="0" fontAlgn="base" hangingPunct="0">
        <a:spcBef>
          <a:spcPct val="0"/>
        </a:spcBef>
        <a:spcAft>
          <a:spcPct val="0"/>
        </a:spcAft>
        <a:defRPr kumimoji="1" sz="3900" b="1">
          <a:solidFill>
            <a:schemeClr val="tx2"/>
          </a:solidFill>
          <a:latin typeface="+mj-lt"/>
          <a:ea typeface="+mj-ea"/>
          <a:cs typeface="+mj-cs"/>
        </a:defRPr>
      </a:lvl1pPr>
      <a:lvl2pPr algn="l" rtl="0" eaLnBrk="0" fontAlgn="base" hangingPunct="0">
        <a:spcBef>
          <a:spcPct val="0"/>
        </a:spcBef>
        <a:spcAft>
          <a:spcPct val="0"/>
        </a:spcAft>
        <a:defRPr kumimoji="1" sz="3900" b="1">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3900" b="1">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3900" b="1">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3900" b="1">
          <a:solidFill>
            <a:schemeClr val="tx2"/>
          </a:solidFill>
          <a:latin typeface="Arial" charset="0"/>
          <a:ea typeface="ＭＳ Ｐゴシック" pitchFamily="50" charset="-128"/>
        </a:defRPr>
      </a:lvl5pPr>
      <a:lvl6pPr marL="457200" algn="l" rtl="0" fontAlgn="base">
        <a:spcBef>
          <a:spcPct val="0"/>
        </a:spcBef>
        <a:spcAft>
          <a:spcPct val="0"/>
        </a:spcAft>
        <a:defRPr kumimoji="1" sz="3900" b="1">
          <a:solidFill>
            <a:schemeClr val="tx2"/>
          </a:solidFill>
          <a:latin typeface="Arial" charset="0"/>
          <a:ea typeface="ＭＳ Ｐゴシック" pitchFamily="50" charset="-128"/>
        </a:defRPr>
      </a:lvl6pPr>
      <a:lvl7pPr marL="914400" algn="l" rtl="0" fontAlgn="base">
        <a:spcBef>
          <a:spcPct val="0"/>
        </a:spcBef>
        <a:spcAft>
          <a:spcPct val="0"/>
        </a:spcAft>
        <a:defRPr kumimoji="1" sz="3900" b="1">
          <a:solidFill>
            <a:schemeClr val="tx2"/>
          </a:solidFill>
          <a:latin typeface="Arial" charset="0"/>
          <a:ea typeface="ＭＳ Ｐゴシック" pitchFamily="50" charset="-128"/>
        </a:defRPr>
      </a:lvl7pPr>
      <a:lvl8pPr marL="1371600" algn="l" rtl="0" fontAlgn="base">
        <a:spcBef>
          <a:spcPct val="0"/>
        </a:spcBef>
        <a:spcAft>
          <a:spcPct val="0"/>
        </a:spcAft>
        <a:defRPr kumimoji="1" sz="3900" b="1">
          <a:solidFill>
            <a:schemeClr val="tx2"/>
          </a:solidFill>
          <a:latin typeface="Arial" charset="0"/>
          <a:ea typeface="ＭＳ Ｐゴシック" pitchFamily="50" charset="-128"/>
        </a:defRPr>
      </a:lvl8pPr>
      <a:lvl9pPr marL="1828800" algn="l" rtl="0" fontAlgn="base">
        <a:spcBef>
          <a:spcPct val="0"/>
        </a:spcBef>
        <a:spcAft>
          <a:spcPct val="0"/>
        </a:spcAft>
        <a:defRPr kumimoji="1" sz="3900" b="1">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kumimoji="1"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kumimoji="1" sz="2600">
          <a:solidFill>
            <a:schemeClr val="tx1"/>
          </a:solidFill>
          <a:latin typeface="+mn-lt"/>
          <a:ea typeface="+mn-ea"/>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kumimoji="1" sz="2300">
          <a:solidFill>
            <a:schemeClr val="tx1"/>
          </a:solidFill>
          <a:latin typeface="+mn-lt"/>
          <a:ea typeface="+mn-ea"/>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kumimoji="1" sz="2000">
          <a:solidFill>
            <a:schemeClr val="tx1"/>
          </a:solidFill>
          <a:latin typeface="+mn-lt"/>
          <a:ea typeface="+mn-ea"/>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5pPr>
      <a:lvl6pPr marL="20558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6pPr>
      <a:lvl7pPr marL="25130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7pPr>
      <a:lvl8pPr marL="29702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8pPr>
      <a:lvl9pPr marL="34274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ja-JP" altLang="en-US" smtClean="0"/>
              <a:t>プログラミング</a:t>
            </a:r>
          </a:p>
        </p:txBody>
      </p:sp>
      <p:sp>
        <p:nvSpPr>
          <p:cNvPr id="3075" name="Rectangle 3"/>
          <p:cNvSpPr>
            <a:spLocks noGrp="1" noChangeArrowheads="1"/>
          </p:cNvSpPr>
          <p:nvPr>
            <p:ph type="subTitle" idx="1"/>
          </p:nvPr>
        </p:nvSpPr>
        <p:spPr/>
        <p:txBody>
          <a:bodyPr/>
          <a:lstStyle/>
          <a:p>
            <a:pPr eaLnBrk="1" hangingPunct="1"/>
            <a:r>
              <a:rPr lang="ja-JP" altLang="en-US" dirty="0" smtClean="0"/>
              <a:t>平成２５年１１月２６日</a:t>
            </a:r>
          </a:p>
          <a:p>
            <a:pPr eaLnBrk="1" hangingPunct="1"/>
            <a:r>
              <a:rPr lang="ja-JP" altLang="en-US" dirty="0" smtClean="0"/>
              <a:t>森田　彦</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a:xfrm>
            <a:off x="250825" y="549275"/>
            <a:ext cx="7543800" cy="723900"/>
          </a:xfrm>
        </p:spPr>
        <p:txBody>
          <a:bodyPr/>
          <a:lstStyle/>
          <a:p>
            <a:pPr eaLnBrk="1" hangingPunct="1"/>
            <a:r>
              <a:rPr lang="ja-JP" altLang="en-US" smtClean="0"/>
              <a:t>理解度チェック３</a:t>
            </a:r>
          </a:p>
        </p:txBody>
      </p:sp>
      <p:sp>
        <p:nvSpPr>
          <p:cNvPr id="16387" name="テキスト ボックス 4"/>
          <p:cNvSpPr txBox="1">
            <a:spLocks noChangeArrowheads="1"/>
          </p:cNvSpPr>
          <p:nvPr/>
        </p:nvSpPr>
        <p:spPr bwMode="auto">
          <a:xfrm>
            <a:off x="395288" y="3068638"/>
            <a:ext cx="7632700" cy="2862262"/>
          </a:xfrm>
          <a:prstGeom prst="rect">
            <a:avLst/>
          </a:prstGeom>
          <a:noFill/>
          <a:ln w="19050">
            <a:solidFill>
              <a:srgbClr val="FF0000"/>
            </a:solidFill>
            <a:prstDash val="dash"/>
            <a:miter lim="800000"/>
            <a:headEnd/>
            <a:tailEnd/>
          </a:ln>
        </p:spPr>
        <p:txBody>
          <a:bodyPr>
            <a:spAutoFit/>
          </a:bodyPr>
          <a:lstStyle/>
          <a:p>
            <a:pPr marL="457200" indent="-457200"/>
            <a:r>
              <a:rPr lang="ja-JP" altLang="en-US" sz="3600" b="1">
                <a:solidFill>
                  <a:srgbClr val="0000FF"/>
                </a:solidFill>
              </a:rPr>
              <a:t>１． </a:t>
            </a:r>
            <a:r>
              <a:rPr lang="en-US" altLang="ja-JP" sz="3600"/>
              <a:t>A</a:t>
            </a:r>
            <a:r>
              <a:rPr lang="ja-JP" altLang="en-US" sz="3600"/>
              <a:t>グループ</a:t>
            </a:r>
            <a:endParaRPr lang="en-US" altLang="zh-TW" sz="3600">
              <a:latin typeface="Courier New" pitchFamily="49" charset="0"/>
              <a:cs typeface="Courier New" pitchFamily="49" charset="0"/>
            </a:endParaRPr>
          </a:p>
          <a:p>
            <a:pPr marL="457200" indent="-457200"/>
            <a:r>
              <a:rPr lang="ja-JP" altLang="en-US" sz="3600">
                <a:solidFill>
                  <a:srgbClr val="0000FF"/>
                </a:solidFill>
              </a:rPr>
              <a:t>２．</a:t>
            </a:r>
            <a:r>
              <a:rPr lang="en-US" altLang="ja-JP" sz="3600"/>
              <a:t> B</a:t>
            </a:r>
            <a:r>
              <a:rPr lang="ja-JP" altLang="en-US" sz="3600"/>
              <a:t>グループ </a:t>
            </a:r>
            <a:r>
              <a:rPr lang="en-US" altLang="zh-TW" sz="3600">
                <a:latin typeface="Courier New" pitchFamily="49" charset="0"/>
                <a:cs typeface="Courier New" pitchFamily="49" charset="0"/>
              </a:rPr>
              <a:t>    </a:t>
            </a:r>
          </a:p>
          <a:p>
            <a:pPr marL="457200" indent="-457200"/>
            <a:r>
              <a:rPr lang="ja-JP" altLang="en-US" sz="3600">
                <a:solidFill>
                  <a:srgbClr val="0000FF"/>
                </a:solidFill>
              </a:rPr>
              <a:t>３．</a:t>
            </a:r>
            <a:r>
              <a:rPr lang="en-US" altLang="ja-JP" sz="3600"/>
              <a:t> C</a:t>
            </a:r>
            <a:r>
              <a:rPr lang="ja-JP" altLang="en-US" sz="3600"/>
              <a:t>グループ </a:t>
            </a:r>
            <a:r>
              <a:rPr lang="en-US" altLang="zh-TW" sz="3600">
                <a:latin typeface="Courier New" pitchFamily="49" charset="0"/>
                <a:cs typeface="Courier New" pitchFamily="49" charset="0"/>
              </a:rPr>
              <a:t>    </a:t>
            </a:r>
          </a:p>
          <a:p>
            <a:pPr marL="457200" indent="-457200"/>
            <a:r>
              <a:rPr lang="ja-JP" altLang="en-US" sz="3600">
                <a:solidFill>
                  <a:srgbClr val="0000FF"/>
                </a:solidFill>
              </a:rPr>
              <a:t>４．</a:t>
            </a:r>
            <a:r>
              <a:rPr lang="en-US" altLang="ja-JP" sz="3600"/>
              <a:t> D</a:t>
            </a:r>
            <a:r>
              <a:rPr lang="ja-JP" altLang="en-US" sz="3600"/>
              <a:t>グループ</a:t>
            </a:r>
            <a:endParaRPr lang="en-US" altLang="zh-TW" sz="3600">
              <a:latin typeface="Courier New" pitchFamily="49" charset="0"/>
              <a:cs typeface="Courier New" pitchFamily="49" charset="0"/>
            </a:endParaRPr>
          </a:p>
          <a:p>
            <a:pPr marL="457200" indent="-457200"/>
            <a:r>
              <a:rPr lang="ja-JP" altLang="en-US" sz="3600">
                <a:solidFill>
                  <a:srgbClr val="0000FF"/>
                </a:solidFill>
              </a:rPr>
              <a:t>５． </a:t>
            </a:r>
            <a:r>
              <a:rPr lang="ja-JP" altLang="en-US" sz="3600"/>
              <a:t>どのグループにも属さない</a:t>
            </a:r>
            <a:r>
              <a:rPr lang="en-US" altLang="zh-TW" sz="3600">
                <a:latin typeface="Courier New" pitchFamily="49" charset="0"/>
                <a:cs typeface="Courier New" pitchFamily="49" charset="0"/>
              </a:rPr>
              <a:t>   </a:t>
            </a:r>
          </a:p>
        </p:txBody>
      </p:sp>
      <p:sp>
        <p:nvSpPr>
          <p:cNvPr id="16388" name="正方形/長方形 7"/>
          <p:cNvSpPr>
            <a:spLocks noChangeArrowheads="1"/>
          </p:cNvSpPr>
          <p:nvPr/>
        </p:nvSpPr>
        <p:spPr bwMode="auto">
          <a:xfrm>
            <a:off x="323850" y="1268413"/>
            <a:ext cx="7632700" cy="1385887"/>
          </a:xfrm>
          <a:prstGeom prst="rect">
            <a:avLst/>
          </a:prstGeom>
          <a:noFill/>
          <a:ln w="9525">
            <a:noFill/>
            <a:miter lim="800000"/>
            <a:headEnd/>
            <a:tailEnd/>
          </a:ln>
        </p:spPr>
        <p:txBody>
          <a:bodyPr>
            <a:spAutoFit/>
          </a:bodyPr>
          <a:lstStyle/>
          <a:p>
            <a:r>
              <a:rPr lang="ja-JP" altLang="en-US" sz="2800"/>
              <a:t>問題３のプログラムに従うと、３月生まれの人はどのグループに所属する事になりますか？次の選択肢から選んで下さい。</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a:xfrm>
            <a:off x="395288" y="260350"/>
            <a:ext cx="7543800" cy="796925"/>
          </a:xfrm>
        </p:spPr>
        <p:txBody>
          <a:bodyPr/>
          <a:lstStyle/>
          <a:p>
            <a:pPr eaLnBrk="1" hangingPunct="1"/>
            <a:r>
              <a:rPr lang="ja-JP" altLang="en-US" smtClean="0"/>
              <a:t>理解度チェック３　</a:t>
            </a:r>
            <a:r>
              <a:rPr lang="ja-JP" altLang="en-US" smtClean="0">
                <a:solidFill>
                  <a:srgbClr val="FF0000"/>
                </a:solidFill>
              </a:rPr>
              <a:t>解答</a:t>
            </a:r>
          </a:p>
        </p:txBody>
      </p:sp>
      <p:sp>
        <p:nvSpPr>
          <p:cNvPr id="6" name="正方形/長方形 5"/>
          <p:cNvSpPr/>
          <p:nvPr/>
        </p:nvSpPr>
        <p:spPr>
          <a:xfrm>
            <a:off x="395288" y="1125538"/>
            <a:ext cx="7921625" cy="4921250"/>
          </a:xfrm>
          <a:prstGeom prst="rect">
            <a:avLst/>
          </a:prstGeom>
          <a:solidFill>
            <a:schemeClr val="accent1">
              <a:lumMod val="20000"/>
              <a:lumOff val="80000"/>
            </a:schemeClr>
          </a:solidFill>
          <a:ln>
            <a:solidFill>
              <a:schemeClr val="tx1"/>
            </a:solidFill>
            <a:prstDash val="solid"/>
          </a:ln>
        </p:spPr>
        <p:txBody>
          <a:bodyPr>
            <a:spAutoFit/>
          </a:bodyPr>
          <a:lstStyle/>
          <a:p>
            <a:pPr>
              <a:lnSpc>
                <a:spcPts val="2700"/>
              </a:lnSpc>
              <a:defRPr/>
            </a:pPr>
            <a:r>
              <a:rPr lang="en-US" altLang="ja-JP" dirty="0" err="1">
                <a:latin typeface="Courier New" pitchFamily="49" charset="0"/>
                <a:ea typeface="ＭＳ Ｐゴシック" pitchFamily="50" charset="-128"/>
                <a:cs typeface="Courier New" pitchFamily="49" charset="0"/>
              </a:rPr>
              <a:t>int</a:t>
            </a:r>
            <a:r>
              <a:rPr lang="en-US" altLang="ja-JP" dirty="0">
                <a:latin typeface="Courier New" pitchFamily="49" charset="0"/>
                <a:ea typeface="ＭＳ Ｐゴシック" pitchFamily="50" charset="-128"/>
                <a:cs typeface="Courier New" pitchFamily="49" charset="0"/>
              </a:rPr>
              <a:t> Month=</a:t>
            </a:r>
            <a:r>
              <a:rPr lang="en-US" altLang="ja-JP" dirty="0" err="1">
                <a:latin typeface="Courier New" pitchFamily="49" charset="0"/>
                <a:ea typeface="ＭＳ Ｐゴシック" pitchFamily="50" charset="-128"/>
                <a:cs typeface="Courier New" pitchFamily="49" charset="0"/>
              </a:rPr>
              <a:t>Integer.parseInt</a:t>
            </a:r>
            <a:r>
              <a:rPr lang="en-US" altLang="ja-JP" dirty="0">
                <a:latin typeface="Courier New" pitchFamily="49" charset="0"/>
                <a:ea typeface="ＭＳ Ｐゴシック" pitchFamily="50" charset="-128"/>
                <a:cs typeface="Courier New" pitchFamily="49" charset="0"/>
              </a:rPr>
              <a:t>(</a:t>
            </a:r>
            <a:r>
              <a:rPr lang="en-US" altLang="ja-JP" dirty="0" err="1">
                <a:latin typeface="Courier New" pitchFamily="49" charset="0"/>
                <a:ea typeface="ＭＳ Ｐゴシック" pitchFamily="50" charset="-128"/>
                <a:cs typeface="Courier New" pitchFamily="49" charset="0"/>
              </a:rPr>
              <a:t>jTextFieldMonth.getText</a:t>
            </a:r>
            <a:r>
              <a:rPr lang="en-US" altLang="ja-JP" dirty="0">
                <a:latin typeface="Courier New" pitchFamily="49" charset="0"/>
                <a:ea typeface="ＭＳ Ｐゴシック" pitchFamily="50" charset="-128"/>
                <a:cs typeface="Courier New" pitchFamily="49" charset="0"/>
              </a:rPr>
              <a:t>());</a:t>
            </a:r>
          </a:p>
          <a:p>
            <a:pPr>
              <a:lnSpc>
                <a:spcPts val="2700"/>
              </a:lnSpc>
              <a:defRPr/>
            </a:pPr>
            <a:r>
              <a:rPr lang="en-US" altLang="ja-JP" dirty="0" err="1">
                <a:latin typeface="Courier New" pitchFamily="49" charset="0"/>
                <a:ea typeface="ＭＳ Ｐゴシック" pitchFamily="50" charset="-128"/>
                <a:cs typeface="Courier New" pitchFamily="49" charset="0"/>
              </a:rPr>
              <a:t>int</a:t>
            </a:r>
            <a:r>
              <a:rPr lang="en-US" altLang="ja-JP" dirty="0">
                <a:latin typeface="Courier New" pitchFamily="49" charset="0"/>
                <a:ea typeface="ＭＳ Ｐゴシック" pitchFamily="50" charset="-128"/>
                <a:cs typeface="Courier New" pitchFamily="49" charset="0"/>
              </a:rPr>
              <a:t> a=Month % 4;</a:t>
            </a:r>
          </a:p>
          <a:p>
            <a:pPr>
              <a:lnSpc>
                <a:spcPts val="2700"/>
              </a:lnSpc>
              <a:defRPr/>
            </a:pPr>
            <a:r>
              <a:rPr lang="en-US" altLang="ja-JP" dirty="0">
                <a:latin typeface="Courier New" pitchFamily="49" charset="0"/>
                <a:ea typeface="ＭＳ Ｐゴシック" pitchFamily="50" charset="-128"/>
                <a:cs typeface="Courier New" pitchFamily="49" charset="0"/>
              </a:rPr>
              <a:t>if(a ==0) {</a:t>
            </a:r>
          </a:p>
          <a:p>
            <a:pPr>
              <a:lnSpc>
                <a:spcPts val="2700"/>
              </a:lnSpc>
              <a:defRPr/>
            </a:pPr>
            <a:r>
              <a:rPr lang="ja-JP" altLang="en-US" dirty="0">
                <a:latin typeface="Courier New" pitchFamily="49" charset="0"/>
                <a:ea typeface="ＭＳ Ｐゴシック" pitchFamily="50" charset="-128"/>
                <a:cs typeface="Courier New" pitchFamily="49" charset="0"/>
              </a:rPr>
              <a:t>　</a:t>
            </a:r>
            <a:r>
              <a:rPr lang="en-US" altLang="ja-JP" dirty="0" err="1">
                <a:latin typeface="Courier New" pitchFamily="49" charset="0"/>
                <a:ea typeface="ＭＳ Ｐゴシック" pitchFamily="50" charset="-128"/>
                <a:cs typeface="Courier New" pitchFamily="49" charset="0"/>
              </a:rPr>
              <a:t>jTextFieldMessage.setText</a:t>
            </a:r>
            <a:r>
              <a:rPr lang="en-US" altLang="ja-JP" dirty="0">
                <a:latin typeface="Courier New" pitchFamily="49" charset="0"/>
                <a:ea typeface="ＭＳ Ｐゴシック" pitchFamily="50" charset="-128"/>
                <a:cs typeface="Courier New" pitchFamily="49" charset="0"/>
              </a:rPr>
              <a:t>("A</a:t>
            </a:r>
            <a:r>
              <a:rPr lang="ja-JP" altLang="en-US" dirty="0">
                <a:latin typeface="Courier New" pitchFamily="49" charset="0"/>
                <a:ea typeface="ＭＳ Ｐゴシック" pitchFamily="50" charset="-128"/>
                <a:cs typeface="Courier New" pitchFamily="49" charset="0"/>
              </a:rPr>
              <a:t>グループです。</a:t>
            </a:r>
            <a:r>
              <a:rPr lang="en-US" altLang="ja-JP" dirty="0">
                <a:latin typeface="Courier New" pitchFamily="49" charset="0"/>
                <a:ea typeface="ＭＳ Ｐゴシック" pitchFamily="50" charset="-128"/>
                <a:cs typeface="Courier New" pitchFamily="49" charset="0"/>
              </a:rPr>
              <a:t>");</a:t>
            </a:r>
          </a:p>
          <a:p>
            <a:pPr>
              <a:lnSpc>
                <a:spcPts val="2700"/>
              </a:lnSpc>
              <a:defRPr/>
            </a:pPr>
            <a:r>
              <a:rPr lang="en-US" altLang="ja-JP" dirty="0">
                <a:latin typeface="Courier New" pitchFamily="49" charset="0"/>
                <a:ea typeface="ＭＳ Ｐゴシック" pitchFamily="50" charset="-128"/>
                <a:cs typeface="Courier New" pitchFamily="49" charset="0"/>
              </a:rPr>
              <a:t>}</a:t>
            </a:r>
          </a:p>
          <a:p>
            <a:pPr>
              <a:lnSpc>
                <a:spcPts val="2700"/>
              </a:lnSpc>
              <a:defRPr/>
            </a:pPr>
            <a:r>
              <a:rPr lang="en-US" altLang="ja-JP" dirty="0">
                <a:latin typeface="Courier New" pitchFamily="49" charset="0"/>
                <a:ea typeface="ＭＳ Ｐゴシック" pitchFamily="50" charset="-128"/>
                <a:cs typeface="Courier New" pitchFamily="49" charset="0"/>
              </a:rPr>
              <a:t>else if(a ==1) {</a:t>
            </a:r>
          </a:p>
          <a:p>
            <a:pPr>
              <a:lnSpc>
                <a:spcPts val="2700"/>
              </a:lnSpc>
              <a:defRPr/>
            </a:pPr>
            <a:r>
              <a:rPr lang="ja-JP" altLang="en-US" dirty="0">
                <a:latin typeface="Courier New" pitchFamily="49" charset="0"/>
                <a:ea typeface="ＭＳ Ｐゴシック" pitchFamily="50" charset="-128"/>
                <a:cs typeface="Courier New" pitchFamily="49" charset="0"/>
              </a:rPr>
              <a:t>　</a:t>
            </a:r>
            <a:r>
              <a:rPr lang="en-US" altLang="ja-JP" dirty="0" err="1">
                <a:latin typeface="Courier New" pitchFamily="49" charset="0"/>
                <a:ea typeface="ＭＳ Ｐゴシック" pitchFamily="50" charset="-128"/>
                <a:cs typeface="Courier New" pitchFamily="49" charset="0"/>
              </a:rPr>
              <a:t>jTextFieldMessage.setText</a:t>
            </a:r>
            <a:r>
              <a:rPr lang="en-US" altLang="ja-JP" dirty="0">
                <a:latin typeface="Courier New" pitchFamily="49" charset="0"/>
                <a:ea typeface="ＭＳ Ｐゴシック" pitchFamily="50" charset="-128"/>
                <a:cs typeface="Courier New" pitchFamily="49" charset="0"/>
              </a:rPr>
              <a:t>("B</a:t>
            </a:r>
            <a:r>
              <a:rPr lang="ja-JP" altLang="en-US" dirty="0">
                <a:latin typeface="Courier New" pitchFamily="49" charset="0"/>
                <a:ea typeface="ＭＳ Ｐゴシック" pitchFamily="50" charset="-128"/>
                <a:cs typeface="Courier New" pitchFamily="49" charset="0"/>
              </a:rPr>
              <a:t>グループです。</a:t>
            </a:r>
            <a:r>
              <a:rPr lang="en-US" altLang="ja-JP" dirty="0">
                <a:latin typeface="Courier New" pitchFamily="49" charset="0"/>
                <a:ea typeface="ＭＳ Ｐゴシック" pitchFamily="50" charset="-128"/>
                <a:cs typeface="Courier New" pitchFamily="49" charset="0"/>
              </a:rPr>
              <a:t>");</a:t>
            </a:r>
          </a:p>
          <a:p>
            <a:pPr>
              <a:lnSpc>
                <a:spcPts val="2700"/>
              </a:lnSpc>
              <a:defRPr/>
            </a:pPr>
            <a:r>
              <a:rPr lang="en-US" altLang="ja-JP" dirty="0">
                <a:latin typeface="Courier New" pitchFamily="49" charset="0"/>
                <a:ea typeface="ＭＳ Ｐゴシック" pitchFamily="50" charset="-128"/>
                <a:cs typeface="Courier New" pitchFamily="49" charset="0"/>
              </a:rPr>
              <a:t>}</a:t>
            </a:r>
          </a:p>
          <a:p>
            <a:pPr>
              <a:lnSpc>
                <a:spcPts val="2700"/>
              </a:lnSpc>
              <a:defRPr/>
            </a:pPr>
            <a:r>
              <a:rPr lang="en-US" altLang="ja-JP" dirty="0">
                <a:latin typeface="Courier New" pitchFamily="49" charset="0"/>
                <a:ea typeface="ＭＳ Ｐゴシック" pitchFamily="50" charset="-128"/>
                <a:cs typeface="Courier New" pitchFamily="49" charset="0"/>
              </a:rPr>
              <a:t>else if(a ==2) {</a:t>
            </a:r>
          </a:p>
          <a:p>
            <a:pPr>
              <a:lnSpc>
                <a:spcPts val="2700"/>
              </a:lnSpc>
              <a:defRPr/>
            </a:pPr>
            <a:r>
              <a:rPr lang="ja-JP" altLang="en-US" dirty="0">
                <a:latin typeface="Courier New" pitchFamily="49" charset="0"/>
                <a:ea typeface="ＭＳ Ｐゴシック" pitchFamily="50" charset="-128"/>
                <a:cs typeface="Courier New" pitchFamily="49" charset="0"/>
              </a:rPr>
              <a:t>　</a:t>
            </a:r>
            <a:r>
              <a:rPr lang="en-US" altLang="ja-JP" dirty="0" err="1">
                <a:latin typeface="Courier New" pitchFamily="49" charset="0"/>
                <a:ea typeface="ＭＳ Ｐゴシック" pitchFamily="50" charset="-128"/>
                <a:cs typeface="Courier New" pitchFamily="49" charset="0"/>
              </a:rPr>
              <a:t>jTextFieldMessage.setText</a:t>
            </a:r>
            <a:r>
              <a:rPr lang="en-US" altLang="ja-JP" dirty="0">
                <a:latin typeface="Courier New" pitchFamily="49" charset="0"/>
                <a:ea typeface="ＭＳ Ｐゴシック" pitchFamily="50" charset="-128"/>
                <a:cs typeface="Courier New" pitchFamily="49" charset="0"/>
              </a:rPr>
              <a:t>("C</a:t>
            </a:r>
            <a:r>
              <a:rPr lang="ja-JP" altLang="en-US" dirty="0">
                <a:latin typeface="Courier New" pitchFamily="49" charset="0"/>
                <a:ea typeface="ＭＳ Ｐゴシック" pitchFamily="50" charset="-128"/>
                <a:cs typeface="Courier New" pitchFamily="49" charset="0"/>
              </a:rPr>
              <a:t>グループです。</a:t>
            </a:r>
            <a:r>
              <a:rPr lang="en-US" altLang="ja-JP" dirty="0">
                <a:latin typeface="Courier New" pitchFamily="49" charset="0"/>
                <a:ea typeface="ＭＳ Ｐゴシック" pitchFamily="50" charset="-128"/>
                <a:cs typeface="Courier New" pitchFamily="49" charset="0"/>
              </a:rPr>
              <a:t>");</a:t>
            </a:r>
          </a:p>
          <a:p>
            <a:pPr>
              <a:lnSpc>
                <a:spcPts val="2700"/>
              </a:lnSpc>
              <a:defRPr/>
            </a:pPr>
            <a:r>
              <a:rPr lang="en-US" altLang="ja-JP" dirty="0">
                <a:latin typeface="Courier New" pitchFamily="49" charset="0"/>
                <a:ea typeface="ＭＳ Ｐゴシック" pitchFamily="50" charset="-128"/>
                <a:cs typeface="Courier New" pitchFamily="49" charset="0"/>
              </a:rPr>
              <a:t>}</a:t>
            </a:r>
          </a:p>
          <a:p>
            <a:pPr>
              <a:lnSpc>
                <a:spcPts val="2700"/>
              </a:lnSpc>
              <a:defRPr/>
            </a:pPr>
            <a:r>
              <a:rPr lang="en-US" altLang="ja-JP" dirty="0">
                <a:latin typeface="Courier New" pitchFamily="49" charset="0"/>
                <a:ea typeface="ＭＳ Ｐゴシック" pitchFamily="50" charset="-128"/>
                <a:cs typeface="Courier New" pitchFamily="49" charset="0"/>
              </a:rPr>
              <a:t>else {</a:t>
            </a:r>
          </a:p>
          <a:p>
            <a:pPr>
              <a:lnSpc>
                <a:spcPts val="2700"/>
              </a:lnSpc>
              <a:defRPr/>
            </a:pPr>
            <a:r>
              <a:rPr lang="ja-JP" altLang="en-US" dirty="0">
                <a:latin typeface="Courier New" pitchFamily="49" charset="0"/>
                <a:ea typeface="ＭＳ Ｐゴシック" pitchFamily="50" charset="-128"/>
                <a:cs typeface="Courier New" pitchFamily="49" charset="0"/>
              </a:rPr>
              <a:t>　</a:t>
            </a:r>
            <a:r>
              <a:rPr lang="en-US" altLang="ja-JP" dirty="0" err="1">
                <a:latin typeface="Courier New" pitchFamily="49" charset="0"/>
                <a:ea typeface="ＭＳ Ｐゴシック" pitchFamily="50" charset="-128"/>
                <a:cs typeface="Courier New" pitchFamily="49" charset="0"/>
              </a:rPr>
              <a:t>jTextFieldMessage.setText</a:t>
            </a:r>
            <a:r>
              <a:rPr lang="en-US" altLang="ja-JP" dirty="0">
                <a:latin typeface="Courier New" pitchFamily="49" charset="0"/>
                <a:ea typeface="ＭＳ Ｐゴシック" pitchFamily="50" charset="-128"/>
                <a:cs typeface="Courier New" pitchFamily="49" charset="0"/>
              </a:rPr>
              <a:t>("D</a:t>
            </a:r>
            <a:r>
              <a:rPr lang="ja-JP" altLang="en-US" dirty="0">
                <a:latin typeface="Courier New" pitchFamily="49" charset="0"/>
                <a:ea typeface="ＭＳ Ｐゴシック" pitchFamily="50" charset="-128"/>
                <a:cs typeface="Courier New" pitchFamily="49" charset="0"/>
              </a:rPr>
              <a:t>グループです。</a:t>
            </a:r>
            <a:r>
              <a:rPr lang="en-US" altLang="ja-JP" dirty="0">
                <a:latin typeface="Courier New" pitchFamily="49" charset="0"/>
                <a:ea typeface="ＭＳ Ｐゴシック" pitchFamily="50" charset="-128"/>
                <a:cs typeface="Courier New" pitchFamily="49" charset="0"/>
              </a:rPr>
              <a:t>");</a:t>
            </a:r>
          </a:p>
          <a:p>
            <a:pPr>
              <a:lnSpc>
                <a:spcPts val="2700"/>
              </a:lnSpc>
              <a:defRPr/>
            </a:pPr>
            <a:r>
              <a:rPr lang="en-US" altLang="ja-JP" dirty="0">
                <a:latin typeface="Courier New" pitchFamily="49" charset="0"/>
                <a:ea typeface="ＭＳ Ｐゴシック" pitchFamily="50" charset="-128"/>
                <a:cs typeface="Courier New" pitchFamily="49" charset="0"/>
              </a:rPr>
              <a:t>}</a:t>
            </a:r>
          </a:p>
        </p:txBody>
      </p:sp>
      <p:sp>
        <p:nvSpPr>
          <p:cNvPr id="12" name="テキスト ボックス 11"/>
          <p:cNvSpPr txBox="1">
            <a:spLocks noChangeArrowheads="1"/>
          </p:cNvSpPr>
          <p:nvPr/>
        </p:nvSpPr>
        <p:spPr bwMode="auto">
          <a:xfrm>
            <a:off x="4211638" y="4652963"/>
            <a:ext cx="3024187" cy="584200"/>
          </a:xfrm>
          <a:prstGeom prst="rect">
            <a:avLst/>
          </a:prstGeom>
          <a:solidFill>
            <a:srgbClr val="00FF00"/>
          </a:solidFill>
          <a:ln w="9525">
            <a:solidFill>
              <a:schemeClr val="tx1"/>
            </a:solidFill>
            <a:miter lim="800000"/>
            <a:headEnd/>
            <a:tailEnd/>
          </a:ln>
        </p:spPr>
        <p:txBody>
          <a:bodyPr>
            <a:spAutoFit/>
          </a:bodyPr>
          <a:lstStyle/>
          <a:p>
            <a:r>
              <a:rPr lang="ja-JP" altLang="en-US" sz="3200"/>
              <a:t>４．</a:t>
            </a:r>
            <a:r>
              <a:rPr lang="en-US" altLang="zh-TW" sz="3200">
                <a:latin typeface="Courier New" pitchFamily="49" charset="0"/>
                <a:cs typeface="Courier New" pitchFamily="49" charset="0"/>
              </a:rPr>
              <a:t> </a:t>
            </a:r>
            <a:r>
              <a:rPr lang="en-US" altLang="ja-JP" sz="3200">
                <a:latin typeface="Courier New" pitchFamily="49" charset="0"/>
                <a:cs typeface="Courier New" pitchFamily="49" charset="0"/>
              </a:rPr>
              <a:t>D</a:t>
            </a:r>
            <a:r>
              <a:rPr lang="ja-JP" altLang="en-US" sz="3200">
                <a:latin typeface="Courier New" pitchFamily="49" charset="0"/>
                <a:cs typeface="Courier New" pitchFamily="49" charset="0"/>
              </a:rPr>
              <a:t>グループ</a:t>
            </a:r>
            <a:r>
              <a:rPr lang="en-US" altLang="zh-TW" sz="3200">
                <a:latin typeface="Courier New" pitchFamily="49" charset="0"/>
                <a:cs typeface="Courier New" pitchFamily="49" charset="0"/>
              </a:rPr>
              <a:t> </a:t>
            </a:r>
            <a:endParaRPr lang="ja-JP" altLang="en-US" sz="3200">
              <a:latin typeface="Courier New" pitchFamily="49" charset="0"/>
              <a:cs typeface="Courier New" pitchFamily="49" charset="0"/>
            </a:endParaRPr>
          </a:p>
        </p:txBody>
      </p:sp>
      <p:sp>
        <p:nvSpPr>
          <p:cNvPr id="42" name="テキスト ボックス 41"/>
          <p:cNvSpPr txBox="1">
            <a:spLocks noChangeArrowheads="1"/>
          </p:cNvSpPr>
          <p:nvPr/>
        </p:nvSpPr>
        <p:spPr bwMode="auto">
          <a:xfrm>
            <a:off x="2987675" y="5661025"/>
            <a:ext cx="5545138" cy="1016000"/>
          </a:xfrm>
          <a:prstGeom prst="rect">
            <a:avLst/>
          </a:prstGeom>
          <a:solidFill>
            <a:srgbClr val="FFC000"/>
          </a:solidFill>
          <a:ln w="9525">
            <a:solidFill>
              <a:schemeClr val="tx1"/>
            </a:solidFill>
            <a:miter lim="800000"/>
            <a:headEnd/>
            <a:tailEnd/>
          </a:ln>
        </p:spPr>
        <p:txBody>
          <a:bodyPr>
            <a:spAutoFit/>
          </a:bodyPr>
          <a:lstStyle/>
          <a:p>
            <a:pPr>
              <a:buFont typeface="Wingdings" pitchFamily="2" charset="2"/>
              <a:buChar char="l"/>
            </a:pPr>
            <a:r>
              <a:rPr lang="ja-JP" altLang="en-US" sz="2800"/>
              <a:t>　月を４で割った時の余りで分類</a:t>
            </a:r>
            <a:endParaRPr lang="en-US" altLang="ja-JP" sz="2800"/>
          </a:p>
          <a:p>
            <a:pPr>
              <a:buFont typeface="Wingdings" pitchFamily="2" charset="2"/>
              <a:buChar char="l"/>
            </a:pPr>
            <a:r>
              <a:rPr lang="ja-JP" altLang="en-US" sz="2800"/>
              <a:t>　</a:t>
            </a:r>
            <a:r>
              <a:rPr lang="en-US" altLang="ja-JP" sz="2800"/>
              <a:t>3</a:t>
            </a:r>
            <a:r>
              <a:rPr lang="ja-JP" altLang="en-US" sz="2800"/>
              <a:t>月は</a:t>
            </a:r>
            <a:r>
              <a:rPr lang="ja-JP" altLang="en-US" sz="3200" b="1">
                <a:solidFill>
                  <a:srgbClr val="0000FF"/>
                </a:solidFill>
              </a:rPr>
              <a:t>３</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2">
                                            <p:bg/>
                                          </p:spTgt>
                                        </p:tgtEl>
                                        <p:attrNameLst>
                                          <p:attrName>style.visibility</p:attrName>
                                        </p:attrNameLst>
                                      </p:cBhvr>
                                      <p:to>
                                        <p:strVal val="visible"/>
                                      </p:to>
                                    </p:set>
                                    <p:animEffect transition="in" filter="dissolve">
                                      <p:cBhvr>
                                        <p:cTn id="7" dur="500"/>
                                        <p:tgtEl>
                                          <p:spTgt spid="42">
                                            <p:bg/>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42">
                                            <p:txEl>
                                              <p:pRg st="0" end="0"/>
                                            </p:txEl>
                                          </p:spTgt>
                                        </p:tgtEl>
                                        <p:attrNameLst>
                                          <p:attrName>style.visibility</p:attrName>
                                        </p:attrNameLst>
                                      </p:cBhvr>
                                      <p:to>
                                        <p:strVal val="visible"/>
                                      </p:to>
                                    </p:set>
                                    <p:animEffect transition="in" filter="wipe(left)">
                                      <p:cBhvr>
                                        <p:cTn id="11" dur="500"/>
                                        <p:tgtEl>
                                          <p:spTgt spid="42">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42">
                                            <p:txEl>
                                              <p:pRg st="1" end="1"/>
                                            </p:txEl>
                                          </p:spTgt>
                                        </p:tgtEl>
                                        <p:attrNameLst>
                                          <p:attrName>style.visibility</p:attrName>
                                        </p:attrNameLst>
                                      </p:cBhvr>
                                      <p:to>
                                        <p:strVal val="visible"/>
                                      </p:to>
                                    </p:set>
                                    <p:animEffect transition="in" filter="wipe(left)">
                                      <p:cBhvr>
                                        <p:cTn id="16" dur="500"/>
                                        <p:tgtEl>
                                          <p:spTgt spid="4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dissolve">
                                      <p:cBhvr>
                                        <p:cTn id="2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42" grpId="0" build="allAtOnce"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p:txBody>
          <a:bodyPr/>
          <a:lstStyle/>
          <a:p>
            <a:pPr eaLnBrk="1" hangingPunct="1"/>
            <a:r>
              <a:rPr lang="ja-JP" altLang="en-US" smtClean="0"/>
              <a:t>理解度チェック４の実施</a:t>
            </a:r>
          </a:p>
        </p:txBody>
      </p:sp>
      <p:sp>
        <p:nvSpPr>
          <p:cNvPr id="14339" name="コンテンツ プレースホルダ 2"/>
          <p:cNvSpPr>
            <a:spLocks noGrp="1"/>
          </p:cNvSpPr>
          <p:nvPr>
            <p:ph idx="1"/>
          </p:nvPr>
        </p:nvSpPr>
        <p:spPr>
          <a:xfrm>
            <a:off x="500063" y="1285875"/>
            <a:ext cx="8229600" cy="5286375"/>
          </a:xfrm>
        </p:spPr>
        <p:txBody>
          <a:bodyPr/>
          <a:lstStyle/>
          <a:p>
            <a:pPr eaLnBrk="1" hangingPunct="1"/>
            <a:r>
              <a:rPr lang="ja-JP" altLang="en-US" smtClean="0"/>
              <a:t>次の問題に進みます。</a:t>
            </a:r>
            <a:endParaRPr lang="en-US" altLang="ja-JP" smtClean="0"/>
          </a:p>
          <a:p>
            <a:pPr eaLnBrk="1" hangingPunct="1"/>
            <a:r>
              <a:rPr lang="ja-JP" altLang="en-US" smtClean="0"/>
              <a:t>ステップ６の［戻る］ボタンをクリックして下さい。</a:t>
            </a:r>
            <a:endParaRPr lang="en-US" altLang="ja-JP" smtClean="0"/>
          </a:p>
          <a:p>
            <a:pPr eaLnBrk="1" hangingPunct="1"/>
            <a:r>
              <a:rPr lang="ja-JP" altLang="en-US" smtClean="0"/>
              <a:t>再びプリントの</a:t>
            </a:r>
            <a:r>
              <a:rPr lang="ja-JP" altLang="en-US" b="1" smtClean="0">
                <a:solidFill>
                  <a:srgbClr val="0000FF"/>
                </a:solidFill>
              </a:rPr>
              <a:t>ステップ４</a:t>
            </a:r>
            <a:r>
              <a:rPr lang="ja-JP" altLang="en-US" smtClean="0"/>
              <a:t>を行います→</a:t>
            </a:r>
            <a:r>
              <a:rPr lang="ja-JP" altLang="en-US" b="1" smtClean="0">
                <a:solidFill>
                  <a:srgbClr val="FF0000"/>
                </a:solidFill>
              </a:rPr>
              <a:t>［回答する］ボタンを押してそのまま待機。</a:t>
            </a:r>
            <a:endParaRPr lang="en-US" altLang="ja-JP" b="1" smtClean="0">
              <a:solidFill>
                <a:srgbClr val="FF0000"/>
              </a:solidFill>
            </a:endParaRPr>
          </a:p>
          <a:p>
            <a:pPr eaLnBrk="1" hangingPunct="1"/>
            <a:r>
              <a:rPr lang="ja-JP" altLang="en-US" smtClean="0"/>
              <a:t>これから次の問題を提示しますので、</a:t>
            </a:r>
            <a:r>
              <a:rPr lang="ja-JP" altLang="en-US" b="1" smtClean="0">
                <a:solidFill>
                  <a:srgbClr val="0000FF"/>
                </a:solidFill>
              </a:rPr>
              <a:t>ステップ</a:t>
            </a:r>
            <a:r>
              <a:rPr lang="en-US" altLang="ja-JP" b="1" smtClean="0">
                <a:solidFill>
                  <a:srgbClr val="0000FF"/>
                </a:solidFill>
              </a:rPr>
              <a:t>5</a:t>
            </a:r>
            <a:r>
              <a:rPr lang="ja-JP" altLang="en-US" smtClean="0"/>
              <a:t>に従って回答を選択した後、</a:t>
            </a:r>
            <a:r>
              <a:rPr lang="ja-JP" altLang="en-US" b="1" smtClean="0">
                <a:solidFill>
                  <a:srgbClr val="0000FF"/>
                </a:solidFill>
              </a:rPr>
              <a:t>ステップ６</a:t>
            </a:r>
            <a:r>
              <a:rPr lang="ja-JP" altLang="en-US" smtClean="0"/>
              <a:t>の状態で待機して下さい。</a:t>
            </a:r>
            <a:endParaRPr lang="en-US" altLang="ja-JP" smtClean="0"/>
          </a:p>
          <a:p>
            <a:pPr eaLnBrk="1" hangingPunct="1"/>
            <a:r>
              <a:rPr lang="ja-JP" altLang="en-US" smtClean="0"/>
              <a:t>正解した人には応用課題と同じく</a:t>
            </a:r>
            <a:r>
              <a:rPr lang="en-US" altLang="ja-JP" smtClean="0"/>
              <a:t>1</a:t>
            </a:r>
            <a:r>
              <a:rPr lang="ja-JP" altLang="en-US" smtClean="0"/>
              <a:t>点を加算します。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4339">
                                            <p:txEl>
                                              <p:pRg st="3" end="3"/>
                                            </p:txEl>
                                          </p:spTgt>
                                        </p:tgtEl>
                                        <p:attrNameLst>
                                          <p:attrName>style.visibility</p:attrName>
                                        </p:attrNameLst>
                                      </p:cBhvr>
                                      <p:to>
                                        <p:strVal val="visible"/>
                                      </p:to>
                                    </p:set>
                                    <p:animEffect transition="in" filter="wipe(up)">
                                      <p:cBhvr>
                                        <p:cTn id="7" dur="500"/>
                                        <p:tgtEl>
                                          <p:spTgt spid="14339">
                                            <p:txEl>
                                              <p:pRg st="3" end="3"/>
                                            </p:txEl>
                                          </p:spTgt>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4339">
                                            <p:txEl>
                                              <p:pRg st="4" end="4"/>
                                            </p:txEl>
                                          </p:spTgt>
                                        </p:tgtEl>
                                        <p:attrNameLst>
                                          <p:attrName>style.visibility</p:attrName>
                                        </p:attrNameLst>
                                      </p:cBhvr>
                                      <p:to>
                                        <p:strVal val="visible"/>
                                      </p:to>
                                    </p:set>
                                    <p:animEffect transition="in" filter="wipe(up)">
                                      <p:cBhvr>
                                        <p:cTn id="11" dur="500"/>
                                        <p:tgtEl>
                                          <p:spTgt spid="143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a:xfrm>
            <a:off x="250825" y="549275"/>
            <a:ext cx="7543800" cy="723900"/>
          </a:xfrm>
        </p:spPr>
        <p:txBody>
          <a:bodyPr/>
          <a:lstStyle/>
          <a:p>
            <a:pPr eaLnBrk="1" hangingPunct="1"/>
            <a:r>
              <a:rPr lang="ja-JP" altLang="en-US" smtClean="0"/>
              <a:t>理解度チェック４</a:t>
            </a:r>
          </a:p>
        </p:txBody>
      </p:sp>
      <p:sp>
        <p:nvSpPr>
          <p:cNvPr id="19459" name="テキスト ボックス 4"/>
          <p:cNvSpPr txBox="1">
            <a:spLocks noChangeArrowheads="1"/>
          </p:cNvSpPr>
          <p:nvPr/>
        </p:nvSpPr>
        <p:spPr bwMode="auto">
          <a:xfrm>
            <a:off x="539750" y="3284538"/>
            <a:ext cx="7632700" cy="2862262"/>
          </a:xfrm>
          <a:prstGeom prst="rect">
            <a:avLst/>
          </a:prstGeom>
          <a:noFill/>
          <a:ln w="19050">
            <a:solidFill>
              <a:srgbClr val="FF0000"/>
            </a:solidFill>
            <a:prstDash val="dash"/>
            <a:miter lim="800000"/>
            <a:headEnd/>
            <a:tailEnd/>
          </a:ln>
        </p:spPr>
        <p:txBody>
          <a:bodyPr>
            <a:spAutoFit/>
          </a:bodyPr>
          <a:lstStyle/>
          <a:p>
            <a:pPr marL="457200" indent="-457200"/>
            <a:r>
              <a:rPr lang="ja-JP" altLang="en-US" sz="3600" b="1">
                <a:solidFill>
                  <a:srgbClr val="0000FF"/>
                </a:solidFill>
              </a:rPr>
              <a:t>１． </a:t>
            </a:r>
            <a:r>
              <a:rPr lang="en-US" altLang="ja-JP" sz="3600"/>
              <a:t>Month</a:t>
            </a:r>
            <a:endParaRPr lang="en-US" altLang="zh-TW" sz="3600">
              <a:latin typeface="Courier New" pitchFamily="49" charset="0"/>
              <a:cs typeface="Courier New" pitchFamily="49" charset="0"/>
            </a:endParaRPr>
          </a:p>
          <a:p>
            <a:pPr marL="457200" indent="-457200"/>
            <a:r>
              <a:rPr lang="ja-JP" altLang="en-US" sz="3600">
                <a:solidFill>
                  <a:srgbClr val="0000FF"/>
                </a:solidFill>
              </a:rPr>
              <a:t>２．</a:t>
            </a:r>
            <a:r>
              <a:rPr lang="en-US" altLang="ja-JP" sz="3600"/>
              <a:t> a </a:t>
            </a:r>
            <a:r>
              <a:rPr lang="ja-JP" altLang="en-US" sz="3600"/>
              <a:t> </a:t>
            </a:r>
            <a:r>
              <a:rPr lang="en-US" altLang="zh-TW" sz="3600">
                <a:latin typeface="Courier New" pitchFamily="49" charset="0"/>
                <a:cs typeface="Courier New" pitchFamily="49" charset="0"/>
              </a:rPr>
              <a:t>    </a:t>
            </a:r>
          </a:p>
          <a:p>
            <a:pPr marL="457200" indent="-457200"/>
            <a:r>
              <a:rPr lang="ja-JP" altLang="en-US" sz="3600">
                <a:solidFill>
                  <a:srgbClr val="0000FF"/>
                </a:solidFill>
              </a:rPr>
              <a:t>３．</a:t>
            </a:r>
            <a:r>
              <a:rPr lang="en-US" altLang="ja-JP" sz="3600"/>
              <a:t> Month % a </a:t>
            </a:r>
            <a:r>
              <a:rPr lang="ja-JP" altLang="en-US" sz="3600"/>
              <a:t> </a:t>
            </a:r>
            <a:r>
              <a:rPr lang="en-US" altLang="zh-TW" sz="3600">
                <a:latin typeface="Courier New" pitchFamily="49" charset="0"/>
                <a:cs typeface="Courier New" pitchFamily="49" charset="0"/>
              </a:rPr>
              <a:t>    </a:t>
            </a:r>
          </a:p>
          <a:p>
            <a:pPr marL="457200" indent="-457200"/>
            <a:r>
              <a:rPr lang="ja-JP" altLang="en-US" sz="3600">
                <a:solidFill>
                  <a:srgbClr val="0000FF"/>
                </a:solidFill>
              </a:rPr>
              <a:t>４．</a:t>
            </a:r>
            <a:r>
              <a:rPr lang="en-US" altLang="ja-JP" sz="3600"/>
              <a:t> case </a:t>
            </a:r>
            <a:endParaRPr lang="en-US" altLang="zh-TW" sz="3600">
              <a:latin typeface="Courier New" pitchFamily="49" charset="0"/>
              <a:cs typeface="Courier New" pitchFamily="49" charset="0"/>
            </a:endParaRPr>
          </a:p>
          <a:p>
            <a:pPr marL="457200" indent="-457200"/>
            <a:r>
              <a:rPr lang="ja-JP" altLang="en-US" sz="3600">
                <a:solidFill>
                  <a:srgbClr val="0000FF"/>
                </a:solidFill>
              </a:rPr>
              <a:t>５． </a:t>
            </a:r>
            <a:r>
              <a:rPr lang="en-US" altLang="ja-JP" sz="3600"/>
              <a:t>break</a:t>
            </a:r>
            <a:r>
              <a:rPr lang="en-US" altLang="zh-TW" sz="3600">
                <a:latin typeface="Courier New" pitchFamily="49" charset="0"/>
                <a:cs typeface="Courier New" pitchFamily="49" charset="0"/>
              </a:rPr>
              <a:t>   </a:t>
            </a:r>
          </a:p>
        </p:txBody>
      </p:sp>
      <p:sp>
        <p:nvSpPr>
          <p:cNvPr id="19460" name="正方形/長方形 7"/>
          <p:cNvSpPr>
            <a:spLocks noChangeArrowheads="1"/>
          </p:cNvSpPr>
          <p:nvPr/>
        </p:nvSpPr>
        <p:spPr bwMode="auto">
          <a:xfrm>
            <a:off x="323850" y="1268413"/>
            <a:ext cx="7632700" cy="1816100"/>
          </a:xfrm>
          <a:prstGeom prst="rect">
            <a:avLst/>
          </a:prstGeom>
          <a:noFill/>
          <a:ln w="9525">
            <a:noFill/>
            <a:miter lim="800000"/>
            <a:headEnd/>
            <a:tailEnd/>
          </a:ln>
        </p:spPr>
        <p:txBody>
          <a:bodyPr>
            <a:spAutoFit/>
          </a:bodyPr>
          <a:lstStyle/>
          <a:p>
            <a:r>
              <a:rPr lang="ja-JP" altLang="en-US" sz="2800"/>
              <a:t>問題４のプログラムが問題３のプログラムと同等になるためには、（　　）内にどの様な式を記入すれば良いですか？適切な式を下の選択肢から選んで下さい。</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タイトル 1"/>
          <p:cNvSpPr>
            <a:spLocks noGrp="1"/>
          </p:cNvSpPr>
          <p:nvPr>
            <p:ph type="title"/>
          </p:nvPr>
        </p:nvSpPr>
        <p:spPr>
          <a:xfrm>
            <a:off x="395288" y="260350"/>
            <a:ext cx="7543800" cy="796925"/>
          </a:xfrm>
        </p:spPr>
        <p:txBody>
          <a:bodyPr/>
          <a:lstStyle/>
          <a:p>
            <a:pPr eaLnBrk="1" hangingPunct="1"/>
            <a:r>
              <a:rPr lang="ja-JP" altLang="en-US" smtClean="0"/>
              <a:t>理解度チェック４　</a:t>
            </a:r>
            <a:r>
              <a:rPr lang="ja-JP" altLang="en-US" smtClean="0">
                <a:solidFill>
                  <a:srgbClr val="FF0000"/>
                </a:solidFill>
              </a:rPr>
              <a:t>解答</a:t>
            </a:r>
          </a:p>
        </p:txBody>
      </p:sp>
      <p:sp>
        <p:nvSpPr>
          <p:cNvPr id="6" name="正方形/長方形 5"/>
          <p:cNvSpPr/>
          <p:nvPr/>
        </p:nvSpPr>
        <p:spPr>
          <a:xfrm>
            <a:off x="395288" y="1125538"/>
            <a:ext cx="7921625" cy="5324475"/>
          </a:xfrm>
          <a:prstGeom prst="rect">
            <a:avLst/>
          </a:prstGeom>
          <a:solidFill>
            <a:schemeClr val="accent1">
              <a:lumMod val="20000"/>
              <a:lumOff val="80000"/>
            </a:schemeClr>
          </a:solidFill>
          <a:ln>
            <a:solidFill>
              <a:schemeClr val="tx1"/>
            </a:solidFill>
            <a:prstDash val="solid"/>
          </a:ln>
        </p:spPr>
        <p:txBody>
          <a:bodyPr>
            <a:spAutoFit/>
          </a:bodyPr>
          <a:lstStyle/>
          <a:p>
            <a:pPr>
              <a:lnSpc>
                <a:spcPts val="2400"/>
              </a:lnSpc>
              <a:defRPr/>
            </a:pPr>
            <a:r>
              <a:rPr lang="en-US" altLang="ja-JP" sz="2000" b="1" dirty="0" err="1">
                <a:latin typeface="Courier New" pitchFamily="49" charset="0"/>
                <a:ea typeface="ＭＳ Ｐゴシック" pitchFamily="50" charset="-128"/>
                <a:cs typeface="Courier New" pitchFamily="49" charset="0"/>
              </a:rPr>
              <a:t>int</a:t>
            </a:r>
            <a:r>
              <a:rPr lang="en-US" altLang="ja-JP" sz="2000" dirty="0">
                <a:latin typeface="Courier New" pitchFamily="49" charset="0"/>
                <a:ea typeface="ＭＳ Ｐゴシック" pitchFamily="50" charset="-128"/>
                <a:cs typeface="Courier New" pitchFamily="49" charset="0"/>
              </a:rPr>
              <a:t> Month=</a:t>
            </a:r>
            <a:r>
              <a:rPr lang="en-US" altLang="ja-JP" sz="2000" dirty="0" err="1">
                <a:latin typeface="Courier New" pitchFamily="49" charset="0"/>
                <a:ea typeface="ＭＳ Ｐゴシック" pitchFamily="50" charset="-128"/>
                <a:cs typeface="Courier New" pitchFamily="49" charset="0"/>
              </a:rPr>
              <a:t>Integer.parseInt</a:t>
            </a:r>
            <a:r>
              <a:rPr lang="en-US" altLang="ja-JP" sz="2000" dirty="0">
                <a:latin typeface="Courier New" pitchFamily="49" charset="0"/>
                <a:ea typeface="ＭＳ Ｐゴシック" pitchFamily="50" charset="-128"/>
                <a:cs typeface="Courier New" pitchFamily="49" charset="0"/>
              </a:rPr>
              <a:t>(</a:t>
            </a:r>
            <a:r>
              <a:rPr lang="en-US" altLang="ja-JP" sz="2000" dirty="0" err="1">
                <a:latin typeface="Courier New" pitchFamily="49" charset="0"/>
                <a:ea typeface="ＭＳ Ｐゴシック" pitchFamily="50" charset="-128"/>
                <a:cs typeface="Courier New" pitchFamily="49" charset="0"/>
              </a:rPr>
              <a:t>jTextFieldMonth.getText</a:t>
            </a:r>
            <a:r>
              <a:rPr lang="en-US" altLang="ja-JP" sz="2000" dirty="0">
                <a:latin typeface="Courier New" pitchFamily="49" charset="0"/>
                <a:ea typeface="ＭＳ Ｐゴシック" pitchFamily="50" charset="-128"/>
                <a:cs typeface="Courier New" pitchFamily="49" charset="0"/>
              </a:rPr>
              <a:t>());</a:t>
            </a:r>
          </a:p>
          <a:p>
            <a:pPr>
              <a:lnSpc>
                <a:spcPts val="2400"/>
              </a:lnSpc>
              <a:defRPr/>
            </a:pPr>
            <a:r>
              <a:rPr lang="en-US" altLang="ja-JP" sz="2000" b="1" dirty="0" err="1">
                <a:latin typeface="Courier New" pitchFamily="49" charset="0"/>
                <a:ea typeface="ＭＳ Ｐゴシック" pitchFamily="50" charset="-128"/>
                <a:cs typeface="Courier New" pitchFamily="49" charset="0"/>
              </a:rPr>
              <a:t>int</a:t>
            </a:r>
            <a:r>
              <a:rPr lang="en-US" altLang="ja-JP" sz="2000" dirty="0">
                <a:latin typeface="Courier New" pitchFamily="49" charset="0"/>
                <a:ea typeface="ＭＳ Ｐゴシック" pitchFamily="50" charset="-128"/>
                <a:cs typeface="Courier New" pitchFamily="49" charset="0"/>
              </a:rPr>
              <a:t> a=Month % 4;</a:t>
            </a:r>
          </a:p>
          <a:p>
            <a:pPr>
              <a:lnSpc>
                <a:spcPts val="2400"/>
              </a:lnSpc>
              <a:defRPr/>
            </a:pPr>
            <a:r>
              <a:rPr lang="en-US" altLang="ja-JP" sz="2000" b="1" dirty="0">
                <a:latin typeface="Courier New" pitchFamily="49" charset="0"/>
                <a:ea typeface="ＭＳ Ｐゴシック" pitchFamily="50" charset="-128"/>
                <a:cs typeface="Courier New" pitchFamily="49" charset="0"/>
              </a:rPr>
              <a:t>switch</a:t>
            </a:r>
            <a:r>
              <a:rPr lang="en-US" altLang="ja-JP" sz="2000" dirty="0">
                <a:latin typeface="Courier New" pitchFamily="49" charset="0"/>
                <a:ea typeface="ＭＳ Ｐゴシック" pitchFamily="50" charset="-128"/>
                <a:cs typeface="Courier New" pitchFamily="49" charset="0"/>
              </a:rPr>
              <a:t>( </a:t>
            </a:r>
            <a:r>
              <a:rPr lang="ja-JP" altLang="en-US" sz="2000" dirty="0">
                <a:latin typeface="Courier New" pitchFamily="49" charset="0"/>
                <a:ea typeface="ＭＳ Ｐゴシック" pitchFamily="50" charset="-128"/>
                <a:cs typeface="Courier New" pitchFamily="49" charset="0"/>
              </a:rPr>
              <a:t>　　　　 </a:t>
            </a:r>
            <a:r>
              <a:rPr lang="en-US" altLang="ja-JP" sz="2000" dirty="0">
                <a:latin typeface="Courier New" pitchFamily="49" charset="0"/>
                <a:ea typeface="ＭＳ Ｐゴシック" pitchFamily="50" charset="-128"/>
                <a:cs typeface="Courier New" pitchFamily="49" charset="0"/>
              </a:rPr>
              <a:t>) {</a:t>
            </a:r>
          </a:p>
          <a:p>
            <a:pPr>
              <a:lnSpc>
                <a:spcPts val="2400"/>
              </a:lnSpc>
              <a:defRPr/>
            </a:pPr>
            <a:r>
              <a:rPr lang="ja-JP" altLang="en-US" sz="2000" dirty="0">
                <a:latin typeface="Courier New" pitchFamily="49" charset="0"/>
                <a:ea typeface="ＭＳ Ｐゴシック" pitchFamily="50" charset="-128"/>
                <a:cs typeface="Courier New" pitchFamily="49" charset="0"/>
              </a:rPr>
              <a:t>　</a:t>
            </a:r>
            <a:r>
              <a:rPr lang="en-US" altLang="ja-JP" sz="2000" b="1" dirty="0">
                <a:latin typeface="Courier New" pitchFamily="49" charset="0"/>
                <a:ea typeface="ＭＳ Ｐゴシック" pitchFamily="50" charset="-128"/>
                <a:cs typeface="Courier New" pitchFamily="49" charset="0"/>
              </a:rPr>
              <a:t>case</a:t>
            </a:r>
            <a:r>
              <a:rPr lang="en-US" altLang="ja-JP" sz="2000" dirty="0">
                <a:latin typeface="Courier New" pitchFamily="49" charset="0"/>
                <a:ea typeface="ＭＳ Ｐゴシック" pitchFamily="50" charset="-128"/>
                <a:cs typeface="Courier New" pitchFamily="49" charset="0"/>
              </a:rPr>
              <a:t> 0:</a:t>
            </a:r>
          </a:p>
          <a:p>
            <a:pPr>
              <a:lnSpc>
                <a:spcPts val="2400"/>
              </a:lnSpc>
              <a:defRPr/>
            </a:pPr>
            <a:r>
              <a:rPr lang="ja-JP" altLang="en-US" sz="2000" dirty="0">
                <a:latin typeface="Courier New" pitchFamily="49" charset="0"/>
                <a:ea typeface="ＭＳ Ｐゴシック" pitchFamily="50" charset="-128"/>
                <a:cs typeface="Courier New" pitchFamily="49" charset="0"/>
              </a:rPr>
              <a:t>　　</a:t>
            </a:r>
            <a:r>
              <a:rPr lang="en-US" altLang="ja-JP" sz="2000" dirty="0" err="1">
                <a:latin typeface="Courier New" pitchFamily="49" charset="0"/>
                <a:ea typeface="ＭＳ Ｐゴシック" pitchFamily="50" charset="-128"/>
                <a:cs typeface="Courier New" pitchFamily="49" charset="0"/>
              </a:rPr>
              <a:t>jTextFieldMessage.setText</a:t>
            </a:r>
            <a:r>
              <a:rPr lang="en-US" altLang="ja-JP" sz="2000" dirty="0">
                <a:latin typeface="Courier New" pitchFamily="49" charset="0"/>
                <a:ea typeface="ＭＳ Ｐゴシック" pitchFamily="50" charset="-128"/>
                <a:cs typeface="Courier New" pitchFamily="49" charset="0"/>
              </a:rPr>
              <a:t>("A</a:t>
            </a:r>
            <a:r>
              <a:rPr lang="ja-JP" altLang="en-US" sz="2000" dirty="0">
                <a:latin typeface="Courier New" pitchFamily="49" charset="0"/>
                <a:ea typeface="ＭＳ Ｐゴシック" pitchFamily="50" charset="-128"/>
                <a:cs typeface="Courier New" pitchFamily="49" charset="0"/>
              </a:rPr>
              <a:t>グループです。</a:t>
            </a:r>
            <a:r>
              <a:rPr lang="en-US" altLang="ja-JP" sz="2000" dirty="0">
                <a:latin typeface="Courier New" pitchFamily="49" charset="0"/>
                <a:ea typeface="ＭＳ Ｐゴシック" pitchFamily="50" charset="-128"/>
                <a:cs typeface="Courier New" pitchFamily="49" charset="0"/>
              </a:rPr>
              <a:t>");</a:t>
            </a:r>
          </a:p>
          <a:p>
            <a:pPr>
              <a:lnSpc>
                <a:spcPts val="2400"/>
              </a:lnSpc>
              <a:defRPr/>
            </a:pPr>
            <a:r>
              <a:rPr lang="ja-JP" altLang="en-US" sz="2000" dirty="0">
                <a:latin typeface="Courier New" pitchFamily="49" charset="0"/>
                <a:ea typeface="ＭＳ Ｐゴシック" pitchFamily="50" charset="-128"/>
                <a:cs typeface="Courier New" pitchFamily="49" charset="0"/>
              </a:rPr>
              <a:t>　　</a:t>
            </a:r>
            <a:r>
              <a:rPr lang="en-US" altLang="ja-JP" sz="2000" b="1" dirty="0">
                <a:latin typeface="Courier New" pitchFamily="49" charset="0"/>
                <a:ea typeface="ＭＳ Ｐゴシック" pitchFamily="50" charset="-128"/>
                <a:cs typeface="Courier New" pitchFamily="49" charset="0"/>
              </a:rPr>
              <a:t>break</a:t>
            </a:r>
            <a:r>
              <a:rPr lang="en-US" altLang="ja-JP" sz="2000" dirty="0">
                <a:latin typeface="Courier New" pitchFamily="49" charset="0"/>
                <a:ea typeface="ＭＳ Ｐゴシック" pitchFamily="50" charset="-128"/>
                <a:cs typeface="Courier New" pitchFamily="49" charset="0"/>
              </a:rPr>
              <a:t>;</a:t>
            </a:r>
          </a:p>
          <a:p>
            <a:pPr>
              <a:lnSpc>
                <a:spcPts val="2400"/>
              </a:lnSpc>
              <a:defRPr/>
            </a:pPr>
            <a:r>
              <a:rPr lang="ja-JP" altLang="en-US" sz="2000" dirty="0">
                <a:latin typeface="Courier New" pitchFamily="49" charset="0"/>
                <a:ea typeface="ＭＳ Ｐゴシック" pitchFamily="50" charset="-128"/>
                <a:cs typeface="Courier New" pitchFamily="49" charset="0"/>
              </a:rPr>
              <a:t>　</a:t>
            </a:r>
            <a:r>
              <a:rPr lang="en-US" altLang="ja-JP" sz="2000" b="1" dirty="0">
                <a:latin typeface="Courier New" pitchFamily="49" charset="0"/>
                <a:ea typeface="ＭＳ Ｐゴシック" pitchFamily="50" charset="-128"/>
                <a:cs typeface="Courier New" pitchFamily="49" charset="0"/>
              </a:rPr>
              <a:t>case</a:t>
            </a:r>
            <a:r>
              <a:rPr lang="en-US" altLang="ja-JP" sz="2000" dirty="0">
                <a:latin typeface="Courier New" pitchFamily="49" charset="0"/>
                <a:ea typeface="ＭＳ Ｐゴシック" pitchFamily="50" charset="-128"/>
                <a:cs typeface="Courier New" pitchFamily="49" charset="0"/>
              </a:rPr>
              <a:t> 1:</a:t>
            </a:r>
          </a:p>
          <a:p>
            <a:pPr>
              <a:lnSpc>
                <a:spcPts val="2400"/>
              </a:lnSpc>
              <a:defRPr/>
            </a:pPr>
            <a:r>
              <a:rPr lang="ja-JP" altLang="en-US" sz="2000" dirty="0">
                <a:latin typeface="Courier New" pitchFamily="49" charset="0"/>
                <a:ea typeface="ＭＳ Ｐゴシック" pitchFamily="50" charset="-128"/>
                <a:cs typeface="Courier New" pitchFamily="49" charset="0"/>
              </a:rPr>
              <a:t>　　</a:t>
            </a:r>
            <a:r>
              <a:rPr lang="en-US" altLang="ja-JP" sz="2000" dirty="0" err="1">
                <a:latin typeface="Courier New" pitchFamily="49" charset="0"/>
                <a:ea typeface="ＭＳ Ｐゴシック" pitchFamily="50" charset="-128"/>
                <a:cs typeface="Courier New" pitchFamily="49" charset="0"/>
              </a:rPr>
              <a:t>jTextFieldMessage.setText</a:t>
            </a:r>
            <a:r>
              <a:rPr lang="en-US" altLang="ja-JP" sz="2000" dirty="0">
                <a:latin typeface="Courier New" pitchFamily="49" charset="0"/>
                <a:ea typeface="ＭＳ Ｐゴシック" pitchFamily="50" charset="-128"/>
                <a:cs typeface="Courier New" pitchFamily="49" charset="0"/>
              </a:rPr>
              <a:t>("B</a:t>
            </a:r>
            <a:r>
              <a:rPr lang="ja-JP" altLang="en-US" sz="2000" dirty="0">
                <a:latin typeface="Courier New" pitchFamily="49" charset="0"/>
                <a:ea typeface="ＭＳ Ｐゴシック" pitchFamily="50" charset="-128"/>
                <a:cs typeface="Courier New" pitchFamily="49" charset="0"/>
              </a:rPr>
              <a:t>グループです。</a:t>
            </a:r>
            <a:r>
              <a:rPr lang="en-US" altLang="ja-JP" sz="2000" dirty="0">
                <a:latin typeface="Courier New" pitchFamily="49" charset="0"/>
                <a:ea typeface="ＭＳ Ｐゴシック" pitchFamily="50" charset="-128"/>
                <a:cs typeface="Courier New" pitchFamily="49" charset="0"/>
              </a:rPr>
              <a:t>");</a:t>
            </a:r>
          </a:p>
          <a:p>
            <a:pPr>
              <a:lnSpc>
                <a:spcPts val="2400"/>
              </a:lnSpc>
              <a:defRPr/>
            </a:pPr>
            <a:r>
              <a:rPr lang="ja-JP" altLang="en-US" sz="2000" dirty="0">
                <a:latin typeface="Courier New" pitchFamily="49" charset="0"/>
                <a:ea typeface="ＭＳ Ｐゴシック" pitchFamily="50" charset="-128"/>
                <a:cs typeface="Courier New" pitchFamily="49" charset="0"/>
              </a:rPr>
              <a:t>　　</a:t>
            </a:r>
            <a:r>
              <a:rPr lang="en-US" altLang="ja-JP" sz="2000" b="1" dirty="0">
                <a:latin typeface="Courier New" pitchFamily="49" charset="0"/>
                <a:ea typeface="ＭＳ Ｐゴシック" pitchFamily="50" charset="-128"/>
                <a:cs typeface="Courier New" pitchFamily="49" charset="0"/>
              </a:rPr>
              <a:t>break</a:t>
            </a:r>
            <a:r>
              <a:rPr lang="en-US" altLang="ja-JP" sz="2000" dirty="0">
                <a:latin typeface="Courier New" pitchFamily="49" charset="0"/>
                <a:ea typeface="ＭＳ Ｐゴシック" pitchFamily="50" charset="-128"/>
                <a:cs typeface="Courier New" pitchFamily="49" charset="0"/>
              </a:rPr>
              <a:t>;</a:t>
            </a:r>
          </a:p>
          <a:p>
            <a:pPr>
              <a:lnSpc>
                <a:spcPts val="2400"/>
              </a:lnSpc>
              <a:defRPr/>
            </a:pPr>
            <a:r>
              <a:rPr lang="ja-JP" altLang="en-US" sz="2000" dirty="0">
                <a:latin typeface="Courier New" pitchFamily="49" charset="0"/>
                <a:ea typeface="ＭＳ Ｐゴシック" pitchFamily="50" charset="-128"/>
                <a:cs typeface="Courier New" pitchFamily="49" charset="0"/>
              </a:rPr>
              <a:t>　</a:t>
            </a:r>
            <a:r>
              <a:rPr lang="en-US" altLang="ja-JP" sz="2000" b="1" dirty="0">
                <a:latin typeface="Courier New" pitchFamily="49" charset="0"/>
                <a:ea typeface="ＭＳ Ｐゴシック" pitchFamily="50" charset="-128"/>
                <a:cs typeface="Courier New" pitchFamily="49" charset="0"/>
              </a:rPr>
              <a:t>case</a:t>
            </a:r>
            <a:r>
              <a:rPr lang="en-US" altLang="ja-JP" sz="2000" dirty="0">
                <a:latin typeface="Courier New" pitchFamily="49" charset="0"/>
                <a:ea typeface="ＭＳ Ｐゴシック" pitchFamily="50" charset="-128"/>
                <a:cs typeface="Courier New" pitchFamily="49" charset="0"/>
              </a:rPr>
              <a:t> 2:</a:t>
            </a:r>
          </a:p>
          <a:p>
            <a:pPr>
              <a:lnSpc>
                <a:spcPts val="2400"/>
              </a:lnSpc>
              <a:defRPr/>
            </a:pPr>
            <a:r>
              <a:rPr lang="ja-JP" altLang="en-US" sz="2000" dirty="0">
                <a:latin typeface="Courier New" pitchFamily="49" charset="0"/>
                <a:ea typeface="ＭＳ Ｐゴシック" pitchFamily="50" charset="-128"/>
                <a:cs typeface="Courier New" pitchFamily="49" charset="0"/>
              </a:rPr>
              <a:t>　　</a:t>
            </a:r>
            <a:r>
              <a:rPr lang="en-US" altLang="ja-JP" sz="2000" dirty="0" err="1">
                <a:latin typeface="Courier New" pitchFamily="49" charset="0"/>
                <a:ea typeface="ＭＳ Ｐゴシック" pitchFamily="50" charset="-128"/>
                <a:cs typeface="Courier New" pitchFamily="49" charset="0"/>
              </a:rPr>
              <a:t>jTextFieldMessage.setText</a:t>
            </a:r>
            <a:r>
              <a:rPr lang="en-US" altLang="ja-JP" sz="2000" dirty="0">
                <a:latin typeface="Courier New" pitchFamily="49" charset="0"/>
                <a:ea typeface="ＭＳ Ｐゴシック" pitchFamily="50" charset="-128"/>
                <a:cs typeface="Courier New" pitchFamily="49" charset="0"/>
              </a:rPr>
              <a:t>("C</a:t>
            </a:r>
            <a:r>
              <a:rPr lang="ja-JP" altLang="en-US" sz="2000" dirty="0">
                <a:latin typeface="Courier New" pitchFamily="49" charset="0"/>
                <a:ea typeface="ＭＳ Ｐゴシック" pitchFamily="50" charset="-128"/>
                <a:cs typeface="Courier New" pitchFamily="49" charset="0"/>
              </a:rPr>
              <a:t>グループです。</a:t>
            </a:r>
            <a:r>
              <a:rPr lang="en-US" altLang="ja-JP" sz="2000" dirty="0">
                <a:latin typeface="Courier New" pitchFamily="49" charset="0"/>
                <a:ea typeface="ＭＳ Ｐゴシック" pitchFamily="50" charset="-128"/>
                <a:cs typeface="Courier New" pitchFamily="49" charset="0"/>
              </a:rPr>
              <a:t>");</a:t>
            </a:r>
          </a:p>
          <a:p>
            <a:pPr>
              <a:lnSpc>
                <a:spcPts val="2400"/>
              </a:lnSpc>
              <a:defRPr/>
            </a:pPr>
            <a:r>
              <a:rPr lang="ja-JP" altLang="en-US" sz="2000" dirty="0">
                <a:latin typeface="Courier New" pitchFamily="49" charset="0"/>
                <a:ea typeface="ＭＳ Ｐゴシック" pitchFamily="50" charset="-128"/>
                <a:cs typeface="Courier New" pitchFamily="49" charset="0"/>
              </a:rPr>
              <a:t>　　</a:t>
            </a:r>
            <a:r>
              <a:rPr lang="en-US" altLang="ja-JP" sz="2000" b="1" dirty="0">
                <a:latin typeface="Courier New" pitchFamily="49" charset="0"/>
                <a:ea typeface="ＭＳ Ｐゴシック" pitchFamily="50" charset="-128"/>
                <a:cs typeface="Courier New" pitchFamily="49" charset="0"/>
              </a:rPr>
              <a:t>break</a:t>
            </a:r>
            <a:r>
              <a:rPr lang="en-US" altLang="ja-JP" sz="2000" dirty="0">
                <a:latin typeface="Courier New" pitchFamily="49" charset="0"/>
                <a:ea typeface="ＭＳ Ｐゴシック" pitchFamily="50" charset="-128"/>
                <a:cs typeface="Courier New" pitchFamily="49" charset="0"/>
              </a:rPr>
              <a:t>;</a:t>
            </a:r>
          </a:p>
          <a:p>
            <a:pPr>
              <a:lnSpc>
                <a:spcPts val="2400"/>
              </a:lnSpc>
              <a:defRPr/>
            </a:pPr>
            <a:r>
              <a:rPr lang="ja-JP" altLang="en-US" sz="2000" dirty="0">
                <a:latin typeface="Courier New" pitchFamily="49" charset="0"/>
                <a:ea typeface="ＭＳ Ｐゴシック" pitchFamily="50" charset="-128"/>
                <a:cs typeface="Courier New" pitchFamily="49" charset="0"/>
              </a:rPr>
              <a:t>　</a:t>
            </a:r>
            <a:r>
              <a:rPr lang="en-US" altLang="ja-JP" sz="2000" b="1" dirty="0">
                <a:latin typeface="Courier New" pitchFamily="49" charset="0"/>
                <a:ea typeface="ＭＳ Ｐゴシック" pitchFamily="50" charset="-128"/>
                <a:cs typeface="Courier New" pitchFamily="49" charset="0"/>
              </a:rPr>
              <a:t>case</a:t>
            </a:r>
            <a:r>
              <a:rPr lang="en-US" altLang="ja-JP" sz="2000" dirty="0">
                <a:latin typeface="Courier New" pitchFamily="49" charset="0"/>
                <a:ea typeface="ＭＳ Ｐゴシック" pitchFamily="50" charset="-128"/>
                <a:cs typeface="Courier New" pitchFamily="49" charset="0"/>
              </a:rPr>
              <a:t> 3:</a:t>
            </a:r>
          </a:p>
          <a:p>
            <a:pPr>
              <a:lnSpc>
                <a:spcPts val="2400"/>
              </a:lnSpc>
              <a:defRPr/>
            </a:pPr>
            <a:r>
              <a:rPr lang="ja-JP" altLang="en-US" sz="2000" dirty="0">
                <a:latin typeface="Courier New" pitchFamily="49" charset="0"/>
                <a:ea typeface="ＭＳ Ｐゴシック" pitchFamily="50" charset="-128"/>
                <a:cs typeface="Courier New" pitchFamily="49" charset="0"/>
              </a:rPr>
              <a:t>　　</a:t>
            </a:r>
            <a:r>
              <a:rPr lang="en-US" altLang="ja-JP" sz="2000" dirty="0" err="1">
                <a:latin typeface="Courier New" pitchFamily="49" charset="0"/>
                <a:ea typeface="ＭＳ Ｐゴシック" pitchFamily="50" charset="-128"/>
                <a:cs typeface="Courier New" pitchFamily="49" charset="0"/>
              </a:rPr>
              <a:t>jTextFieldMessage.setText</a:t>
            </a:r>
            <a:r>
              <a:rPr lang="en-US" altLang="ja-JP" sz="2000" dirty="0">
                <a:latin typeface="Courier New" pitchFamily="49" charset="0"/>
                <a:ea typeface="ＭＳ Ｐゴシック" pitchFamily="50" charset="-128"/>
                <a:cs typeface="Courier New" pitchFamily="49" charset="0"/>
              </a:rPr>
              <a:t>("D</a:t>
            </a:r>
            <a:r>
              <a:rPr lang="ja-JP" altLang="en-US" sz="2000" dirty="0">
                <a:latin typeface="Courier New" pitchFamily="49" charset="0"/>
                <a:ea typeface="ＭＳ Ｐゴシック" pitchFamily="50" charset="-128"/>
                <a:cs typeface="Courier New" pitchFamily="49" charset="0"/>
              </a:rPr>
              <a:t>グループです。</a:t>
            </a:r>
            <a:r>
              <a:rPr lang="en-US" altLang="ja-JP" sz="2000" dirty="0">
                <a:latin typeface="Courier New" pitchFamily="49" charset="0"/>
                <a:ea typeface="ＭＳ Ｐゴシック" pitchFamily="50" charset="-128"/>
                <a:cs typeface="Courier New" pitchFamily="49" charset="0"/>
              </a:rPr>
              <a:t>");</a:t>
            </a:r>
          </a:p>
          <a:p>
            <a:pPr>
              <a:lnSpc>
                <a:spcPts val="2400"/>
              </a:lnSpc>
              <a:defRPr/>
            </a:pPr>
            <a:r>
              <a:rPr lang="ja-JP" altLang="en-US" sz="2000" dirty="0">
                <a:latin typeface="Courier New" pitchFamily="49" charset="0"/>
                <a:ea typeface="ＭＳ Ｐゴシック" pitchFamily="50" charset="-128"/>
                <a:cs typeface="Courier New" pitchFamily="49" charset="0"/>
              </a:rPr>
              <a:t>　　</a:t>
            </a:r>
            <a:r>
              <a:rPr lang="en-US" altLang="ja-JP" sz="2000" b="1" dirty="0">
                <a:latin typeface="Courier New" pitchFamily="49" charset="0"/>
                <a:ea typeface="ＭＳ Ｐゴシック" pitchFamily="50" charset="-128"/>
                <a:cs typeface="Courier New" pitchFamily="49" charset="0"/>
              </a:rPr>
              <a:t>break</a:t>
            </a:r>
            <a:r>
              <a:rPr lang="en-US" altLang="ja-JP" sz="2000" dirty="0">
                <a:latin typeface="Courier New" pitchFamily="49" charset="0"/>
                <a:ea typeface="ＭＳ Ｐゴシック" pitchFamily="50" charset="-128"/>
                <a:cs typeface="Courier New" pitchFamily="49" charset="0"/>
              </a:rPr>
              <a:t>;</a:t>
            </a:r>
          </a:p>
          <a:p>
            <a:pPr>
              <a:lnSpc>
                <a:spcPts val="2400"/>
              </a:lnSpc>
              <a:defRPr/>
            </a:pPr>
            <a:r>
              <a:rPr lang="en-US" altLang="ja-JP" sz="2000" dirty="0">
                <a:latin typeface="Courier New" pitchFamily="49" charset="0"/>
                <a:ea typeface="ＭＳ Ｐゴシック" pitchFamily="50" charset="-128"/>
                <a:cs typeface="Courier New" pitchFamily="49" charset="0"/>
              </a:rPr>
              <a:t>}</a:t>
            </a:r>
          </a:p>
        </p:txBody>
      </p:sp>
      <p:sp>
        <p:nvSpPr>
          <p:cNvPr id="12" name="テキスト ボックス 11"/>
          <p:cNvSpPr txBox="1">
            <a:spLocks noChangeArrowheads="1"/>
          </p:cNvSpPr>
          <p:nvPr/>
        </p:nvSpPr>
        <p:spPr bwMode="auto">
          <a:xfrm>
            <a:off x="3635375" y="1916113"/>
            <a:ext cx="1584325" cy="647700"/>
          </a:xfrm>
          <a:prstGeom prst="rect">
            <a:avLst/>
          </a:prstGeom>
          <a:solidFill>
            <a:srgbClr val="00FF00"/>
          </a:solidFill>
          <a:ln w="9525">
            <a:solidFill>
              <a:schemeClr val="tx1"/>
            </a:solidFill>
            <a:miter lim="800000"/>
            <a:headEnd/>
            <a:tailEnd/>
          </a:ln>
        </p:spPr>
        <p:txBody>
          <a:bodyPr>
            <a:spAutoFit/>
          </a:bodyPr>
          <a:lstStyle/>
          <a:p>
            <a:r>
              <a:rPr lang="ja-JP" altLang="en-US" sz="3200"/>
              <a:t>２．</a:t>
            </a:r>
            <a:r>
              <a:rPr lang="en-US" altLang="zh-TW" sz="3200">
                <a:latin typeface="Courier New" pitchFamily="49" charset="0"/>
                <a:cs typeface="Courier New" pitchFamily="49" charset="0"/>
              </a:rPr>
              <a:t> </a:t>
            </a:r>
            <a:r>
              <a:rPr lang="en-US" altLang="ja-JP" sz="3600">
                <a:latin typeface="Courier New" pitchFamily="49" charset="0"/>
                <a:cs typeface="Courier New" pitchFamily="49" charset="0"/>
              </a:rPr>
              <a:t>a</a:t>
            </a:r>
            <a:endParaRPr lang="ja-JP" altLang="en-US" sz="3600">
              <a:latin typeface="Courier New" pitchFamily="49" charset="0"/>
              <a:cs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ssolv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a:xfrm>
            <a:off x="250825" y="549275"/>
            <a:ext cx="7543800" cy="723900"/>
          </a:xfrm>
        </p:spPr>
        <p:txBody>
          <a:bodyPr/>
          <a:lstStyle/>
          <a:p>
            <a:pPr eaLnBrk="1" hangingPunct="1"/>
            <a:r>
              <a:rPr lang="ja-JP" altLang="en-US" smtClean="0"/>
              <a:t>理解度チェック５</a:t>
            </a:r>
          </a:p>
        </p:txBody>
      </p:sp>
      <p:sp>
        <p:nvSpPr>
          <p:cNvPr id="22531" name="テキスト ボックス 4"/>
          <p:cNvSpPr txBox="1">
            <a:spLocks noChangeArrowheads="1"/>
          </p:cNvSpPr>
          <p:nvPr/>
        </p:nvSpPr>
        <p:spPr bwMode="auto">
          <a:xfrm>
            <a:off x="468313" y="2708275"/>
            <a:ext cx="7632700" cy="2862263"/>
          </a:xfrm>
          <a:prstGeom prst="rect">
            <a:avLst/>
          </a:prstGeom>
          <a:noFill/>
          <a:ln w="19050">
            <a:solidFill>
              <a:srgbClr val="FF0000"/>
            </a:solidFill>
            <a:prstDash val="dash"/>
            <a:miter lim="800000"/>
            <a:headEnd/>
            <a:tailEnd/>
          </a:ln>
        </p:spPr>
        <p:txBody>
          <a:bodyPr>
            <a:spAutoFit/>
          </a:bodyPr>
          <a:lstStyle/>
          <a:p>
            <a:pPr marL="457200" indent="-457200"/>
            <a:r>
              <a:rPr lang="ja-JP" altLang="en-US" sz="3600" b="1">
                <a:solidFill>
                  <a:srgbClr val="0000FF"/>
                </a:solidFill>
              </a:rPr>
              <a:t>１． </a:t>
            </a:r>
            <a:r>
              <a:rPr lang="en-US" altLang="ja-JP" sz="3600"/>
              <a:t>case</a:t>
            </a:r>
            <a:endParaRPr lang="en-US" altLang="zh-TW" sz="3600">
              <a:latin typeface="Courier New" pitchFamily="49" charset="0"/>
              <a:cs typeface="Courier New" pitchFamily="49" charset="0"/>
            </a:endParaRPr>
          </a:p>
          <a:p>
            <a:pPr marL="457200" indent="-457200"/>
            <a:r>
              <a:rPr lang="ja-JP" altLang="en-US" sz="3600">
                <a:solidFill>
                  <a:srgbClr val="0000FF"/>
                </a:solidFill>
              </a:rPr>
              <a:t>２．</a:t>
            </a:r>
            <a:r>
              <a:rPr lang="en-US" altLang="ja-JP" sz="3600"/>
              <a:t> break  </a:t>
            </a:r>
            <a:r>
              <a:rPr lang="ja-JP" altLang="en-US" sz="3600"/>
              <a:t> </a:t>
            </a:r>
            <a:r>
              <a:rPr lang="en-US" altLang="zh-TW" sz="3600">
                <a:latin typeface="Courier New" pitchFamily="49" charset="0"/>
                <a:cs typeface="Courier New" pitchFamily="49" charset="0"/>
              </a:rPr>
              <a:t>    </a:t>
            </a:r>
          </a:p>
          <a:p>
            <a:pPr marL="457200" indent="-457200"/>
            <a:r>
              <a:rPr lang="ja-JP" altLang="en-US" sz="3600">
                <a:solidFill>
                  <a:srgbClr val="0000FF"/>
                </a:solidFill>
              </a:rPr>
              <a:t>３．</a:t>
            </a:r>
            <a:r>
              <a:rPr lang="en-US" altLang="ja-JP" sz="3600"/>
              <a:t> else  </a:t>
            </a:r>
            <a:r>
              <a:rPr lang="ja-JP" altLang="en-US" sz="3600"/>
              <a:t> </a:t>
            </a:r>
            <a:r>
              <a:rPr lang="en-US" altLang="zh-TW" sz="3600">
                <a:latin typeface="Courier New" pitchFamily="49" charset="0"/>
                <a:cs typeface="Courier New" pitchFamily="49" charset="0"/>
              </a:rPr>
              <a:t>    </a:t>
            </a:r>
          </a:p>
          <a:p>
            <a:pPr marL="457200" indent="-457200"/>
            <a:r>
              <a:rPr lang="ja-JP" altLang="en-US" sz="3600">
                <a:solidFill>
                  <a:srgbClr val="0000FF"/>
                </a:solidFill>
              </a:rPr>
              <a:t>４．</a:t>
            </a:r>
            <a:r>
              <a:rPr lang="en-US" altLang="ja-JP" sz="3600"/>
              <a:t> default  </a:t>
            </a:r>
            <a:endParaRPr lang="en-US" altLang="zh-TW" sz="3600">
              <a:latin typeface="Courier New" pitchFamily="49" charset="0"/>
              <a:cs typeface="Courier New" pitchFamily="49" charset="0"/>
            </a:endParaRPr>
          </a:p>
          <a:p>
            <a:pPr marL="457200" indent="-457200"/>
            <a:r>
              <a:rPr lang="ja-JP" altLang="en-US" sz="3600">
                <a:solidFill>
                  <a:srgbClr val="0000FF"/>
                </a:solidFill>
              </a:rPr>
              <a:t>５． </a:t>
            </a:r>
            <a:r>
              <a:rPr lang="en-US" altLang="ja-JP" sz="3600"/>
              <a:t>case 1,2,4,5,6,9,10 </a:t>
            </a:r>
            <a:r>
              <a:rPr lang="en-US" altLang="zh-TW" sz="3600">
                <a:latin typeface="Courier New" pitchFamily="49" charset="0"/>
                <a:cs typeface="Courier New" pitchFamily="49" charset="0"/>
              </a:rPr>
              <a:t>   </a:t>
            </a:r>
          </a:p>
        </p:txBody>
      </p:sp>
      <p:sp>
        <p:nvSpPr>
          <p:cNvPr id="22532" name="正方形/長方形 7"/>
          <p:cNvSpPr>
            <a:spLocks noChangeArrowheads="1"/>
          </p:cNvSpPr>
          <p:nvPr/>
        </p:nvSpPr>
        <p:spPr bwMode="auto">
          <a:xfrm>
            <a:off x="323850" y="1268413"/>
            <a:ext cx="7632700" cy="954087"/>
          </a:xfrm>
          <a:prstGeom prst="rect">
            <a:avLst/>
          </a:prstGeom>
          <a:noFill/>
          <a:ln w="9525">
            <a:noFill/>
            <a:miter lim="800000"/>
            <a:headEnd/>
            <a:tailEnd/>
          </a:ln>
        </p:spPr>
        <p:txBody>
          <a:bodyPr>
            <a:spAutoFit/>
          </a:bodyPr>
          <a:lstStyle/>
          <a:p>
            <a:r>
              <a:rPr lang="ja-JP" altLang="en-US" sz="2800"/>
              <a:t>問題５の空欄に入る適切な式を次の選択肢から選んで下さい。</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タイトル 1"/>
          <p:cNvSpPr>
            <a:spLocks noGrp="1"/>
          </p:cNvSpPr>
          <p:nvPr>
            <p:ph type="title"/>
          </p:nvPr>
        </p:nvSpPr>
        <p:spPr>
          <a:xfrm>
            <a:off x="395288" y="260350"/>
            <a:ext cx="7543800" cy="796925"/>
          </a:xfrm>
        </p:spPr>
        <p:txBody>
          <a:bodyPr/>
          <a:lstStyle/>
          <a:p>
            <a:pPr eaLnBrk="1" hangingPunct="1"/>
            <a:r>
              <a:rPr lang="ja-JP" altLang="en-US" smtClean="0"/>
              <a:t>理解度チェック５　</a:t>
            </a:r>
            <a:r>
              <a:rPr lang="ja-JP" altLang="en-US" smtClean="0">
                <a:solidFill>
                  <a:srgbClr val="FF0000"/>
                </a:solidFill>
              </a:rPr>
              <a:t>解答</a:t>
            </a:r>
          </a:p>
        </p:txBody>
      </p:sp>
      <p:sp>
        <p:nvSpPr>
          <p:cNvPr id="6" name="正方形/長方形 5"/>
          <p:cNvSpPr/>
          <p:nvPr/>
        </p:nvSpPr>
        <p:spPr>
          <a:xfrm>
            <a:off x="395288" y="1125538"/>
            <a:ext cx="7921625" cy="5419725"/>
          </a:xfrm>
          <a:prstGeom prst="rect">
            <a:avLst/>
          </a:prstGeom>
          <a:solidFill>
            <a:schemeClr val="accent1">
              <a:lumMod val="20000"/>
              <a:lumOff val="80000"/>
            </a:schemeClr>
          </a:solidFill>
          <a:ln>
            <a:solidFill>
              <a:schemeClr val="tx1"/>
            </a:solidFill>
            <a:prstDash val="solid"/>
          </a:ln>
        </p:spPr>
        <p:txBody>
          <a:bodyPr>
            <a:spAutoFit/>
          </a:bodyPr>
          <a:lstStyle/>
          <a:p>
            <a:pPr>
              <a:lnSpc>
                <a:spcPts val="2600"/>
              </a:lnSpc>
              <a:defRPr/>
            </a:pPr>
            <a:r>
              <a:rPr lang="en-US" altLang="ja-JP" sz="2000" b="1" dirty="0" err="1">
                <a:latin typeface="Courier New" pitchFamily="49" charset="0"/>
                <a:ea typeface="ＭＳ Ｐゴシック" pitchFamily="50" charset="-128"/>
                <a:cs typeface="Courier New" pitchFamily="49" charset="0"/>
              </a:rPr>
              <a:t>int</a:t>
            </a:r>
            <a:r>
              <a:rPr lang="en-US" altLang="ja-JP" sz="2000" dirty="0">
                <a:latin typeface="Courier New" pitchFamily="49" charset="0"/>
                <a:ea typeface="ＭＳ Ｐゴシック" pitchFamily="50" charset="-128"/>
                <a:cs typeface="Courier New" pitchFamily="49" charset="0"/>
              </a:rPr>
              <a:t> Number=</a:t>
            </a:r>
            <a:r>
              <a:rPr lang="en-US" altLang="ja-JP" sz="2000" dirty="0" err="1">
                <a:latin typeface="Courier New" pitchFamily="49" charset="0"/>
                <a:ea typeface="ＭＳ Ｐゴシック" pitchFamily="50" charset="-128"/>
                <a:cs typeface="Courier New" pitchFamily="49" charset="0"/>
              </a:rPr>
              <a:t>Integer.parseInt</a:t>
            </a:r>
            <a:r>
              <a:rPr lang="en-US" altLang="ja-JP" sz="2000" dirty="0">
                <a:latin typeface="Courier New" pitchFamily="49" charset="0"/>
                <a:ea typeface="ＭＳ Ｐゴシック" pitchFamily="50" charset="-128"/>
                <a:cs typeface="Courier New" pitchFamily="49" charset="0"/>
              </a:rPr>
              <a:t>(</a:t>
            </a:r>
            <a:r>
              <a:rPr lang="en-US" altLang="ja-JP" sz="2000" dirty="0" err="1">
                <a:latin typeface="Courier New" pitchFamily="49" charset="0"/>
                <a:ea typeface="ＭＳ Ｐゴシック" pitchFamily="50" charset="-128"/>
                <a:cs typeface="Courier New" pitchFamily="49" charset="0"/>
              </a:rPr>
              <a:t>jTextFieldNo.getText</a:t>
            </a:r>
            <a:r>
              <a:rPr lang="en-US" altLang="ja-JP" sz="2000" dirty="0">
                <a:latin typeface="Courier New" pitchFamily="49" charset="0"/>
                <a:ea typeface="ＭＳ Ｐゴシック" pitchFamily="50" charset="-128"/>
                <a:cs typeface="Courier New" pitchFamily="49" charset="0"/>
              </a:rPr>
              <a:t>());</a:t>
            </a:r>
          </a:p>
          <a:p>
            <a:pPr>
              <a:lnSpc>
                <a:spcPts val="2600"/>
              </a:lnSpc>
              <a:defRPr/>
            </a:pPr>
            <a:r>
              <a:rPr lang="en-US" altLang="ja-JP" sz="2000" b="1" dirty="0">
                <a:latin typeface="Courier New" pitchFamily="49" charset="0"/>
                <a:ea typeface="ＭＳ Ｐゴシック" pitchFamily="50" charset="-128"/>
                <a:cs typeface="Courier New" pitchFamily="49" charset="0"/>
              </a:rPr>
              <a:t>switch</a:t>
            </a:r>
            <a:r>
              <a:rPr lang="en-US" altLang="ja-JP" sz="2000" dirty="0">
                <a:latin typeface="Courier New" pitchFamily="49" charset="0"/>
                <a:ea typeface="ＭＳ Ｐゴシック" pitchFamily="50" charset="-128"/>
                <a:cs typeface="Courier New" pitchFamily="49" charset="0"/>
              </a:rPr>
              <a:t>(Number) {</a:t>
            </a:r>
          </a:p>
          <a:p>
            <a:pPr>
              <a:lnSpc>
                <a:spcPts val="2600"/>
              </a:lnSpc>
              <a:defRPr/>
            </a:pPr>
            <a:r>
              <a:rPr lang="ja-JP" altLang="en-US" sz="2000" dirty="0">
                <a:latin typeface="Courier New" pitchFamily="49" charset="0"/>
                <a:ea typeface="ＭＳ Ｐゴシック" pitchFamily="50" charset="-128"/>
                <a:cs typeface="Courier New" pitchFamily="49" charset="0"/>
              </a:rPr>
              <a:t>　</a:t>
            </a:r>
            <a:r>
              <a:rPr lang="en-US" altLang="ja-JP" sz="2000" b="1" dirty="0">
                <a:latin typeface="Courier New" pitchFamily="49" charset="0"/>
                <a:ea typeface="ＭＳ Ｐゴシック" pitchFamily="50" charset="-128"/>
                <a:cs typeface="Courier New" pitchFamily="49" charset="0"/>
              </a:rPr>
              <a:t>case</a:t>
            </a:r>
            <a:r>
              <a:rPr lang="en-US" altLang="ja-JP" sz="2000" dirty="0">
                <a:latin typeface="Courier New" pitchFamily="49" charset="0"/>
                <a:ea typeface="ＭＳ Ｐゴシック" pitchFamily="50" charset="-128"/>
                <a:cs typeface="Courier New" pitchFamily="49" charset="0"/>
              </a:rPr>
              <a:t> 7:</a:t>
            </a:r>
          </a:p>
          <a:p>
            <a:pPr>
              <a:lnSpc>
                <a:spcPts val="2600"/>
              </a:lnSpc>
              <a:defRPr/>
            </a:pPr>
            <a:r>
              <a:rPr lang="ja-JP" altLang="en-US" sz="2000" dirty="0">
                <a:latin typeface="Courier New" pitchFamily="49" charset="0"/>
                <a:ea typeface="ＭＳ Ｐゴシック" pitchFamily="50" charset="-128"/>
                <a:cs typeface="Courier New" pitchFamily="49" charset="0"/>
              </a:rPr>
              <a:t>　　</a:t>
            </a:r>
            <a:r>
              <a:rPr lang="en-US" altLang="ja-JP" sz="2000" dirty="0" err="1">
                <a:latin typeface="Courier New" pitchFamily="49" charset="0"/>
                <a:ea typeface="ＭＳ Ｐゴシック" pitchFamily="50" charset="-128"/>
                <a:cs typeface="Courier New" pitchFamily="49" charset="0"/>
              </a:rPr>
              <a:t>jTextFieldMessage.setText</a:t>
            </a:r>
            <a:r>
              <a:rPr lang="en-US" altLang="ja-JP" sz="2000" dirty="0">
                <a:latin typeface="Courier New" pitchFamily="49" charset="0"/>
                <a:ea typeface="ＭＳ Ｐゴシック" pitchFamily="50" charset="-128"/>
                <a:cs typeface="Courier New" pitchFamily="49" charset="0"/>
              </a:rPr>
              <a:t>("</a:t>
            </a:r>
            <a:r>
              <a:rPr lang="ja-JP" altLang="en-US" sz="2000" dirty="0">
                <a:latin typeface="Courier New" pitchFamily="49" charset="0"/>
                <a:ea typeface="ＭＳ Ｐゴシック" pitchFamily="50" charset="-128"/>
                <a:cs typeface="Courier New" pitchFamily="49" charset="0"/>
              </a:rPr>
              <a:t>おめでとう！一等賞です。</a:t>
            </a:r>
            <a:r>
              <a:rPr lang="en-US" altLang="ja-JP" sz="2000" dirty="0">
                <a:latin typeface="Courier New" pitchFamily="49" charset="0"/>
                <a:ea typeface="ＭＳ Ｐゴシック" pitchFamily="50" charset="-128"/>
                <a:cs typeface="Courier New" pitchFamily="49" charset="0"/>
              </a:rPr>
              <a:t>");</a:t>
            </a:r>
          </a:p>
          <a:p>
            <a:pPr>
              <a:lnSpc>
                <a:spcPts val="2600"/>
              </a:lnSpc>
              <a:defRPr/>
            </a:pPr>
            <a:r>
              <a:rPr lang="ja-JP" altLang="en-US" sz="2000" dirty="0">
                <a:latin typeface="Courier New" pitchFamily="49" charset="0"/>
                <a:ea typeface="ＭＳ Ｐゴシック" pitchFamily="50" charset="-128"/>
                <a:cs typeface="Courier New" pitchFamily="49" charset="0"/>
              </a:rPr>
              <a:t>　　</a:t>
            </a:r>
            <a:r>
              <a:rPr lang="en-US" altLang="ja-JP" sz="2000" b="1" dirty="0">
                <a:latin typeface="Courier New" pitchFamily="49" charset="0"/>
                <a:ea typeface="ＭＳ Ｐゴシック" pitchFamily="50" charset="-128"/>
                <a:cs typeface="Courier New" pitchFamily="49" charset="0"/>
              </a:rPr>
              <a:t>break</a:t>
            </a:r>
            <a:r>
              <a:rPr lang="en-US" altLang="ja-JP" sz="2000" dirty="0">
                <a:latin typeface="Courier New" pitchFamily="49" charset="0"/>
                <a:ea typeface="ＭＳ Ｐゴシック" pitchFamily="50" charset="-128"/>
                <a:cs typeface="Courier New" pitchFamily="49" charset="0"/>
              </a:rPr>
              <a:t>;</a:t>
            </a:r>
          </a:p>
          <a:p>
            <a:pPr>
              <a:lnSpc>
                <a:spcPts val="2600"/>
              </a:lnSpc>
              <a:defRPr/>
            </a:pPr>
            <a:r>
              <a:rPr lang="ja-JP" altLang="en-US" sz="2000" dirty="0">
                <a:latin typeface="Courier New" pitchFamily="49" charset="0"/>
                <a:ea typeface="ＭＳ Ｐゴシック" pitchFamily="50" charset="-128"/>
                <a:cs typeface="Courier New" pitchFamily="49" charset="0"/>
              </a:rPr>
              <a:t>　</a:t>
            </a:r>
            <a:r>
              <a:rPr lang="en-US" altLang="ja-JP" sz="2000" b="1" dirty="0">
                <a:latin typeface="Courier New" pitchFamily="49" charset="0"/>
                <a:ea typeface="ＭＳ Ｐゴシック" pitchFamily="50" charset="-128"/>
                <a:cs typeface="Courier New" pitchFamily="49" charset="0"/>
              </a:rPr>
              <a:t>case</a:t>
            </a:r>
            <a:r>
              <a:rPr lang="en-US" altLang="ja-JP" sz="2000" dirty="0">
                <a:latin typeface="Courier New" pitchFamily="49" charset="0"/>
                <a:ea typeface="ＭＳ Ｐゴシック" pitchFamily="50" charset="-128"/>
                <a:cs typeface="Courier New" pitchFamily="49" charset="0"/>
              </a:rPr>
              <a:t> 8:</a:t>
            </a:r>
          </a:p>
          <a:p>
            <a:pPr>
              <a:lnSpc>
                <a:spcPts val="2600"/>
              </a:lnSpc>
              <a:defRPr/>
            </a:pPr>
            <a:r>
              <a:rPr lang="ja-JP" altLang="en-US" sz="2000" dirty="0">
                <a:latin typeface="Courier New" pitchFamily="49" charset="0"/>
                <a:ea typeface="ＭＳ Ｐゴシック" pitchFamily="50" charset="-128"/>
                <a:cs typeface="Courier New" pitchFamily="49" charset="0"/>
              </a:rPr>
              <a:t>　　</a:t>
            </a:r>
            <a:r>
              <a:rPr lang="en-US" altLang="ja-JP" sz="2000" dirty="0" err="1">
                <a:latin typeface="Courier New" pitchFamily="49" charset="0"/>
                <a:ea typeface="ＭＳ Ｐゴシック" pitchFamily="50" charset="-128"/>
                <a:cs typeface="Courier New" pitchFamily="49" charset="0"/>
              </a:rPr>
              <a:t>jTextFieldMessage.setText</a:t>
            </a:r>
            <a:r>
              <a:rPr lang="en-US" altLang="ja-JP" sz="2000" dirty="0">
                <a:latin typeface="Courier New" pitchFamily="49" charset="0"/>
                <a:ea typeface="ＭＳ Ｐゴシック" pitchFamily="50" charset="-128"/>
                <a:cs typeface="Courier New" pitchFamily="49" charset="0"/>
              </a:rPr>
              <a:t>("</a:t>
            </a:r>
            <a:r>
              <a:rPr lang="ja-JP" altLang="en-US" sz="2000" dirty="0">
                <a:latin typeface="Courier New" pitchFamily="49" charset="0"/>
                <a:ea typeface="ＭＳ Ｐゴシック" pitchFamily="50" charset="-128"/>
                <a:cs typeface="Courier New" pitchFamily="49" charset="0"/>
              </a:rPr>
              <a:t>おめでとう！二等賞です。</a:t>
            </a:r>
            <a:r>
              <a:rPr lang="en-US" altLang="ja-JP" sz="2000" dirty="0">
                <a:latin typeface="Courier New" pitchFamily="49" charset="0"/>
                <a:ea typeface="ＭＳ Ｐゴシック" pitchFamily="50" charset="-128"/>
                <a:cs typeface="Courier New" pitchFamily="49" charset="0"/>
              </a:rPr>
              <a:t>");</a:t>
            </a:r>
          </a:p>
          <a:p>
            <a:pPr>
              <a:lnSpc>
                <a:spcPts val="2600"/>
              </a:lnSpc>
              <a:defRPr/>
            </a:pPr>
            <a:r>
              <a:rPr lang="ja-JP" altLang="en-US" sz="2000" dirty="0">
                <a:latin typeface="Courier New" pitchFamily="49" charset="0"/>
                <a:ea typeface="ＭＳ Ｐゴシック" pitchFamily="50" charset="-128"/>
                <a:cs typeface="Courier New" pitchFamily="49" charset="0"/>
              </a:rPr>
              <a:t>　　</a:t>
            </a:r>
            <a:r>
              <a:rPr lang="en-US" altLang="ja-JP" sz="2000" b="1" dirty="0">
                <a:latin typeface="Courier New" pitchFamily="49" charset="0"/>
                <a:ea typeface="ＭＳ Ｐゴシック" pitchFamily="50" charset="-128"/>
                <a:cs typeface="Courier New" pitchFamily="49" charset="0"/>
              </a:rPr>
              <a:t>break</a:t>
            </a:r>
            <a:r>
              <a:rPr lang="en-US" altLang="ja-JP" sz="2000" dirty="0">
                <a:latin typeface="Courier New" pitchFamily="49" charset="0"/>
                <a:ea typeface="ＭＳ Ｐゴシック" pitchFamily="50" charset="-128"/>
                <a:cs typeface="Courier New" pitchFamily="49" charset="0"/>
              </a:rPr>
              <a:t>;</a:t>
            </a:r>
          </a:p>
          <a:p>
            <a:pPr>
              <a:lnSpc>
                <a:spcPts val="2600"/>
              </a:lnSpc>
              <a:defRPr/>
            </a:pPr>
            <a:r>
              <a:rPr lang="ja-JP" altLang="en-US" sz="2000" dirty="0">
                <a:latin typeface="Courier New" pitchFamily="49" charset="0"/>
                <a:ea typeface="ＭＳ Ｐゴシック" pitchFamily="50" charset="-128"/>
                <a:cs typeface="Courier New" pitchFamily="49" charset="0"/>
              </a:rPr>
              <a:t>　</a:t>
            </a:r>
            <a:r>
              <a:rPr lang="en-US" altLang="ja-JP" sz="2000" b="1" dirty="0">
                <a:latin typeface="Courier New" pitchFamily="49" charset="0"/>
                <a:ea typeface="ＭＳ Ｐゴシック" pitchFamily="50" charset="-128"/>
                <a:cs typeface="Courier New" pitchFamily="49" charset="0"/>
              </a:rPr>
              <a:t>case</a:t>
            </a:r>
            <a:r>
              <a:rPr lang="en-US" altLang="ja-JP" sz="2000" dirty="0">
                <a:latin typeface="Courier New" pitchFamily="49" charset="0"/>
                <a:ea typeface="ＭＳ Ｐゴシック" pitchFamily="50" charset="-128"/>
                <a:cs typeface="Courier New" pitchFamily="49" charset="0"/>
              </a:rPr>
              <a:t> 3:</a:t>
            </a:r>
          </a:p>
          <a:p>
            <a:pPr>
              <a:lnSpc>
                <a:spcPts val="2600"/>
              </a:lnSpc>
              <a:defRPr/>
            </a:pPr>
            <a:r>
              <a:rPr lang="ja-JP" altLang="en-US" sz="2000" dirty="0">
                <a:latin typeface="Courier New" pitchFamily="49" charset="0"/>
                <a:ea typeface="ＭＳ Ｐゴシック" pitchFamily="50" charset="-128"/>
                <a:cs typeface="Courier New" pitchFamily="49" charset="0"/>
              </a:rPr>
              <a:t>　　</a:t>
            </a:r>
            <a:r>
              <a:rPr lang="en-US" altLang="ja-JP" sz="2000" dirty="0" err="1">
                <a:latin typeface="Courier New" pitchFamily="49" charset="0"/>
                <a:ea typeface="ＭＳ Ｐゴシック" pitchFamily="50" charset="-128"/>
                <a:cs typeface="Courier New" pitchFamily="49" charset="0"/>
              </a:rPr>
              <a:t>jTextFieldMessage.setText</a:t>
            </a:r>
            <a:r>
              <a:rPr lang="en-US" altLang="ja-JP" sz="2000" dirty="0">
                <a:latin typeface="Courier New" pitchFamily="49" charset="0"/>
                <a:ea typeface="ＭＳ Ｐゴシック" pitchFamily="50" charset="-128"/>
                <a:cs typeface="Courier New" pitchFamily="49" charset="0"/>
              </a:rPr>
              <a:t>("</a:t>
            </a:r>
            <a:r>
              <a:rPr lang="ja-JP" altLang="en-US" sz="2000" dirty="0">
                <a:latin typeface="Courier New" pitchFamily="49" charset="0"/>
                <a:ea typeface="ＭＳ Ｐゴシック" pitchFamily="50" charset="-128"/>
                <a:cs typeface="Courier New" pitchFamily="49" charset="0"/>
              </a:rPr>
              <a:t>おめでとう！三等賞です。</a:t>
            </a:r>
            <a:r>
              <a:rPr lang="en-US" altLang="ja-JP" sz="2000" dirty="0">
                <a:latin typeface="Courier New" pitchFamily="49" charset="0"/>
                <a:ea typeface="ＭＳ Ｐゴシック" pitchFamily="50" charset="-128"/>
                <a:cs typeface="Courier New" pitchFamily="49" charset="0"/>
              </a:rPr>
              <a:t>");</a:t>
            </a:r>
          </a:p>
          <a:p>
            <a:pPr>
              <a:lnSpc>
                <a:spcPts val="2600"/>
              </a:lnSpc>
              <a:defRPr/>
            </a:pPr>
            <a:r>
              <a:rPr lang="ja-JP" altLang="en-US" sz="2000" dirty="0">
                <a:latin typeface="Courier New" pitchFamily="49" charset="0"/>
                <a:ea typeface="ＭＳ Ｐゴシック" pitchFamily="50" charset="-128"/>
                <a:cs typeface="Courier New" pitchFamily="49" charset="0"/>
              </a:rPr>
              <a:t>　　</a:t>
            </a:r>
            <a:r>
              <a:rPr lang="en-US" altLang="ja-JP" sz="2000" b="1" dirty="0">
                <a:latin typeface="Courier New" pitchFamily="49" charset="0"/>
                <a:ea typeface="ＭＳ Ｐゴシック" pitchFamily="50" charset="-128"/>
                <a:cs typeface="Courier New" pitchFamily="49" charset="0"/>
              </a:rPr>
              <a:t>break</a:t>
            </a:r>
            <a:r>
              <a:rPr lang="en-US" altLang="ja-JP" sz="2000" dirty="0">
                <a:latin typeface="Courier New" pitchFamily="49" charset="0"/>
                <a:ea typeface="ＭＳ Ｐゴシック" pitchFamily="50" charset="-128"/>
                <a:cs typeface="Courier New" pitchFamily="49" charset="0"/>
              </a:rPr>
              <a:t>;</a:t>
            </a:r>
          </a:p>
          <a:p>
            <a:pPr>
              <a:lnSpc>
                <a:spcPts val="2600"/>
              </a:lnSpc>
              <a:defRPr/>
            </a:pPr>
            <a:r>
              <a:rPr lang="ja-JP" altLang="en-US" sz="2000" dirty="0">
                <a:latin typeface="Courier New" pitchFamily="49" charset="0"/>
                <a:ea typeface="ＭＳ Ｐゴシック" pitchFamily="50" charset="-128"/>
                <a:cs typeface="Courier New" pitchFamily="49" charset="0"/>
              </a:rPr>
              <a:t>　**************** </a:t>
            </a:r>
            <a:r>
              <a:rPr lang="en-US" altLang="ja-JP" sz="2000" dirty="0">
                <a:latin typeface="Courier New" pitchFamily="49" charset="0"/>
                <a:ea typeface="ＭＳ Ｐゴシック" pitchFamily="50" charset="-128"/>
                <a:cs typeface="Courier New" pitchFamily="49" charset="0"/>
              </a:rPr>
              <a:t>:</a:t>
            </a:r>
          </a:p>
          <a:p>
            <a:pPr>
              <a:lnSpc>
                <a:spcPts val="2600"/>
              </a:lnSpc>
              <a:defRPr/>
            </a:pPr>
            <a:r>
              <a:rPr lang="ja-JP" altLang="en-US" sz="2000" dirty="0">
                <a:latin typeface="Courier New" pitchFamily="49" charset="0"/>
                <a:ea typeface="ＭＳ Ｐゴシック" pitchFamily="50" charset="-128"/>
                <a:cs typeface="Courier New" pitchFamily="49" charset="0"/>
              </a:rPr>
              <a:t>　　</a:t>
            </a:r>
            <a:r>
              <a:rPr lang="en-US" altLang="ja-JP" sz="2000" dirty="0" err="1">
                <a:latin typeface="Courier New" pitchFamily="49" charset="0"/>
                <a:ea typeface="ＭＳ Ｐゴシック" pitchFamily="50" charset="-128"/>
                <a:cs typeface="Courier New" pitchFamily="49" charset="0"/>
              </a:rPr>
              <a:t>jTextFieldMessage.setText</a:t>
            </a:r>
            <a:r>
              <a:rPr lang="en-US" altLang="ja-JP" sz="2000" dirty="0">
                <a:latin typeface="Courier New" pitchFamily="49" charset="0"/>
                <a:ea typeface="ＭＳ Ｐゴシック" pitchFamily="50" charset="-128"/>
                <a:cs typeface="Courier New" pitchFamily="49" charset="0"/>
              </a:rPr>
              <a:t>("</a:t>
            </a:r>
            <a:r>
              <a:rPr lang="ja-JP" altLang="en-US" sz="2000" dirty="0">
                <a:latin typeface="Courier New" pitchFamily="49" charset="0"/>
                <a:ea typeface="ＭＳ Ｐゴシック" pitchFamily="50" charset="-128"/>
                <a:cs typeface="Courier New" pitchFamily="49" charset="0"/>
              </a:rPr>
              <a:t>残念！外れです。</a:t>
            </a:r>
            <a:r>
              <a:rPr lang="en-US" altLang="ja-JP" sz="2000" dirty="0">
                <a:latin typeface="Courier New" pitchFamily="49" charset="0"/>
                <a:ea typeface="ＭＳ Ｐゴシック" pitchFamily="50" charset="-128"/>
                <a:cs typeface="Courier New" pitchFamily="49" charset="0"/>
              </a:rPr>
              <a:t>");</a:t>
            </a:r>
          </a:p>
          <a:p>
            <a:pPr>
              <a:lnSpc>
                <a:spcPts val="2600"/>
              </a:lnSpc>
              <a:defRPr/>
            </a:pPr>
            <a:r>
              <a:rPr lang="ja-JP" altLang="en-US" sz="2000" dirty="0">
                <a:latin typeface="Courier New" pitchFamily="49" charset="0"/>
                <a:ea typeface="ＭＳ Ｐゴシック" pitchFamily="50" charset="-128"/>
                <a:cs typeface="Courier New" pitchFamily="49" charset="0"/>
              </a:rPr>
              <a:t>　　</a:t>
            </a:r>
            <a:r>
              <a:rPr lang="en-US" altLang="ja-JP" sz="2000" b="1" dirty="0">
                <a:latin typeface="Courier New" pitchFamily="49" charset="0"/>
                <a:ea typeface="ＭＳ Ｐゴシック" pitchFamily="50" charset="-128"/>
                <a:cs typeface="Courier New" pitchFamily="49" charset="0"/>
              </a:rPr>
              <a:t>break</a:t>
            </a:r>
            <a:r>
              <a:rPr lang="en-US" altLang="ja-JP" sz="2000" dirty="0">
                <a:latin typeface="Courier New" pitchFamily="49" charset="0"/>
                <a:ea typeface="ＭＳ Ｐゴシック" pitchFamily="50" charset="-128"/>
                <a:cs typeface="Courier New" pitchFamily="49" charset="0"/>
              </a:rPr>
              <a:t>;</a:t>
            </a:r>
          </a:p>
          <a:p>
            <a:pPr>
              <a:lnSpc>
                <a:spcPts val="2600"/>
              </a:lnSpc>
              <a:defRPr/>
            </a:pPr>
            <a:r>
              <a:rPr lang="en-US" altLang="ja-JP" sz="2000" dirty="0">
                <a:latin typeface="Courier New" pitchFamily="49" charset="0"/>
                <a:ea typeface="ＭＳ Ｐゴシック" pitchFamily="50" charset="-128"/>
                <a:cs typeface="Courier New" pitchFamily="49" charset="0"/>
              </a:rPr>
              <a:t>}</a:t>
            </a:r>
          </a:p>
        </p:txBody>
      </p:sp>
      <p:sp>
        <p:nvSpPr>
          <p:cNvPr id="12" name="テキスト ボックス 11"/>
          <p:cNvSpPr txBox="1">
            <a:spLocks noChangeArrowheads="1"/>
          </p:cNvSpPr>
          <p:nvPr/>
        </p:nvSpPr>
        <p:spPr bwMode="auto">
          <a:xfrm>
            <a:off x="4067175" y="4868863"/>
            <a:ext cx="2808288" cy="585787"/>
          </a:xfrm>
          <a:prstGeom prst="rect">
            <a:avLst/>
          </a:prstGeom>
          <a:solidFill>
            <a:srgbClr val="00FF00"/>
          </a:solidFill>
          <a:ln w="9525">
            <a:solidFill>
              <a:schemeClr val="tx1"/>
            </a:solidFill>
            <a:miter lim="800000"/>
            <a:headEnd/>
            <a:tailEnd/>
          </a:ln>
        </p:spPr>
        <p:txBody>
          <a:bodyPr>
            <a:spAutoFit/>
          </a:bodyPr>
          <a:lstStyle/>
          <a:p>
            <a:r>
              <a:rPr lang="ja-JP" altLang="en-US" sz="3200"/>
              <a:t>４．</a:t>
            </a:r>
            <a:r>
              <a:rPr lang="en-US" altLang="zh-TW" sz="3200">
                <a:latin typeface="Courier New" pitchFamily="49" charset="0"/>
                <a:cs typeface="Courier New" pitchFamily="49" charset="0"/>
              </a:rPr>
              <a:t> default</a:t>
            </a:r>
            <a:endParaRPr lang="ja-JP" altLang="en-US" sz="3600">
              <a:latin typeface="Courier New" pitchFamily="49" charset="0"/>
              <a:cs typeface="Courier New" pitchFamily="49" charset="0"/>
            </a:endParaRPr>
          </a:p>
        </p:txBody>
      </p:sp>
      <p:sp>
        <p:nvSpPr>
          <p:cNvPr id="5" name="正方形/長方形 4"/>
          <p:cNvSpPr/>
          <p:nvPr/>
        </p:nvSpPr>
        <p:spPr>
          <a:xfrm>
            <a:off x="611188" y="5157788"/>
            <a:ext cx="2592387" cy="35877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ssolv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68313" y="476250"/>
            <a:ext cx="7343775" cy="725488"/>
          </a:xfrm>
          <a:noFill/>
          <a:ln w="38100" cmpd="dbl">
            <a:solidFill>
              <a:srgbClr val="FF0000"/>
            </a:solidFill>
          </a:ln>
        </p:spPr>
        <p:txBody>
          <a:bodyPr/>
          <a:lstStyle/>
          <a:p>
            <a:pPr eaLnBrk="1" hangingPunct="1"/>
            <a:r>
              <a:rPr lang="en-US" altLang="ja-JP" sz="3500" smtClean="0"/>
              <a:t>1</a:t>
            </a:r>
            <a:r>
              <a:rPr lang="ja-JP" altLang="en-US" sz="3500" smtClean="0"/>
              <a:t>ポイントアドバイス　字下げの徹底</a:t>
            </a:r>
          </a:p>
        </p:txBody>
      </p:sp>
      <p:sp>
        <p:nvSpPr>
          <p:cNvPr id="49155" name="Text Box 3"/>
          <p:cNvSpPr txBox="1">
            <a:spLocks noChangeArrowheads="1"/>
          </p:cNvSpPr>
          <p:nvPr/>
        </p:nvSpPr>
        <p:spPr bwMode="auto">
          <a:xfrm>
            <a:off x="539750" y="2565400"/>
            <a:ext cx="7991475" cy="2908300"/>
          </a:xfrm>
          <a:prstGeom prst="rect">
            <a:avLst/>
          </a:prstGeom>
          <a:noFill/>
          <a:ln w="12700" cap="sq">
            <a:solidFill>
              <a:schemeClr val="tx1"/>
            </a:solidFill>
            <a:miter lim="800000"/>
            <a:headEnd type="none" w="sm" len="sm"/>
            <a:tailEnd type="none" w="sm" len="sm"/>
          </a:ln>
        </p:spPr>
        <p:txBody>
          <a:bodyPr>
            <a:spAutoFit/>
          </a:bodyPr>
          <a:lstStyle/>
          <a:p>
            <a:r>
              <a:rPr lang="en-US" altLang="ja-JP" sz="2400">
                <a:latin typeface="Times New Roman" pitchFamily="18" charset="0"/>
              </a:rPr>
              <a:t> </a:t>
            </a:r>
            <a:r>
              <a:rPr lang="en-US" altLang="ja-JP" sz="2000" b="1">
                <a:latin typeface="Courier New" pitchFamily="49" charset="0"/>
              </a:rPr>
              <a:t>void</a:t>
            </a:r>
            <a:r>
              <a:rPr lang="en-US" altLang="ja-JP" sz="2000">
                <a:latin typeface="Courier New" pitchFamily="49" charset="0"/>
              </a:rPr>
              <a:t> jButton1ActionPerformed(ActionEvent evt) {</a:t>
            </a:r>
          </a:p>
          <a:p>
            <a:r>
              <a:rPr lang="en-US" altLang="ja-JP" sz="2000">
                <a:latin typeface="Courier New" pitchFamily="49" charset="0"/>
              </a:rPr>
              <a:t>  </a:t>
            </a:r>
            <a:r>
              <a:rPr lang="en-US" altLang="ja-JP" sz="2000" b="1">
                <a:latin typeface="Courier New" pitchFamily="49" charset="0"/>
              </a:rPr>
              <a:t>int</a:t>
            </a:r>
            <a:r>
              <a:rPr lang="en-US" altLang="ja-JP" sz="2000">
                <a:latin typeface="Courier New" pitchFamily="49" charset="0"/>
              </a:rPr>
              <a:t> a=Integer.parseInt(jTextField1.getText());</a:t>
            </a:r>
          </a:p>
          <a:p>
            <a:r>
              <a:rPr lang="en-US" altLang="ja-JP" sz="2000">
                <a:latin typeface="Courier New" pitchFamily="49" charset="0"/>
              </a:rPr>
              <a:t>  </a:t>
            </a:r>
            <a:r>
              <a:rPr lang="en-US" altLang="ja-JP" sz="2000" b="1">
                <a:latin typeface="Courier New" pitchFamily="49" charset="0"/>
              </a:rPr>
              <a:t>if</a:t>
            </a:r>
            <a:r>
              <a:rPr lang="en-US" altLang="ja-JP" sz="2000">
                <a:latin typeface="Courier New" pitchFamily="49" charset="0"/>
              </a:rPr>
              <a:t>( (a%2)==0 ) {</a:t>
            </a:r>
          </a:p>
          <a:p>
            <a:r>
              <a:rPr lang="en-US" altLang="ja-JP" sz="2000">
                <a:latin typeface="Courier New" pitchFamily="49" charset="0"/>
              </a:rPr>
              <a:t>    jTextField1.setText("</a:t>
            </a:r>
            <a:r>
              <a:rPr lang="ja-JP" altLang="en-US" sz="2000">
                <a:latin typeface="Courier New" pitchFamily="49" charset="0"/>
              </a:rPr>
              <a:t>偶数です。</a:t>
            </a:r>
            <a:r>
              <a:rPr lang="en-US" altLang="ja-JP" sz="2000">
                <a:latin typeface="Courier New" pitchFamily="49" charset="0"/>
              </a:rPr>
              <a:t>");</a:t>
            </a:r>
          </a:p>
          <a:p>
            <a:r>
              <a:rPr lang="en-US" altLang="ja-JP" sz="2000">
                <a:latin typeface="Courier New" pitchFamily="49" charset="0"/>
              </a:rPr>
              <a:t>  }</a:t>
            </a:r>
          </a:p>
          <a:p>
            <a:r>
              <a:rPr lang="en-US" altLang="ja-JP" sz="2000">
                <a:latin typeface="Courier New" pitchFamily="49" charset="0"/>
              </a:rPr>
              <a:t>  </a:t>
            </a:r>
            <a:r>
              <a:rPr lang="en-US" altLang="ja-JP" sz="2000" b="1">
                <a:latin typeface="Courier New" pitchFamily="49" charset="0"/>
              </a:rPr>
              <a:t>else</a:t>
            </a:r>
            <a:r>
              <a:rPr lang="en-US" altLang="ja-JP" sz="2000">
                <a:latin typeface="Courier New" pitchFamily="49" charset="0"/>
              </a:rPr>
              <a:t> {</a:t>
            </a:r>
          </a:p>
          <a:p>
            <a:r>
              <a:rPr lang="en-US" altLang="ja-JP" sz="2000">
                <a:latin typeface="Courier New" pitchFamily="49" charset="0"/>
              </a:rPr>
              <a:t>    jTextField1.setText("</a:t>
            </a:r>
            <a:r>
              <a:rPr lang="ja-JP" altLang="en-US" sz="2000">
                <a:latin typeface="Courier New" pitchFamily="49" charset="0"/>
              </a:rPr>
              <a:t>奇数です。</a:t>
            </a:r>
            <a:r>
              <a:rPr lang="en-US" altLang="ja-JP" sz="2000">
                <a:latin typeface="Courier New" pitchFamily="49" charset="0"/>
              </a:rPr>
              <a:t>");</a:t>
            </a:r>
          </a:p>
          <a:p>
            <a:r>
              <a:rPr lang="en-US" altLang="ja-JP" sz="2000">
                <a:latin typeface="Courier New" pitchFamily="49" charset="0"/>
              </a:rPr>
              <a:t>  }</a:t>
            </a:r>
          </a:p>
          <a:p>
            <a:r>
              <a:rPr lang="en-US" altLang="ja-JP" sz="2000">
                <a:latin typeface="Courier New" pitchFamily="49" charset="0"/>
              </a:rPr>
              <a:t>}</a:t>
            </a:r>
          </a:p>
        </p:txBody>
      </p:sp>
      <p:sp>
        <p:nvSpPr>
          <p:cNvPr id="49156" name="Text Box 4"/>
          <p:cNvSpPr txBox="1">
            <a:spLocks noChangeArrowheads="1"/>
          </p:cNvSpPr>
          <p:nvPr/>
        </p:nvSpPr>
        <p:spPr bwMode="auto">
          <a:xfrm>
            <a:off x="4286250" y="5429250"/>
            <a:ext cx="1657350" cy="641350"/>
          </a:xfrm>
          <a:prstGeom prst="rect">
            <a:avLst/>
          </a:prstGeom>
          <a:noFill/>
          <a:ln w="12700" cap="sq">
            <a:noFill/>
            <a:miter lim="800000"/>
            <a:headEnd type="none" w="sm" len="sm"/>
            <a:tailEnd type="none" w="sm" len="sm"/>
          </a:ln>
        </p:spPr>
        <p:txBody>
          <a:bodyPr>
            <a:spAutoFit/>
          </a:bodyPr>
          <a:lstStyle/>
          <a:p>
            <a:pPr>
              <a:spcBef>
                <a:spcPct val="50000"/>
              </a:spcBef>
            </a:pPr>
            <a:r>
              <a:rPr lang="ja-JP" altLang="en-US" sz="3600" b="1">
                <a:latin typeface="Times New Roman" pitchFamily="18" charset="0"/>
              </a:rPr>
              <a:t>良い例</a:t>
            </a:r>
          </a:p>
        </p:txBody>
      </p:sp>
      <p:sp>
        <p:nvSpPr>
          <p:cNvPr id="24581" name="Text Box 5"/>
          <p:cNvSpPr txBox="1">
            <a:spLocks noChangeArrowheads="1"/>
          </p:cNvSpPr>
          <p:nvPr/>
        </p:nvSpPr>
        <p:spPr bwMode="auto">
          <a:xfrm>
            <a:off x="468313" y="1557338"/>
            <a:ext cx="8135937" cy="822325"/>
          </a:xfrm>
          <a:prstGeom prst="rect">
            <a:avLst/>
          </a:prstGeom>
          <a:noFill/>
          <a:ln w="12700" cap="sq">
            <a:noFill/>
            <a:miter lim="800000"/>
            <a:headEnd type="none" w="sm" len="sm"/>
            <a:tailEnd type="none" w="sm" len="sm"/>
          </a:ln>
        </p:spPr>
        <p:txBody>
          <a:bodyPr>
            <a:spAutoFit/>
          </a:bodyPr>
          <a:lstStyle/>
          <a:p>
            <a:pPr>
              <a:spcBef>
                <a:spcPct val="50000"/>
              </a:spcBef>
            </a:pPr>
            <a:r>
              <a:rPr lang="ja-JP" altLang="en-US" sz="2400" b="1">
                <a:solidFill>
                  <a:srgbClr val="0000FF"/>
                </a:solidFill>
                <a:latin typeface="Times New Roman" pitchFamily="18" charset="0"/>
              </a:rPr>
              <a:t>プログラムの構造を明確にするために字下げを徹底して下さい。不要なミスを防げます。</a:t>
            </a:r>
          </a:p>
        </p:txBody>
      </p:sp>
      <p:sp>
        <p:nvSpPr>
          <p:cNvPr id="49158" name="Line 6"/>
          <p:cNvSpPr>
            <a:spLocks noChangeShapeType="1"/>
          </p:cNvSpPr>
          <p:nvPr/>
        </p:nvSpPr>
        <p:spPr bwMode="auto">
          <a:xfrm>
            <a:off x="900113" y="2997200"/>
            <a:ext cx="0" cy="2087563"/>
          </a:xfrm>
          <a:prstGeom prst="line">
            <a:avLst/>
          </a:prstGeom>
          <a:noFill/>
          <a:ln w="28575">
            <a:solidFill>
              <a:srgbClr val="FF0000"/>
            </a:solidFill>
            <a:prstDash val="dashDot"/>
            <a:round/>
            <a:headEnd/>
            <a:tailEnd/>
          </a:ln>
        </p:spPr>
        <p:txBody>
          <a:bodyPr/>
          <a:lstStyle/>
          <a:p>
            <a:endParaRPr lang="ja-JP" altLang="en-US"/>
          </a:p>
        </p:txBody>
      </p:sp>
      <p:sp>
        <p:nvSpPr>
          <p:cNvPr id="24583" name="Text Box 7"/>
          <p:cNvSpPr txBox="1">
            <a:spLocks noChangeArrowheads="1"/>
          </p:cNvSpPr>
          <p:nvPr/>
        </p:nvSpPr>
        <p:spPr bwMode="auto">
          <a:xfrm>
            <a:off x="900113" y="6092825"/>
            <a:ext cx="2879725" cy="366713"/>
          </a:xfrm>
          <a:prstGeom prst="rect">
            <a:avLst/>
          </a:prstGeom>
          <a:noFill/>
          <a:ln w="9525">
            <a:noFill/>
            <a:miter lim="800000"/>
            <a:headEnd/>
            <a:tailEnd/>
          </a:ln>
        </p:spPr>
        <p:txBody>
          <a:bodyPr>
            <a:spAutoFit/>
          </a:bodyPr>
          <a:lstStyle/>
          <a:p>
            <a:pPr>
              <a:spcBef>
                <a:spcPct val="50000"/>
              </a:spcBef>
            </a:pPr>
            <a:endParaRPr lang="ja-JP" altLang="ja-JP"/>
          </a:p>
        </p:txBody>
      </p:sp>
      <p:sp>
        <p:nvSpPr>
          <p:cNvPr id="49161" name="Line 9"/>
          <p:cNvSpPr>
            <a:spLocks noChangeShapeType="1"/>
          </p:cNvSpPr>
          <p:nvPr/>
        </p:nvSpPr>
        <p:spPr bwMode="auto">
          <a:xfrm>
            <a:off x="900113" y="3716338"/>
            <a:ext cx="358775" cy="0"/>
          </a:xfrm>
          <a:prstGeom prst="line">
            <a:avLst/>
          </a:prstGeom>
          <a:noFill/>
          <a:ln w="28575">
            <a:solidFill>
              <a:srgbClr val="0000FF"/>
            </a:solidFill>
            <a:round/>
            <a:headEnd/>
            <a:tailEnd type="triangle" w="lg" len="med"/>
          </a:ln>
        </p:spPr>
        <p:txBody>
          <a:bodyPr/>
          <a:lstStyle/>
          <a:p>
            <a:endParaRPr lang="ja-JP" altLang="en-US"/>
          </a:p>
        </p:txBody>
      </p:sp>
      <p:sp>
        <p:nvSpPr>
          <p:cNvPr id="49162" name="Line 10"/>
          <p:cNvSpPr>
            <a:spLocks noChangeShapeType="1"/>
          </p:cNvSpPr>
          <p:nvPr/>
        </p:nvSpPr>
        <p:spPr bwMode="auto">
          <a:xfrm>
            <a:off x="900113" y="4652963"/>
            <a:ext cx="431800" cy="0"/>
          </a:xfrm>
          <a:prstGeom prst="line">
            <a:avLst/>
          </a:prstGeom>
          <a:noFill/>
          <a:ln w="28575">
            <a:solidFill>
              <a:srgbClr val="0000FF"/>
            </a:solidFill>
            <a:round/>
            <a:headEnd/>
            <a:tailEnd type="triangle" w="lg" len="med"/>
          </a:ln>
        </p:spPr>
        <p:txBody>
          <a:bodyPr/>
          <a:lstStyle/>
          <a:p>
            <a:endParaRPr lang="ja-JP" altLang="en-US"/>
          </a:p>
        </p:txBody>
      </p:sp>
      <p:sp>
        <p:nvSpPr>
          <p:cNvPr id="49163" name="Text Box 11"/>
          <p:cNvSpPr txBox="1">
            <a:spLocks noChangeArrowheads="1"/>
          </p:cNvSpPr>
          <p:nvPr/>
        </p:nvSpPr>
        <p:spPr bwMode="auto">
          <a:xfrm>
            <a:off x="755650" y="5661025"/>
            <a:ext cx="2879725" cy="466725"/>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ja-JP" altLang="en-US" sz="2400" b="1"/>
              <a:t>構造がよく分かる！</a:t>
            </a:r>
          </a:p>
        </p:txBody>
      </p:sp>
      <p:sp>
        <p:nvSpPr>
          <p:cNvPr id="11" name="テキスト ボックス 10"/>
          <p:cNvSpPr txBox="1">
            <a:spLocks noChangeArrowheads="1"/>
          </p:cNvSpPr>
          <p:nvPr/>
        </p:nvSpPr>
        <p:spPr bwMode="auto">
          <a:xfrm>
            <a:off x="3714750" y="5786438"/>
            <a:ext cx="4714875" cy="830262"/>
          </a:xfrm>
          <a:prstGeom prst="rect">
            <a:avLst/>
          </a:prstGeom>
          <a:noFill/>
          <a:ln w="9525">
            <a:noFill/>
            <a:miter lim="800000"/>
            <a:headEnd/>
            <a:tailEnd/>
          </a:ln>
        </p:spPr>
        <p:txBody>
          <a:bodyPr>
            <a:spAutoFit/>
          </a:bodyPr>
          <a:lstStyle/>
          <a:p>
            <a:r>
              <a:rPr lang="en-US" altLang="ja-JP" sz="4800">
                <a:solidFill>
                  <a:srgbClr val="FF0000"/>
                </a:solidFill>
              </a:rPr>
              <a:t>}</a:t>
            </a:r>
            <a:r>
              <a:rPr lang="ja-JP" altLang="en-US" sz="3200">
                <a:solidFill>
                  <a:srgbClr val="0000FF"/>
                </a:solidFill>
              </a:rPr>
              <a:t>の付け忘れを防げます。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9155"/>
                                        </p:tgtEl>
                                        <p:attrNameLst>
                                          <p:attrName>style.visibility</p:attrName>
                                        </p:attrNameLst>
                                      </p:cBhvr>
                                      <p:to>
                                        <p:strVal val="visible"/>
                                      </p:to>
                                    </p:set>
                                    <p:animEffect transition="in" filter="dissolve">
                                      <p:cBhvr>
                                        <p:cTn id="7" dur="500"/>
                                        <p:tgtEl>
                                          <p:spTgt spid="49155"/>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49156"/>
                                        </p:tgtEl>
                                        <p:attrNameLst>
                                          <p:attrName>style.visibility</p:attrName>
                                        </p:attrNameLst>
                                      </p:cBhvr>
                                      <p:to>
                                        <p:strVal val="visible"/>
                                      </p:to>
                                    </p:set>
                                    <p:animEffect transition="in" filter="dissolve">
                                      <p:cBhvr>
                                        <p:cTn id="11" dur="500"/>
                                        <p:tgtEl>
                                          <p:spTgt spid="49156"/>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49158"/>
                                        </p:tgtEl>
                                        <p:attrNameLst>
                                          <p:attrName>style.visibility</p:attrName>
                                        </p:attrNameLst>
                                      </p:cBhvr>
                                      <p:to>
                                        <p:strVal val="visible"/>
                                      </p:to>
                                    </p:set>
                                    <p:animEffect transition="in" filter="wipe(up)">
                                      <p:cBhvr>
                                        <p:cTn id="16" dur="500"/>
                                        <p:tgtEl>
                                          <p:spTgt spid="49158"/>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49161"/>
                                        </p:tgtEl>
                                        <p:attrNameLst>
                                          <p:attrName>style.visibility</p:attrName>
                                        </p:attrNameLst>
                                      </p:cBhvr>
                                      <p:to>
                                        <p:strVal val="visible"/>
                                      </p:to>
                                    </p:set>
                                    <p:animEffect transition="in" filter="wipe(left)">
                                      <p:cBhvr>
                                        <p:cTn id="20" dur="500"/>
                                        <p:tgtEl>
                                          <p:spTgt spid="49161"/>
                                        </p:tgtEl>
                                      </p:cBhvr>
                                    </p:animEffect>
                                  </p:childTnLst>
                                </p:cTn>
                              </p:par>
                            </p:childTnLst>
                          </p:cTn>
                        </p:par>
                        <p:par>
                          <p:cTn id="21" fill="hold">
                            <p:stCondLst>
                              <p:cond delay="1000"/>
                            </p:stCondLst>
                            <p:childTnLst>
                              <p:par>
                                <p:cTn id="22" presetID="22" presetClass="entr" presetSubtype="8" fill="hold" grpId="0" nodeType="afterEffect">
                                  <p:stCondLst>
                                    <p:cond delay="0"/>
                                  </p:stCondLst>
                                  <p:childTnLst>
                                    <p:set>
                                      <p:cBhvr>
                                        <p:cTn id="23" dur="1" fill="hold">
                                          <p:stCondLst>
                                            <p:cond delay="0"/>
                                          </p:stCondLst>
                                        </p:cTn>
                                        <p:tgtEl>
                                          <p:spTgt spid="49162"/>
                                        </p:tgtEl>
                                        <p:attrNameLst>
                                          <p:attrName>style.visibility</p:attrName>
                                        </p:attrNameLst>
                                      </p:cBhvr>
                                      <p:to>
                                        <p:strVal val="visible"/>
                                      </p:to>
                                    </p:set>
                                    <p:animEffect transition="in" filter="wipe(left)">
                                      <p:cBhvr>
                                        <p:cTn id="24" dur="500"/>
                                        <p:tgtEl>
                                          <p:spTgt spid="49162"/>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49163"/>
                                        </p:tgtEl>
                                        <p:attrNameLst>
                                          <p:attrName>style.visibility</p:attrName>
                                        </p:attrNameLst>
                                      </p:cBhvr>
                                      <p:to>
                                        <p:strVal val="visible"/>
                                      </p:to>
                                    </p:set>
                                    <p:animEffect transition="in" filter="dissolve">
                                      <p:cBhvr>
                                        <p:cTn id="29" dur="500"/>
                                        <p:tgtEl>
                                          <p:spTgt spid="49163"/>
                                        </p:tgtEl>
                                      </p:cBhvr>
                                    </p:animEffect>
                                  </p:childTnLst>
                                </p:cTn>
                              </p:par>
                            </p:childTnLst>
                          </p:cTn>
                        </p:par>
                        <p:par>
                          <p:cTn id="30" fill="hold">
                            <p:stCondLst>
                              <p:cond delay="500"/>
                            </p:stCondLst>
                            <p:childTnLst>
                              <p:par>
                                <p:cTn id="31" presetID="9" presetClass="entr" presetSubtype="0" fill="hold" nodeType="afterEffect">
                                  <p:stCondLst>
                                    <p:cond delay="0"/>
                                  </p:st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dissolve">
                                      <p:cBhvr>
                                        <p:cTn id="33" dur="5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animBg="1"/>
      <p:bldP spid="49156" grpId="0"/>
      <p:bldP spid="49158" grpId="0" animBg="1"/>
      <p:bldP spid="49161" grpId="0" animBg="1"/>
      <p:bldP spid="49162" grpId="0" animBg="1"/>
      <p:bldP spid="4916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122238"/>
            <a:ext cx="7543800" cy="636587"/>
          </a:xfrm>
          <a:noFill/>
          <a:ln w="38100" cmpd="dbl">
            <a:solidFill>
              <a:srgbClr val="FF0000"/>
            </a:solidFill>
          </a:ln>
        </p:spPr>
        <p:txBody>
          <a:bodyPr/>
          <a:lstStyle/>
          <a:p>
            <a:pPr eaLnBrk="1" hangingPunct="1"/>
            <a:r>
              <a:rPr lang="ja-JP" altLang="en-US" sz="3500" smtClean="0"/>
              <a:t>字下げの徹底</a:t>
            </a:r>
          </a:p>
        </p:txBody>
      </p:sp>
      <p:sp>
        <p:nvSpPr>
          <p:cNvPr id="25603" name="Text Box 3"/>
          <p:cNvSpPr txBox="1">
            <a:spLocks noChangeArrowheads="1"/>
          </p:cNvSpPr>
          <p:nvPr/>
        </p:nvSpPr>
        <p:spPr bwMode="auto">
          <a:xfrm>
            <a:off x="468313" y="1844675"/>
            <a:ext cx="7991475" cy="1993900"/>
          </a:xfrm>
          <a:prstGeom prst="rect">
            <a:avLst/>
          </a:prstGeom>
          <a:solidFill>
            <a:srgbClr val="FFFF99"/>
          </a:solidFill>
          <a:ln w="12700" cap="sq">
            <a:solidFill>
              <a:srgbClr val="FF0000"/>
            </a:solidFill>
            <a:miter lim="800000"/>
            <a:headEnd type="none" w="sm" len="sm"/>
            <a:tailEnd type="none" w="sm" len="sm"/>
          </a:ln>
        </p:spPr>
        <p:txBody>
          <a:bodyPr>
            <a:spAutoFit/>
          </a:bodyPr>
          <a:lstStyle/>
          <a:p>
            <a:r>
              <a:rPr lang="en-US" altLang="ja-JP" sz="2400">
                <a:latin typeface="Times New Roman" pitchFamily="18" charset="0"/>
              </a:rPr>
              <a:t> </a:t>
            </a:r>
            <a:r>
              <a:rPr lang="ja-JP" altLang="en-US" sz="2400">
                <a:latin typeface="Times New Roman" pitchFamily="18" charset="0"/>
              </a:rPr>
              <a:t>　</a:t>
            </a:r>
            <a:r>
              <a:rPr lang="en-US" altLang="ja-JP" sz="2000" b="1">
                <a:latin typeface="Courier New" pitchFamily="49" charset="0"/>
              </a:rPr>
              <a:t>void</a:t>
            </a:r>
            <a:r>
              <a:rPr lang="en-US" altLang="ja-JP" sz="2000">
                <a:latin typeface="Courier New" pitchFamily="49" charset="0"/>
              </a:rPr>
              <a:t> jButton1ActionPerformed(ActionEvent evt) {</a:t>
            </a:r>
          </a:p>
          <a:p>
            <a:r>
              <a:rPr lang="ja-JP" altLang="en-US" sz="2000" b="1">
                <a:latin typeface="Courier New" pitchFamily="49" charset="0"/>
              </a:rPr>
              <a:t>　</a:t>
            </a:r>
            <a:r>
              <a:rPr lang="en-US" altLang="ja-JP" sz="2000" b="1">
                <a:latin typeface="Courier New" pitchFamily="49" charset="0"/>
              </a:rPr>
              <a:t>int</a:t>
            </a:r>
            <a:r>
              <a:rPr lang="en-US" altLang="ja-JP" sz="2000">
                <a:latin typeface="Courier New" pitchFamily="49" charset="0"/>
              </a:rPr>
              <a:t> a=Integer.parseInt(jTextField1.getText());</a:t>
            </a:r>
          </a:p>
          <a:p>
            <a:r>
              <a:rPr lang="en-US" altLang="ja-JP" sz="2000" b="1">
                <a:latin typeface="Courier New" pitchFamily="49" charset="0"/>
              </a:rPr>
              <a:t>if</a:t>
            </a:r>
            <a:r>
              <a:rPr lang="en-US" altLang="ja-JP" sz="2000">
                <a:latin typeface="Courier New" pitchFamily="49" charset="0"/>
              </a:rPr>
              <a:t>( (a%2)==0 ) {</a:t>
            </a:r>
          </a:p>
          <a:p>
            <a:r>
              <a:rPr lang="en-US" altLang="ja-JP" sz="2000">
                <a:latin typeface="Courier New" pitchFamily="49" charset="0"/>
              </a:rPr>
              <a:t>jTextField1.setText("</a:t>
            </a:r>
            <a:r>
              <a:rPr lang="ja-JP" altLang="en-US" sz="2000">
                <a:latin typeface="Courier New" pitchFamily="49" charset="0"/>
              </a:rPr>
              <a:t>偶数です。</a:t>
            </a:r>
            <a:r>
              <a:rPr lang="en-US" altLang="ja-JP" sz="2000">
                <a:latin typeface="Courier New" pitchFamily="49" charset="0"/>
              </a:rPr>
              <a:t>");</a:t>
            </a:r>
          </a:p>
          <a:p>
            <a:r>
              <a:rPr lang="en-US" altLang="ja-JP" sz="2000">
                <a:latin typeface="Courier New" pitchFamily="49" charset="0"/>
              </a:rPr>
              <a:t>}    </a:t>
            </a:r>
            <a:r>
              <a:rPr lang="en-US" altLang="ja-JP" sz="2000" b="1">
                <a:latin typeface="Courier New" pitchFamily="49" charset="0"/>
              </a:rPr>
              <a:t>else</a:t>
            </a:r>
            <a:r>
              <a:rPr lang="en-US" altLang="ja-JP" sz="2000">
                <a:latin typeface="Courier New" pitchFamily="49" charset="0"/>
              </a:rPr>
              <a:t> {</a:t>
            </a:r>
          </a:p>
          <a:p>
            <a:r>
              <a:rPr lang="en-US" altLang="ja-JP" sz="2000">
                <a:latin typeface="Courier New" pitchFamily="49" charset="0"/>
              </a:rPr>
              <a:t> </a:t>
            </a:r>
            <a:r>
              <a:rPr lang="ja-JP" altLang="en-US" sz="2000">
                <a:latin typeface="Courier New" pitchFamily="49" charset="0"/>
              </a:rPr>
              <a:t>　　　</a:t>
            </a:r>
            <a:r>
              <a:rPr lang="en-US" altLang="ja-JP" sz="2000">
                <a:latin typeface="Courier New" pitchFamily="49" charset="0"/>
              </a:rPr>
              <a:t>jTextField1.setText("</a:t>
            </a:r>
            <a:r>
              <a:rPr lang="ja-JP" altLang="en-US" sz="2000">
                <a:latin typeface="Courier New" pitchFamily="49" charset="0"/>
              </a:rPr>
              <a:t>奇数です。</a:t>
            </a:r>
            <a:r>
              <a:rPr lang="en-US" altLang="ja-JP" sz="2000">
                <a:latin typeface="Courier New" pitchFamily="49" charset="0"/>
              </a:rPr>
              <a:t>");} }</a:t>
            </a:r>
          </a:p>
        </p:txBody>
      </p:sp>
      <p:sp>
        <p:nvSpPr>
          <p:cNvPr id="25604" name="Text Box 4"/>
          <p:cNvSpPr txBox="1">
            <a:spLocks noChangeArrowheads="1"/>
          </p:cNvSpPr>
          <p:nvPr/>
        </p:nvSpPr>
        <p:spPr bwMode="auto">
          <a:xfrm>
            <a:off x="6516688" y="1341438"/>
            <a:ext cx="2016125" cy="519112"/>
          </a:xfrm>
          <a:prstGeom prst="rect">
            <a:avLst/>
          </a:prstGeom>
          <a:noFill/>
          <a:ln w="12700" cap="sq">
            <a:noFill/>
            <a:miter lim="800000"/>
            <a:headEnd type="none" w="sm" len="sm"/>
            <a:tailEnd type="none" w="sm" len="sm"/>
          </a:ln>
        </p:spPr>
        <p:txBody>
          <a:bodyPr>
            <a:spAutoFit/>
          </a:bodyPr>
          <a:lstStyle/>
          <a:p>
            <a:pPr>
              <a:spcBef>
                <a:spcPct val="50000"/>
              </a:spcBef>
            </a:pPr>
            <a:r>
              <a:rPr lang="ja-JP" altLang="en-US" sz="2800" b="1">
                <a:solidFill>
                  <a:srgbClr val="FF0000"/>
                </a:solidFill>
                <a:latin typeface="Times New Roman" pitchFamily="18" charset="0"/>
              </a:rPr>
              <a:t>＜悪い例＞</a:t>
            </a:r>
          </a:p>
        </p:txBody>
      </p:sp>
      <p:sp>
        <p:nvSpPr>
          <p:cNvPr id="25605" name="Text Box 5"/>
          <p:cNvSpPr txBox="1">
            <a:spLocks noChangeArrowheads="1"/>
          </p:cNvSpPr>
          <p:nvPr/>
        </p:nvSpPr>
        <p:spPr bwMode="auto">
          <a:xfrm>
            <a:off x="468313" y="836613"/>
            <a:ext cx="8135937" cy="822325"/>
          </a:xfrm>
          <a:prstGeom prst="rect">
            <a:avLst/>
          </a:prstGeom>
          <a:noFill/>
          <a:ln w="12700" cap="sq">
            <a:noFill/>
            <a:miter lim="800000"/>
            <a:headEnd type="none" w="sm" len="sm"/>
            <a:tailEnd type="none" w="sm" len="sm"/>
          </a:ln>
        </p:spPr>
        <p:txBody>
          <a:bodyPr>
            <a:spAutoFit/>
          </a:bodyPr>
          <a:lstStyle/>
          <a:p>
            <a:pPr>
              <a:spcBef>
                <a:spcPct val="50000"/>
              </a:spcBef>
            </a:pPr>
            <a:r>
              <a:rPr lang="ja-JP" altLang="en-US" sz="2400" b="1">
                <a:solidFill>
                  <a:srgbClr val="0000FF"/>
                </a:solidFill>
                <a:latin typeface="Times New Roman" pitchFamily="18" charset="0"/>
              </a:rPr>
              <a:t>プログラムの構造を明確にするために字下げを徹底して下さい。不要なミスを防げます。</a:t>
            </a:r>
          </a:p>
        </p:txBody>
      </p:sp>
      <p:sp>
        <p:nvSpPr>
          <p:cNvPr id="25606" name="Text Box 6"/>
          <p:cNvSpPr txBox="1">
            <a:spLocks noChangeArrowheads="1"/>
          </p:cNvSpPr>
          <p:nvPr/>
        </p:nvSpPr>
        <p:spPr bwMode="auto">
          <a:xfrm>
            <a:off x="468313" y="4076700"/>
            <a:ext cx="7991475" cy="2352675"/>
          </a:xfrm>
          <a:prstGeom prst="rect">
            <a:avLst/>
          </a:prstGeom>
          <a:solidFill>
            <a:srgbClr val="CCFFFF"/>
          </a:solidFill>
          <a:ln w="12700" cap="sq">
            <a:solidFill>
              <a:srgbClr val="0033CC"/>
            </a:solidFill>
            <a:miter lim="800000"/>
            <a:headEnd type="none" w="sm" len="sm"/>
            <a:tailEnd type="none" w="sm" len="sm"/>
          </a:ln>
        </p:spPr>
        <p:txBody>
          <a:bodyPr>
            <a:spAutoFit/>
          </a:bodyPr>
          <a:lstStyle/>
          <a:p>
            <a:pPr>
              <a:lnSpc>
                <a:spcPct val="80000"/>
              </a:lnSpc>
            </a:pPr>
            <a:r>
              <a:rPr lang="en-US" altLang="ja-JP" sz="2400">
                <a:latin typeface="Times New Roman" pitchFamily="18" charset="0"/>
              </a:rPr>
              <a:t> </a:t>
            </a:r>
            <a:r>
              <a:rPr lang="en-US" altLang="ja-JP" sz="2000" b="1">
                <a:latin typeface="Courier New" pitchFamily="49" charset="0"/>
              </a:rPr>
              <a:t>void</a:t>
            </a:r>
            <a:r>
              <a:rPr lang="en-US" altLang="ja-JP" sz="2000">
                <a:latin typeface="Courier New" pitchFamily="49" charset="0"/>
              </a:rPr>
              <a:t> jButton1ActionPerformed(ActionEvent evt) {</a:t>
            </a:r>
          </a:p>
          <a:p>
            <a:pPr>
              <a:lnSpc>
                <a:spcPct val="80000"/>
              </a:lnSpc>
            </a:pPr>
            <a:r>
              <a:rPr lang="en-US" altLang="ja-JP" sz="2000">
                <a:latin typeface="Courier New" pitchFamily="49" charset="0"/>
              </a:rPr>
              <a:t>  </a:t>
            </a:r>
            <a:r>
              <a:rPr lang="en-US" altLang="ja-JP" sz="2000" b="1">
                <a:latin typeface="Courier New" pitchFamily="49" charset="0"/>
              </a:rPr>
              <a:t>int</a:t>
            </a:r>
            <a:r>
              <a:rPr lang="en-US" altLang="ja-JP" sz="2000">
                <a:latin typeface="Courier New" pitchFamily="49" charset="0"/>
              </a:rPr>
              <a:t> a=Integer.parseInt(jTextField1.getText());</a:t>
            </a:r>
          </a:p>
          <a:p>
            <a:pPr>
              <a:lnSpc>
                <a:spcPct val="80000"/>
              </a:lnSpc>
            </a:pPr>
            <a:r>
              <a:rPr lang="en-US" altLang="ja-JP" sz="2000">
                <a:latin typeface="Courier New" pitchFamily="49" charset="0"/>
              </a:rPr>
              <a:t>  </a:t>
            </a:r>
            <a:r>
              <a:rPr lang="en-US" altLang="ja-JP" sz="2000" b="1">
                <a:latin typeface="Courier New" pitchFamily="49" charset="0"/>
              </a:rPr>
              <a:t>if</a:t>
            </a:r>
            <a:r>
              <a:rPr lang="en-US" altLang="ja-JP" sz="2000">
                <a:latin typeface="Courier New" pitchFamily="49" charset="0"/>
              </a:rPr>
              <a:t>( (a%2)==0 ) {</a:t>
            </a:r>
          </a:p>
          <a:p>
            <a:pPr>
              <a:lnSpc>
                <a:spcPct val="80000"/>
              </a:lnSpc>
            </a:pPr>
            <a:r>
              <a:rPr lang="en-US" altLang="ja-JP" sz="2000">
                <a:latin typeface="Courier New" pitchFamily="49" charset="0"/>
              </a:rPr>
              <a:t>    jTextField1.setText("</a:t>
            </a:r>
            <a:r>
              <a:rPr lang="ja-JP" altLang="en-US" sz="2000">
                <a:latin typeface="Courier New" pitchFamily="49" charset="0"/>
              </a:rPr>
              <a:t>偶数です。</a:t>
            </a:r>
            <a:r>
              <a:rPr lang="en-US" altLang="ja-JP" sz="2000">
                <a:latin typeface="Courier New" pitchFamily="49" charset="0"/>
              </a:rPr>
              <a:t>");</a:t>
            </a:r>
          </a:p>
          <a:p>
            <a:pPr>
              <a:lnSpc>
                <a:spcPct val="80000"/>
              </a:lnSpc>
            </a:pPr>
            <a:r>
              <a:rPr lang="en-US" altLang="ja-JP" sz="2000">
                <a:latin typeface="Courier New" pitchFamily="49" charset="0"/>
              </a:rPr>
              <a:t>  }</a:t>
            </a:r>
          </a:p>
          <a:p>
            <a:pPr>
              <a:lnSpc>
                <a:spcPct val="80000"/>
              </a:lnSpc>
            </a:pPr>
            <a:r>
              <a:rPr lang="en-US" altLang="ja-JP" sz="2000">
                <a:latin typeface="Courier New" pitchFamily="49" charset="0"/>
              </a:rPr>
              <a:t>  </a:t>
            </a:r>
            <a:r>
              <a:rPr lang="en-US" altLang="ja-JP" sz="2000" b="1">
                <a:latin typeface="Courier New" pitchFamily="49" charset="0"/>
              </a:rPr>
              <a:t>else</a:t>
            </a:r>
            <a:r>
              <a:rPr lang="en-US" altLang="ja-JP" sz="2000">
                <a:latin typeface="Courier New" pitchFamily="49" charset="0"/>
              </a:rPr>
              <a:t> {</a:t>
            </a:r>
          </a:p>
          <a:p>
            <a:pPr>
              <a:lnSpc>
                <a:spcPct val="80000"/>
              </a:lnSpc>
            </a:pPr>
            <a:r>
              <a:rPr lang="en-US" altLang="ja-JP" sz="2000">
                <a:latin typeface="Courier New" pitchFamily="49" charset="0"/>
              </a:rPr>
              <a:t>    jTextField1.setText("</a:t>
            </a:r>
            <a:r>
              <a:rPr lang="ja-JP" altLang="en-US" sz="2000">
                <a:latin typeface="Courier New" pitchFamily="49" charset="0"/>
              </a:rPr>
              <a:t>奇数です。</a:t>
            </a:r>
            <a:r>
              <a:rPr lang="en-US" altLang="ja-JP" sz="2000">
                <a:latin typeface="Courier New" pitchFamily="49" charset="0"/>
              </a:rPr>
              <a:t>");</a:t>
            </a:r>
          </a:p>
          <a:p>
            <a:pPr>
              <a:lnSpc>
                <a:spcPct val="80000"/>
              </a:lnSpc>
            </a:pPr>
            <a:r>
              <a:rPr lang="en-US" altLang="ja-JP" sz="2000">
                <a:latin typeface="Courier New" pitchFamily="49" charset="0"/>
              </a:rPr>
              <a:t>  }</a:t>
            </a:r>
          </a:p>
          <a:p>
            <a:pPr>
              <a:lnSpc>
                <a:spcPct val="80000"/>
              </a:lnSpc>
            </a:pPr>
            <a:r>
              <a:rPr lang="en-US" altLang="ja-JP" sz="2000">
                <a:latin typeface="Courier New" pitchFamily="49" charset="0"/>
              </a:rPr>
              <a:t>}</a:t>
            </a:r>
          </a:p>
        </p:txBody>
      </p:sp>
      <p:sp>
        <p:nvSpPr>
          <p:cNvPr id="25607" name="Text Box 7"/>
          <p:cNvSpPr txBox="1">
            <a:spLocks noChangeArrowheads="1"/>
          </p:cNvSpPr>
          <p:nvPr/>
        </p:nvSpPr>
        <p:spPr bwMode="auto">
          <a:xfrm>
            <a:off x="6516688" y="5157788"/>
            <a:ext cx="2016125" cy="519112"/>
          </a:xfrm>
          <a:prstGeom prst="rect">
            <a:avLst/>
          </a:prstGeom>
          <a:noFill/>
          <a:ln w="12700" cap="sq">
            <a:noFill/>
            <a:miter lim="800000"/>
            <a:headEnd type="none" w="sm" len="sm"/>
            <a:tailEnd type="none" w="sm" len="sm"/>
          </a:ln>
        </p:spPr>
        <p:txBody>
          <a:bodyPr>
            <a:spAutoFit/>
          </a:bodyPr>
          <a:lstStyle/>
          <a:p>
            <a:pPr>
              <a:spcBef>
                <a:spcPct val="50000"/>
              </a:spcBef>
            </a:pPr>
            <a:r>
              <a:rPr lang="ja-JP" altLang="en-US" sz="2800" b="1">
                <a:solidFill>
                  <a:srgbClr val="0033CC"/>
                </a:solidFill>
                <a:latin typeface="Times New Roman" pitchFamily="18" charset="0"/>
              </a:rPr>
              <a:t>＜良い例＞</a:t>
            </a:r>
          </a:p>
        </p:txBody>
      </p:sp>
      <p:sp>
        <p:nvSpPr>
          <p:cNvPr id="50184" name="Text Box 8"/>
          <p:cNvSpPr txBox="1">
            <a:spLocks noChangeArrowheads="1"/>
          </p:cNvSpPr>
          <p:nvPr/>
        </p:nvSpPr>
        <p:spPr bwMode="auto">
          <a:xfrm>
            <a:off x="5795963" y="2565400"/>
            <a:ext cx="2952750" cy="831850"/>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ja-JP" altLang="en-US" sz="2400"/>
              <a:t>カッコが閉じているのか分からない！</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0184"/>
                                        </p:tgtEl>
                                        <p:attrNameLst>
                                          <p:attrName>style.visibility</p:attrName>
                                        </p:attrNameLst>
                                      </p:cBhvr>
                                      <p:to>
                                        <p:strVal val="visible"/>
                                      </p:to>
                                    </p:set>
                                    <p:animEffect transition="in" filter="dissolve">
                                      <p:cBhvr>
                                        <p:cTn id="7" dur="500"/>
                                        <p:tgtEl>
                                          <p:spTgt spid="501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ja-JP" altLang="en-US" smtClean="0"/>
              <a:t>進度について</a:t>
            </a:r>
          </a:p>
        </p:txBody>
      </p:sp>
      <p:sp>
        <p:nvSpPr>
          <p:cNvPr id="26627" name="Rectangle 3"/>
          <p:cNvSpPr>
            <a:spLocks noGrp="1" noChangeArrowheads="1"/>
          </p:cNvSpPr>
          <p:nvPr>
            <p:ph type="body" idx="1"/>
          </p:nvPr>
        </p:nvSpPr>
        <p:spPr>
          <a:xfrm>
            <a:off x="457200" y="1719263"/>
            <a:ext cx="8229600" cy="4852987"/>
          </a:xfrm>
        </p:spPr>
        <p:txBody>
          <a:bodyPr/>
          <a:lstStyle/>
          <a:p>
            <a:pPr eaLnBrk="1" hangingPunct="1"/>
            <a:r>
              <a:rPr lang="ja-JP" altLang="en-US" sz="2800" dirty="0" smtClean="0"/>
              <a:t>本日の演習終了時点で</a:t>
            </a:r>
            <a:r>
              <a:rPr lang="en-US" altLang="ja-JP" sz="2800" dirty="0" smtClean="0"/>
              <a:t>5-7</a:t>
            </a:r>
            <a:r>
              <a:rPr lang="ja-JP" altLang="en-US" sz="2800" dirty="0" smtClean="0"/>
              <a:t>節までの課題を終了できなかった人は、次週までに必ず残りの課題をやっておいて下さい。</a:t>
            </a:r>
          </a:p>
          <a:p>
            <a:pPr eaLnBrk="1" hangingPunct="1"/>
            <a:r>
              <a:rPr lang="ja-JP" altLang="en-US" sz="3600" dirty="0" smtClean="0"/>
              <a:t>本日は、</a:t>
            </a:r>
            <a:r>
              <a:rPr lang="en-US" altLang="ja-JP" sz="3600" dirty="0" smtClean="0"/>
              <a:t>5-10</a:t>
            </a:r>
            <a:r>
              <a:rPr lang="ja-JP" altLang="en-US" sz="3600" dirty="0" smtClean="0"/>
              <a:t>節（</a:t>
            </a:r>
            <a:r>
              <a:rPr lang="en-US" altLang="ja-JP" sz="3600" dirty="0" smtClean="0"/>
              <a:t>p.148</a:t>
            </a:r>
            <a:r>
              <a:rPr lang="ja-JP" altLang="en-US" sz="3600" dirty="0" err="1" smtClean="0"/>
              <a:t>、</a:t>
            </a:r>
            <a:r>
              <a:rPr lang="en-US" altLang="ja-JP" sz="2800" dirty="0" smtClean="0"/>
              <a:t>2012</a:t>
            </a:r>
            <a:r>
              <a:rPr lang="ja-JP" altLang="en-US" sz="2800" dirty="0" smtClean="0"/>
              <a:t>年度：</a:t>
            </a:r>
            <a:r>
              <a:rPr lang="en-US" altLang="ja-JP" sz="2800" dirty="0" smtClean="0"/>
              <a:t>p.146</a:t>
            </a:r>
            <a:r>
              <a:rPr lang="ja-JP" altLang="en-US" sz="3600" dirty="0" smtClean="0"/>
              <a:t>）まで課題チェックを終えた人は演習を終えて結構です。ただし、その際は補助員にきちんとその旨断って下さい。</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Chart 3"/>
          <p:cNvGraphicFramePr>
            <a:graphicFrameLocks/>
          </p:cNvGraphicFramePr>
          <p:nvPr/>
        </p:nvGraphicFramePr>
        <p:xfrm>
          <a:off x="467544" y="1196752"/>
          <a:ext cx="7488832" cy="4824536"/>
        </p:xfrm>
        <a:graphic>
          <a:graphicData uri="http://schemas.openxmlformats.org/drawingml/2006/chart">
            <c:chart xmlns:c="http://schemas.openxmlformats.org/drawingml/2006/chart" xmlns:r="http://schemas.openxmlformats.org/officeDocument/2006/relationships" r:id="rId2"/>
          </a:graphicData>
        </a:graphic>
      </p:graphicFrame>
      <p:sp>
        <p:nvSpPr>
          <p:cNvPr id="5123" name="Rectangle 3"/>
          <p:cNvSpPr>
            <a:spLocks noGrp="1" noChangeArrowheads="1"/>
          </p:cNvSpPr>
          <p:nvPr>
            <p:ph type="title"/>
          </p:nvPr>
        </p:nvSpPr>
        <p:spPr>
          <a:xfrm>
            <a:off x="468313" y="260350"/>
            <a:ext cx="7543800" cy="868363"/>
          </a:xfrm>
        </p:spPr>
        <p:txBody>
          <a:bodyPr/>
          <a:lstStyle/>
          <a:p>
            <a:pPr eaLnBrk="1" hangingPunct="1"/>
            <a:r>
              <a:rPr lang="ja-JP" altLang="en-US" sz="3500" dirty="0" smtClean="0"/>
              <a:t>基礎課題提出状況（</a:t>
            </a:r>
            <a:r>
              <a:rPr lang="en-US" altLang="ja-JP" sz="3500" dirty="0" smtClean="0"/>
              <a:t>11/19</a:t>
            </a:r>
            <a:r>
              <a:rPr lang="ja-JP" altLang="en-US" sz="3500" dirty="0" smtClean="0"/>
              <a:t>終了時点）</a:t>
            </a:r>
          </a:p>
        </p:txBody>
      </p:sp>
      <p:sp>
        <p:nvSpPr>
          <p:cNvPr id="5124" name="Text Box 5"/>
          <p:cNvSpPr txBox="1">
            <a:spLocks noChangeArrowheads="1"/>
          </p:cNvSpPr>
          <p:nvPr/>
        </p:nvSpPr>
        <p:spPr bwMode="auto">
          <a:xfrm>
            <a:off x="1571625" y="6072188"/>
            <a:ext cx="5400675" cy="457200"/>
          </a:xfrm>
          <a:prstGeom prst="rect">
            <a:avLst/>
          </a:prstGeom>
          <a:noFill/>
          <a:ln w="9525">
            <a:noFill/>
            <a:miter lim="800000"/>
            <a:headEnd/>
            <a:tailEnd/>
          </a:ln>
        </p:spPr>
        <p:txBody>
          <a:bodyPr>
            <a:spAutoFit/>
          </a:bodyPr>
          <a:lstStyle/>
          <a:p>
            <a:pPr>
              <a:spcBef>
                <a:spcPct val="50000"/>
              </a:spcBef>
            </a:pPr>
            <a:r>
              <a:rPr lang="ja-JP" altLang="en-US" sz="2400" dirty="0"/>
              <a:t>平均的には</a:t>
            </a:r>
            <a:r>
              <a:rPr lang="en-US" altLang="ja-JP" sz="2400" dirty="0"/>
              <a:t>【</a:t>
            </a:r>
            <a:r>
              <a:rPr lang="ja-JP" altLang="en-US" sz="2400" dirty="0"/>
              <a:t>基礎課題</a:t>
            </a:r>
            <a:r>
              <a:rPr lang="en-US" altLang="ja-JP" sz="2400" dirty="0" smtClean="0"/>
              <a:t>5-6-2】</a:t>
            </a:r>
            <a:r>
              <a:rPr lang="ja-JP" altLang="en-US" sz="2400" dirty="0" err="1"/>
              <a:t>まで</a:t>
            </a:r>
            <a:r>
              <a:rPr lang="ja-JP" altLang="en-US" sz="2400" dirty="0"/>
              <a:t>終了</a:t>
            </a:r>
          </a:p>
        </p:txBody>
      </p:sp>
      <p:sp>
        <p:nvSpPr>
          <p:cNvPr id="40967" name="Text Box 7"/>
          <p:cNvSpPr txBox="1">
            <a:spLocks noChangeArrowheads="1"/>
          </p:cNvSpPr>
          <p:nvPr/>
        </p:nvSpPr>
        <p:spPr bwMode="auto">
          <a:xfrm>
            <a:off x="4788024" y="2060848"/>
            <a:ext cx="2808288" cy="461665"/>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US" altLang="ja-JP" sz="2400" dirty="0"/>
              <a:t>5-7</a:t>
            </a:r>
            <a:r>
              <a:rPr lang="ja-JP" altLang="en-US" sz="2400" dirty="0"/>
              <a:t>節終了</a:t>
            </a:r>
            <a:r>
              <a:rPr lang="ja-JP" altLang="en-US" sz="2400" dirty="0" smtClean="0"/>
              <a:t>→</a:t>
            </a:r>
            <a:r>
              <a:rPr lang="en-US" altLang="ja-JP" sz="2400" dirty="0" smtClean="0"/>
              <a:t>64.9%</a:t>
            </a:r>
            <a:endParaRPr lang="en-US" altLang="ja-JP" sz="2400" dirty="0"/>
          </a:p>
        </p:txBody>
      </p:sp>
      <p:sp>
        <p:nvSpPr>
          <p:cNvPr id="40968" name="Text Box 8"/>
          <p:cNvSpPr txBox="1">
            <a:spLocks noChangeArrowheads="1"/>
          </p:cNvSpPr>
          <p:nvPr/>
        </p:nvSpPr>
        <p:spPr bwMode="auto">
          <a:xfrm>
            <a:off x="1187624" y="2996952"/>
            <a:ext cx="3311525" cy="830997"/>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US" altLang="ja-JP" sz="2400" dirty="0"/>
              <a:t>5-4</a:t>
            </a:r>
            <a:r>
              <a:rPr lang="ja-JP" altLang="en-US" sz="2400" dirty="0"/>
              <a:t>節まで終わっていない</a:t>
            </a:r>
            <a:r>
              <a:rPr lang="ja-JP" altLang="en-US" sz="2400"/>
              <a:t>人</a:t>
            </a:r>
            <a:r>
              <a:rPr lang="ja-JP" altLang="en-US" sz="2400" smtClean="0"/>
              <a:t>→</a:t>
            </a:r>
            <a:r>
              <a:rPr lang="ja-JP" altLang="en-US" sz="2400" b="1" smtClean="0">
                <a:solidFill>
                  <a:srgbClr val="FF0000"/>
                </a:solidFill>
              </a:rPr>
              <a:t>挽回を</a:t>
            </a:r>
            <a:r>
              <a:rPr lang="ja-JP" altLang="en-US" sz="2400" b="1" dirty="0">
                <a:solidFill>
                  <a:srgbClr val="FF0000"/>
                </a:solidFill>
              </a:rPr>
              <a:t>！</a:t>
            </a:r>
          </a:p>
        </p:txBody>
      </p:sp>
      <p:sp>
        <p:nvSpPr>
          <p:cNvPr id="12" name="Text Box 6"/>
          <p:cNvSpPr txBox="1">
            <a:spLocks noChangeArrowheads="1"/>
          </p:cNvSpPr>
          <p:nvPr/>
        </p:nvSpPr>
        <p:spPr bwMode="auto">
          <a:xfrm>
            <a:off x="5940152" y="3645024"/>
            <a:ext cx="2428875" cy="830997"/>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ja-JP" altLang="en-US" sz="2400" dirty="0"/>
              <a:t>最も進んだ人→　</a:t>
            </a:r>
            <a:r>
              <a:rPr lang="en-US" altLang="ja-JP" sz="2400" dirty="0" smtClean="0"/>
              <a:t>5-9</a:t>
            </a:r>
            <a:r>
              <a:rPr lang="ja-JP" altLang="en-US" sz="2400" dirty="0" smtClean="0"/>
              <a:t>節終了</a:t>
            </a:r>
            <a:endParaRPr lang="ja-JP" altLang="en-US" sz="2400" dirty="0"/>
          </a:p>
        </p:txBody>
      </p:sp>
      <p:sp>
        <p:nvSpPr>
          <p:cNvPr id="15" name="右中かっこ 14"/>
          <p:cNvSpPr/>
          <p:nvPr/>
        </p:nvSpPr>
        <p:spPr>
          <a:xfrm rot="16200000">
            <a:off x="2270386" y="3354127"/>
            <a:ext cx="714375" cy="2016648"/>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sz="2800" dirty="0">
              <a:solidFill>
                <a:srgbClr val="FF0000"/>
              </a:solidFill>
            </a:endParaRPr>
          </a:p>
        </p:txBody>
      </p:sp>
      <p:sp>
        <p:nvSpPr>
          <p:cNvPr id="11" name="下矢印 10"/>
          <p:cNvSpPr/>
          <p:nvPr/>
        </p:nvSpPr>
        <p:spPr>
          <a:xfrm rot="19860000">
            <a:off x="7034822" y="4552088"/>
            <a:ext cx="288925" cy="431800"/>
          </a:xfrm>
          <a:prstGeom prst="downArrow">
            <a:avLst/>
          </a:prstGeom>
          <a:solidFill>
            <a:srgbClr val="00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0967"/>
                                        </p:tgtEl>
                                        <p:attrNameLst>
                                          <p:attrName>style.visibility</p:attrName>
                                        </p:attrNameLst>
                                      </p:cBhvr>
                                      <p:to>
                                        <p:strVal val="visible"/>
                                      </p:to>
                                    </p:set>
                                    <p:animEffect transition="in" filter="dissolve">
                                      <p:cBhvr>
                                        <p:cTn id="7" dur="500"/>
                                        <p:tgtEl>
                                          <p:spTgt spid="4096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ssolve">
                                      <p:cBhvr>
                                        <p:cTn id="12" dur="500"/>
                                        <p:tgtEl>
                                          <p:spTgt spid="12"/>
                                        </p:tgtEl>
                                      </p:cBhvr>
                                    </p:animEffect>
                                  </p:childTnLst>
                                </p:cTn>
                              </p:par>
                            </p:childTnLst>
                          </p:cTn>
                        </p:par>
                        <p:par>
                          <p:cTn id="13" fill="hold">
                            <p:stCondLst>
                              <p:cond delay="500"/>
                            </p:stCondLst>
                            <p:childTnLst>
                              <p:par>
                                <p:cTn id="14" presetID="22" presetClass="entr" presetSubtype="1"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wipe(up)">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wipe(down)">
                                      <p:cBhvr>
                                        <p:cTn id="21" dur="500"/>
                                        <p:tgtEl>
                                          <p:spTgt spid="15"/>
                                        </p:tgtEl>
                                      </p:cBhvr>
                                    </p:animEffect>
                                  </p:childTnLst>
                                </p:cTn>
                              </p:par>
                            </p:childTnLst>
                          </p:cTn>
                        </p:par>
                        <p:par>
                          <p:cTn id="22" fill="hold">
                            <p:stCondLst>
                              <p:cond delay="500"/>
                            </p:stCondLst>
                            <p:childTnLst>
                              <p:par>
                                <p:cTn id="23" presetID="9" presetClass="entr" presetSubtype="0" fill="hold" grpId="0" nodeType="afterEffect">
                                  <p:stCondLst>
                                    <p:cond delay="0"/>
                                  </p:stCondLst>
                                  <p:childTnLst>
                                    <p:set>
                                      <p:cBhvr>
                                        <p:cTn id="24" dur="1" fill="hold">
                                          <p:stCondLst>
                                            <p:cond delay="0"/>
                                          </p:stCondLst>
                                        </p:cTn>
                                        <p:tgtEl>
                                          <p:spTgt spid="40968"/>
                                        </p:tgtEl>
                                        <p:attrNameLst>
                                          <p:attrName>style.visibility</p:attrName>
                                        </p:attrNameLst>
                                      </p:cBhvr>
                                      <p:to>
                                        <p:strVal val="visible"/>
                                      </p:to>
                                    </p:set>
                                    <p:animEffect transition="in" filter="dissolve">
                                      <p:cBhvr>
                                        <p:cTn id="25" dur="500"/>
                                        <p:tgtEl>
                                          <p:spTgt spid="409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7" grpId="0" animBg="1"/>
      <p:bldP spid="40968" grpId="0" animBg="1"/>
      <p:bldP spid="12" grpId="0" animBg="1"/>
      <p:bldP spid="15" grpId="0" animBg="1"/>
      <p:bldP spid="11"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68313" y="404813"/>
            <a:ext cx="7543800" cy="725487"/>
          </a:xfrm>
        </p:spPr>
        <p:txBody>
          <a:bodyPr/>
          <a:lstStyle/>
          <a:p>
            <a:pPr eaLnBrk="1" hangingPunct="1"/>
            <a:r>
              <a:rPr lang="ja-JP" altLang="en-US" smtClean="0"/>
              <a:t>質問や学習相談について</a:t>
            </a:r>
          </a:p>
        </p:txBody>
      </p:sp>
      <p:sp>
        <p:nvSpPr>
          <p:cNvPr id="27651" name="Rectangle 3"/>
          <p:cNvSpPr>
            <a:spLocks noGrp="1" noChangeArrowheads="1"/>
          </p:cNvSpPr>
          <p:nvPr>
            <p:ph type="body" idx="1"/>
          </p:nvPr>
        </p:nvSpPr>
        <p:spPr>
          <a:xfrm>
            <a:off x="323850" y="1484313"/>
            <a:ext cx="8229600" cy="4646612"/>
          </a:xfrm>
        </p:spPr>
        <p:txBody>
          <a:bodyPr/>
          <a:lstStyle/>
          <a:p>
            <a:pPr eaLnBrk="1" hangingPunct="1"/>
            <a:r>
              <a:rPr lang="ja-JP" altLang="en-US" sz="2600" smtClean="0"/>
              <a:t>演習中は、学習内容の質問を随時受け付けています。</a:t>
            </a:r>
          </a:p>
          <a:p>
            <a:pPr eaLnBrk="1" hangingPunct="1"/>
            <a:r>
              <a:rPr lang="ja-JP" altLang="en-US" sz="2600" smtClean="0"/>
              <a:t>また、「テキストを読んでいるのだが、中々理解できない。少しじっくり説明して欲しい。」、「努力しているのだが、中々学習がスムーズに進まない。何かアドバイスがあれば助かるのだが。」等の希望があれば、積極的に森田まで尋ねて下さい。</a:t>
            </a:r>
          </a:p>
          <a:p>
            <a:pPr eaLnBrk="1" hangingPunct="1"/>
            <a:r>
              <a:rPr lang="ja-JP" altLang="en-US" sz="2600" smtClean="0"/>
              <a:t>あるいは「資格試験等を目指して勉強しているのだが、理解できなかった部分があるので質問したい。」、「今後少し本格的にプログラミングをやってみたいのだが、学習の仕方等についてアドバイスがあれば参考にしたい。」等の要望を持っている人も遠慮なく尋ねて下さい。</a:t>
            </a:r>
          </a:p>
          <a:p>
            <a:pPr eaLnBrk="1" hangingPunct="1"/>
            <a:endParaRPr lang="en-US" altLang="ja-JP" sz="260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68313" y="260350"/>
            <a:ext cx="7543800" cy="652463"/>
          </a:xfrm>
        </p:spPr>
        <p:txBody>
          <a:bodyPr/>
          <a:lstStyle/>
          <a:p>
            <a:pPr eaLnBrk="1" hangingPunct="1"/>
            <a:r>
              <a:rPr lang="ja-JP" altLang="en-US" sz="3500" smtClean="0"/>
              <a:t>注意</a:t>
            </a:r>
          </a:p>
        </p:txBody>
      </p:sp>
      <p:sp>
        <p:nvSpPr>
          <p:cNvPr id="28675" name="Rectangle 3"/>
          <p:cNvSpPr>
            <a:spLocks noGrp="1" noChangeArrowheads="1"/>
          </p:cNvSpPr>
          <p:nvPr>
            <p:ph type="body" idx="1"/>
          </p:nvPr>
        </p:nvSpPr>
        <p:spPr>
          <a:xfrm>
            <a:off x="395288" y="981075"/>
            <a:ext cx="8229600" cy="5591175"/>
          </a:xfrm>
        </p:spPr>
        <p:txBody>
          <a:bodyPr/>
          <a:lstStyle/>
          <a:p>
            <a:pPr eaLnBrk="1" hangingPunct="1">
              <a:lnSpc>
                <a:spcPct val="90000"/>
              </a:lnSpc>
            </a:pPr>
            <a:r>
              <a:rPr lang="ja-JP" altLang="en-US" dirty="0" smtClean="0"/>
              <a:t>講義室での飲食は厳禁です。</a:t>
            </a:r>
          </a:p>
          <a:p>
            <a:pPr eaLnBrk="1" hangingPunct="1">
              <a:lnSpc>
                <a:spcPct val="90000"/>
              </a:lnSpc>
            </a:pPr>
            <a:r>
              <a:rPr lang="ja-JP" altLang="en-US" dirty="0" smtClean="0"/>
              <a:t>演習時間中に具合が悪くなったなどの理由で、席を外したい場合は、補助員あるいは指導員に断った上で廊下のベンチ等で休憩をとって結構です。リフレッシュして戻って来て下さい。</a:t>
            </a:r>
          </a:p>
          <a:p>
            <a:pPr eaLnBrk="1" hangingPunct="1">
              <a:lnSpc>
                <a:spcPct val="90000"/>
              </a:lnSpc>
            </a:pPr>
            <a:r>
              <a:rPr lang="ja-JP" altLang="en-US" dirty="0" smtClean="0"/>
              <a:t>本日は、</a:t>
            </a:r>
            <a:r>
              <a:rPr lang="en-US" altLang="ja-JP" dirty="0" smtClean="0"/>
              <a:t>5-10</a:t>
            </a:r>
            <a:r>
              <a:rPr lang="ja-JP" altLang="en-US" dirty="0" smtClean="0"/>
              <a:t>節（</a:t>
            </a:r>
            <a:r>
              <a:rPr lang="en-US" altLang="ja-JP" dirty="0" smtClean="0"/>
              <a:t>p.148</a:t>
            </a:r>
            <a:r>
              <a:rPr lang="ja-JP" altLang="en-US" dirty="0" err="1" smtClean="0"/>
              <a:t>、</a:t>
            </a:r>
            <a:r>
              <a:rPr lang="en-US" altLang="ja-JP" sz="2400" dirty="0" smtClean="0"/>
              <a:t>2012</a:t>
            </a:r>
            <a:r>
              <a:rPr lang="ja-JP" altLang="en-US" sz="2400" dirty="0" smtClean="0"/>
              <a:t>年度版：</a:t>
            </a:r>
            <a:r>
              <a:rPr lang="en-US" altLang="ja-JP" sz="2400" dirty="0" smtClean="0"/>
              <a:t>p.146</a:t>
            </a:r>
            <a:r>
              <a:rPr lang="ja-JP" altLang="en-US" dirty="0" smtClean="0"/>
              <a:t>）まで課題チェックを終えた人は演習を終えて結構です。ただし、その際は補助員にきちんとその旨断って下さい。→</a:t>
            </a:r>
            <a:r>
              <a:rPr lang="ja-JP" altLang="en-US" sz="3600" b="1" dirty="0" smtClean="0">
                <a:solidFill>
                  <a:srgbClr val="0000FF"/>
                </a:solidFill>
              </a:rPr>
              <a:t>途中で退出すると</a:t>
            </a:r>
            <a:r>
              <a:rPr lang="ja-JP" altLang="en-US" sz="3600" b="1" dirty="0" smtClean="0">
                <a:solidFill>
                  <a:srgbClr val="FF0000"/>
                </a:solidFill>
              </a:rPr>
              <a:t>欠席</a:t>
            </a:r>
            <a:r>
              <a:rPr lang="ja-JP" altLang="en-US" sz="3600" b="1" dirty="0" smtClean="0">
                <a:solidFill>
                  <a:srgbClr val="0000FF"/>
                </a:solidFill>
              </a:rPr>
              <a:t>となるので注意して下さい。</a:t>
            </a:r>
            <a:endParaRPr lang="ja-JP" alt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5"/>
          <p:cNvGraphicFramePr>
            <a:graphicFrameLocks/>
          </p:cNvGraphicFramePr>
          <p:nvPr/>
        </p:nvGraphicFramePr>
        <p:xfrm>
          <a:off x="467544" y="1196752"/>
          <a:ext cx="7560840" cy="4824536"/>
        </p:xfrm>
        <a:graphic>
          <a:graphicData uri="http://schemas.openxmlformats.org/drawingml/2006/chart">
            <c:chart xmlns:c="http://schemas.openxmlformats.org/drawingml/2006/chart" xmlns:r="http://schemas.openxmlformats.org/officeDocument/2006/relationships" r:id="rId2"/>
          </a:graphicData>
        </a:graphic>
      </p:graphicFrame>
      <p:sp>
        <p:nvSpPr>
          <p:cNvPr id="6147" name="Rectangle 3"/>
          <p:cNvSpPr>
            <a:spLocks noGrp="1" noChangeArrowheads="1"/>
          </p:cNvSpPr>
          <p:nvPr>
            <p:ph type="title"/>
          </p:nvPr>
        </p:nvSpPr>
        <p:spPr>
          <a:xfrm>
            <a:off x="468313" y="260350"/>
            <a:ext cx="7543800" cy="868363"/>
          </a:xfrm>
        </p:spPr>
        <p:txBody>
          <a:bodyPr/>
          <a:lstStyle/>
          <a:p>
            <a:pPr eaLnBrk="1" hangingPunct="1"/>
            <a:r>
              <a:rPr lang="ja-JP" altLang="en-US" sz="3500" dirty="0" smtClean="0"/>
              <a:t>応用課題提出状況（</a:t>
            </a:r>
            <a:r>
              <a:rPr lang="en-US" altLang="ja-JP" sz="3500" dirty="0" smtClean="0"/>
              <a:t>11/19</a:t>
            </a:r>
            <a:r>
              <a:rPr lang="ja-JP" altLang="en-US" sz="3500" dirty="0" smtClean="0"/>
              <a:t>終了時点）</a:t>
            </a:r>
          </a:p>
        </p:txBody>
      </p:sp>
      <p:sp>
        <p:nvSpPr>
          <p:cNvPr id="6148" name="Text Box 5"/>
          <p:cNvSpPr txBox="1">
            <a:spLocks noChangeArrowheads="1"/>
          </p:cNvSpPr>
          <p:nvPr/>
        </p:nvSpPr>
        <p:spPr bwMode="auto">
          <a:xfrm>
            <a:off x="4572000" y="1772816"/>
            <a:ext cx="3257550" cy="457200"/>
          </a:xfrm>
          <a:prstGeom prst="rect">
            <a:avLst/>
          </a:prstGeom>
          <a:solidFill>
            <a:schemeClr val="accent1"/>
          </a:solidFill>
          <a:ln w="9525">
            <a:solidFill>
              <a:srgbClr val="000000"/>
            </a:solidFill>
            <a:miter lim="800000"/>
            <a:headEnd/>
            <a:tailEnd/>
          </a:ln>
        </p:spPr>
        <p:txBody>
          <a:bodyPr>
            <a:spAutoFit/>
          </a:bodyPr>
          <a:lstStyle/>
          <a:p>
            <a:pPr>
              <a:spcBef>
                <a:spcPct val="50000"/>
              </a:spcBef>
            </a:pPr>
            <a:r>
              <a:rPr lang="ja-JP" altLang="en-US" sz="2400" dirty="0"/>
              <a:t>平均的に</a:t>
            </a:r>
            <a:r>
              <a:rPr lang="ja-JP" altLang="en-US" sz="2400" dirty="0" smtClean="0"/>
              <a:t>は</a:t>
            </a:r>
            <a:r>
              <a:rPr lang="en-US" altLang="ja-JP" sz="2400" dirty="0" smtClean="0"/>
              <a:t>3.9</a:t>
            </a:r>
            <a:r>
              <a:rPr lang="ja-JP" altLang="en-US" sz="2400" dirty="0" smtClean="0"/>
              <a:t>題</a:t>
            </a:r>
            <a:r>
              <a:rPr lang="ja-JP" altLang="en-US" sz="2400" dirty="0"/>
              <a:t>提出</a:t>
            </a:r>
          </a:p>
        </p:txBody>
      </p:sp>
      <p:sp>
        <p:nvSpPr>
          <p:cNvPr id="41996" name="Text Box 12"/>
          <p:cNvSpPr txBox="1">
            <a:spLocks noChangeArrowheads="1"/>
          </p:cNvSpPr>
          <p:nvPr/>
        </p:nvSpPr>
        <p:spPr bwMode="auto">
          <a:xfrm>
            <a:off x="1331640" y="2780928"/>
            <a:ext cx="3097213" cy="461963"/>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ja-JP" altLang="en-US" sz="2400" dirty="0"/>
              <a:t>まだ</a:t>
            </a:r>
            <a:r>
              <a:rPr lang="en-US" altLang="ja-JP" sz="2400" dirty="0"/>
              <a:t>0</a:t>
            </a:r>
            <a:r>
              <a:rPr lang="ja-JP" altLang="en-US" sz="2400" dirty="0"/>
              <a:t>題の人</a:t>
            </a:r>
            <a:r>
              <a:rPr lang="ja-JP" altLang="en-US" sz="2400" dirty="0" smtClean="0"/>
              <a:t>→</a:t>
            </a:r>
            <a:r>
              <a:rPr lang="en-US" altLang="ja-JP" sz="2400" dirty="0" smtClean="0"/>
              <a:t>9</a:t>
            </a:r>
            <a:r>
              <a:rPr lang="ja-JP" altLang="en-US" sz="2400" dirty="0" smtClean="0"/>
              <a:t>名</a:t>
            </a:r>
            <a:endParaRPr lang="ja-JP" altLang="en-US" sz="2400" dirty="0"/>
          </a:p>
        </p:txBody>
      </p:sp>
      <p:sp>
        <p:nvSpPr>
          <p:cNvPr id="11" name="Text Box 5"/>
          <p:cNvSpPr txBox="1">
            <a:spLocks noChangeArrowheads="1"/>
          </p:cNvSpPr>
          <p:nvPr/>
        </p:nvSpPr>
        <p:spPr bwMode="auto">
          <a:xfrm>
            <a:off x="1285875" y="6072188"/>
            <a:ext cx="5976938" cy="523220"/>
          </a:xfrm>
          <a:prstGeom prst="rect">
            <a:avLst/>
          </a:prstGeom>
          <a:noFill/>
          <a:ln w="9525">
            <a:noFill/>
            <a:miter lim="800000"/>
            <a:headEnd/>
            <a:tailEnd/>
          </a:ln>
        </p:spPr>
        <p:txBody>
          <a:bodyPr>
            <a:spAutoFit/>
          </a:bodyPr>
          <a:lstStyle/>
          <a:p>
            <a:pPr>
              <a:spcBef>
                <a:spcPct val="50000"/>
              </a:spcBef>
            </a:pPr>
            <a:r>
              <a:rPr lang="en-US" altLang="ja-JP" sz="2800" dirty="0" smtClean="0"/>
              <a:t>7</a:t>
            </a:r>
            <a:r>
              <a:rPr lang="ja-JP" altLang="en-US" sz="2800" dirty="0" smtClean="0"/>
              <a:t>題</a:t>
            </a:r>
            <a:r>
              <a:rPr lang="ja-JP" altLang="en-US" sz="2800" dirty="0"/>
              <a:t>：</a:t>
            </a:r>
            <a:r>
              <a:rPr lang="en-US" altLang="ja-JP" sz="2800" dirty="0"/>
              <a:t>1</a:t>
            </a:r>
            <a:r>
              <a:rPr lang="ja-JP" altLang="en-US" sz="2800" dirty="0"/>
              <a:t>名　　　</a:t>
            </a:r>
            <a:r>
              <a:rPr lang="en-US" altLang="ja-JP" sz="2800" dirty="0"/>
              <a:t>6</a:t>
            </a:r>
            <a:r>
              <a:rPr lang="ja-JP" altLang="en-US" sz="2800" dirty="0"/>
              <a:t>題：</a:t>
            </a:r>
            <a:r>
              <a:rPr lang="en-US" altLang="ja-JP" sz="2800" dirty="0" smtClean="0"/>
              <a:t>18</a:t>
            </a:r>
            <a:r>
              <a:rPr lang="ja-JP" altLang="en-US" sz="2800" dirty="0" smtClean="0"/>
              <a:t>名</a:t>
            </a:r>
            <a:r>
              <a:rPr lang="ja-JP" altLang="en-US" sz="2800" dirty="0"/>
              <a:t>　　　</a:t>
            </a:r>
            <a:r>
              <a:rPr lang="en-US" altLang="ja-JP" sz="2800" dirty="0"/>
              <a:t>5</a:t>
            </a:r>
            <a:r>
              <a:rPr lang="ja-JP" altLang="en-US" sz="2800" dirty="0"/>
              <a:t>題</a:t>
            </a:r>
            <a:r>
              <a:rPr lang="ja-JP" altLang="en-US" sz="2800" dirty="0" smtClean="0"/>
              <a:t>：</a:t>
            </a:r>
            <a:r>
              <a:rPr lang="en-US" altLang="ja-JP" sz="2800" dirty="0" smtClean="0"/>
              <a:t>2</a:t>
            </a:r>
            <a:r>
              <a:rPr lang="ja-JP" altLang="en-US" sz="2800" dirty="0" smtClean="0"/>
              <a:t>名</a:t>
            </a:r>
            <a:endParaRPr lang="ja-JP" altLang="en-US" sz="2800" dirty="0"/>
          </a:p>
        </p:txBody>
      </p:sp>
      <p:sp>
        <p:nvSpPr>
          <p:cNvPr id="8" name="右矢印 7"/>
          <p:cNvSpPr/>
          <p:nvPr/>
        </p:nvSpPr>
        <p:spPr>
          <a:xfrm rot="17340296">
            <a:off x="1775208" y="3443055"/>
            <a:ext cx="893762" cy="357187"/>
          </a:xfrm>
          <a:prstGeom prst="right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 name="テキスト ボックス 6"/>
          <p:cNvSpPr txBox="1">
            <a:spLocks noChangeArrowheads="1"/>
          </p:cNvSpPr>
          <p:nvPr/>
        </p:nvSpPr>
        <p:spPr bwMode="auto">
          <a:xfrm>
            <a:off x="971600" y="2204864"/>
            <a:ext cx="4000500" cy="523875"/>
          </a:xfrm>
          <a:prstGeom prst="rect">
            <a:avLst/>
          </a:prstGeom>
          <a:noFill/>
          <a:ln w="9525">
            <a:noFill/>
            <a:miter lim="800000"/>
            <a:headEnd/>
            <a:tailEnd/>
          </a:ln>
        </p:spPr>
        <p:txBody>
          <a:bodyPr>
            <a:spAutoFit/>
          </a:bodyPr>
          <a:lstStyle/>
          <a:p>
            <a:r>
              <a:rPr lang="ja-JP" altLang="en-US" sz="2800" b="1" dirty="0">
                <a:solidFill>
                  <a:srgbClr val="FF0000"/>
                </a:solidFill>
              </a:rPr>
              <a:t>今後取り組んで下さい！</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dissolve">
                                      <p:cBhvr>
                                        <p:cTn id="7" dur="500"/>
                                        <p:tgtEl>
                                          <p:spTgt spid="614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41996"/>
                                        </p:tgtEl>
                                        <p:attrNameLst>
                                          <p:attrName>style.visibility</p:attrName>
                                        </p:attrNameLst>
                                      </p:cBhvr>
                                      <p:to>
                                        <p:strVal val="visible"/>
                                      </p:to>
                                    </p:set>
                                    <p:animEffect transition="in" filter="dissolve">
                                      <p:cBhvr>
                                        <p:cTn id="16" dur="500"/>
                                        <p:tgtEl>
                                          <p:spTgt spid="41996"/>
                                        </p:tgtEl>
                                      </p:cBhvr>
                                    </p:animEffect>
                                  </p:childTnLst>
                                </p:cTn>
                              </p:par>
                            </p:childTnLst>
                          </p:cTn>
                        </p:par>
                        <p:par>
                          <p:cTn id="17" fill="hold">
                            <p:stCondLst>
                              <p:cond delay="1000"/>
                            </p:stCondLst>
                            <p:childTnLst>
                              <p:par>
                                <p:cTn id="18" presetID="9" presetClass="entr" presetSubtype="0" fill="hold" nodeType="afterEffect">
                                  <p:stCondLst>
                                    <p:cond delay="0"/>
                                  </p:stCondLst>
                                  <p:childTnLst>
                                    <p:set>
                                      <p:cBhvr>
                                        <p:cTn id="19" dur="1" fill="hold">
                                          <p:stCondLst>
                                            <p:cond delay="0"/>
                                          </p:stCondLst>
                                        </p:cTn>
                                        <p:tgtEl>
                                          <p:spTgt spid="7">
                                            <p:txEl>
                                              <p:pRg st="0" end="0"/>
                                            </p:txEl>
                                          </p:spTgt>
                                        </p:tgtEl>
                                        <p:attrNameLst>
                                          <p:attrName>style.visibility</p:attrName>
                                        </p:attrNameLst>
                                      </p:cBhvr>
                                      <p:to>
                                        <p:strVal val="visible"/>
                                      </p:to>
                                    </p:set>
                                    <p:animEffect transition="in" filter="dissolve">
                                      <p:cBhvr>
                                        <p:cTn id="20" dur="500"/>
                                        <p:tgtEl>
                                          <p:spTgt spid="7">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dissolve">
                                      <p:cBhvr>
                                        <p:cTn id="2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animBg="1"/>
      <p:bldP spid="41996" grpId="0" animBg="1"/>
      <p:bldP spid="11" grpId="0"/>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ja-JP" altLang="en-US" smtClean="0"/>
              <a:t>応用課題について（再掲）</a:t>
            </a:r>
          </a:p>
        </p:txBody>
      </p:sp>
      <p:sp>
        <p:nvSpPr>
          <p:cNvPr id="7171" name="Rectangle 3"/>
          <p:cNvSpPr>
            <a:spLocks noGrp="1" noChangeArrowheads="1"/>
          </p:cNvSpPr>
          <p:nvPr>
            <p:ph type="body" idx="1"/>
          </p:nvPr>
        </p:nvSpPr>
        <p:spPr>
          <a:xfrm>
            <a:off x="468313" y="1412875"/>
            <a:ext cx="8229600" cy="5256213"/>
          </a:xfrm>
        </p:spPr>
        <p:txBody>
          <a:bodyPr/>
          <a:lstStyle/>
          <a:p>
            <a:pPr eaLnBrk="1" hangingPunct="1"/>
            <a:r>
              <a:rPr lang="ja-JP" altLang="en-US" smtClean="0"/>
              <a:t>第</a:t>
            </a:r>
            <a:r>
              <a:rPr lang="en-US" altLang="ja-JP" smtClean="0"/>
              <a:t>7</a:t>
            </a:r>
            <a:r>
              <a:rPr lang="ja-JP" altLang="en-US" smtClean="0"/>
              <a:t>章までの応用課題：</a:t>
            </a:r>
            <a:r>
              <a:rPr lang="en-US" altLang="ja-JP" sz="3600" b="1" smtClean="0">
                <a:solidFill>
                  <a:srgbClr val="0000FF"/>
                </a:solidFill>
              </a:rPr>
              <a:t>12</a:t>
            </a:r>
            <a:r>
              <a:rPr lang="ja-JP" altLang="en-US" smtClean="0"/>
              <a:t>題</a:t>
            </a:r>
          </a:p>
          <a:p>
            <a:pPr eaLnBrk="1" hangingPunct="1"/>
            <a:r>
              <a:rPr lang="ja-JP" altLang="en-US" smtClean="0"/>
              <a:t>第</a:t>
            </a:r>
            <a:r>
              <a:rPr lang="en-US" altLang="ja-JP" smtClean="0"/>
              <a:t>8</a:t>
            </a:r>
            <a:r>
              <a:rPr lang="ja-JP" altLang="en-US" smtClean="0"/>
              <a:t>章は全て応用課題：</a:t>
            </a:r>
            <a:r>
              <a:rPr lang="en-US" altLang="ja-JP" sz="3600" b="1" smtClean="0">
                <a:solidFill>
                  <a:srgbClr val="0000FF"/>
                </a:solidFill>
              </a:rPr>
              <a:t>11</a:t>
            </a:r>
            <a:r>
              <a:rPr lang="ja-JP" altLang="en-US" smtClean="0"/>
              <a:t>題</a:t>
            </a:r>
            <a:endParaRPr lang="en-US" altLang="ja-JP" smtClean="0"/>
          </a:p>
          <a:p>
            <a:pPr eaLnBrk="1" hangingPunct="1"/>
            <a:r>
              <a:rPr lang="ja-JP" altLang="en-US" smtClean="0"/>
              <a:t>第</a:t>
            </a:r>
            <a:r>
              <a:rPr lang="en-US" altLang="ja-JP" smtClean="0"/>
              <a:t>9</a:t>
            </a:r>
            <a:r>
              <a:rPr lang="ja-JP" altLang="en-US" smtClean="0"/>
              <a:t>章は全て応用課題：　</a:t>
            </a:r>
            <a:r>
              <a:rPr lang="en-US" altLang="ja-JP" sz="3600" b="1" smtClean="0">
                <a:solidFill>
                  <a:srgbClr val="0000FF"/>
                </a:solidFill>
              </a:rPr>
              <a:t>3</a:t>
            </a:r>
            <a:r>
              <a:rPr lang="ja-JP" altLang="en-US" smtClean="0"/>
              <a:t>題</a:t>
            </a:r>
          </a:p>
          <a:p>
            <a:pPr eaLnBrk="1" hangingPunct="1"/>
            <a:r>
              <a:rPr lang="ja-JP" altLang="en-US" smtClean="0"/>
              <a:t>第</a:t>
            </a:r>
            <a:r>
              <a:rPr lang="en-US" altLang="ja-JP" smtClean="0"/>
              <a:t>10</a:t>
            </a:r>
            <a:r>
              <a:rPr lang="ja-JP" altLang="en-US" smtClean="0"/>
              <a:t>章は全て応用課題：</a:t>
            </a:r>
            <a:r>
              <a:rPr lang="en-US" altLang="ja-JP" sz="3600" b="1" smtClean="0">
                <a:solidFill>
                  <a:srgbClr val="0000FF"/>
                </a:solidFill>
              </a:rPr>
              <a:t>8</a:t>
            </a:r>
            <a:r>
              <a:rPr lang="ja-JP" altLang="en-US" smtClean="0"/>
              <a:t>題</a:t>
            </a:r>
            <a:endParaRPr lang="en-US" altLang="ja-JP" smtClean="0"/>
          </a:p>
          <a:p>
            <a:pPr eaLnBrk="1" hangingPunct="1"/>
            <a:r>
              <a:rPr lang="ja-JP" altLang="en-US" smtClean="0"/>
              <a:t>特に第</a:t>
            </a:r>
            <a:r>
              <a:rPr lang="en-US" altLang="ja-JP" smtClean="0"/>
              <a:t>1</a:t>
            </a:r>
            <a:r>
              <a:rPr lang="ja-JP" altLang="en-US" smtClean="0"/>
              <a:t>回テストで</a:t>
            </a:r>
            <a:r>
              <a:rPr lang="en-US" altLang="ja-JP" smtClean="0"/>
              <a:t>50</a:t>
            </a:r>
            <a:r>
              <a:rPr lang="ja-JP" altLang="en-US" smtClean="0"/>
              <a:t>点未満だった人は、可能な限り応用課題に取り組んで下さい。</a:t>
            </a:r>
            <a:endParaRPr lang="en-US" altLang="ja-JP" smtClean="0"/>
          </a:p>
          <a:p>
            <a:pPr eaLnBrk="1" hangingPunct="1"/>
            <a:r>
              <a:rPr lang="ja-JP" altLang="en-US" smtClean="0"/>
              <a:t>応用課題に積極的に取り組めば、補助員が適切にアドバイスしてくれるはずです。</a:t>
            </a:r>
          </a:p>
          <a:p>
            <a:pPr eaLnBrk="1" hangingPunct="1"/>
            <a:r>
              <a:rPr lang="ja-JP" altLang="en-US" smtClean="0"/>
              <a:t>また、友人同士で教え合うことも奨励します。</a:t>
            </a:r>
          </a:p>
          <a:p>
            <a:pPr eaLnBrk="1" hangingPunct="1">
              <a:buFont typeface="Wingdings" pitchFamily="2" charset="2"/>
              <a:buNone/>
            </a:pPr>
            <a:endParaRPr lang="en-US" altLang="ja-JP" smtClean="0"/>
          </a:p>
        </p:txBody>
      </p:sp>
      <p:sp>
        <p:nvSpPr>
          <p:cNvPr id="4" name="右中かっこ 3"/>
          <p:cNvSpPr/>
          <p:nvPr/>
        </p:nvSpPr>
        <p:spPr>
          <a:xfrm>
            <a:off x="5940425" y="1557338"/>
            <a:ext cx="1152525" cy="2303462"/>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6" name="テキスト ボックス 5"/>
          <p:cNvSpPr txBox="1">
            <a:spLocks noChangeArrowheads="1"/>
          </p:cNvSpPr>
          <p:nvPr/>
        </p:nvSpPr>
        <p:spPr bwMode="auto">
          <a:xfrm>
            <a:off x="7164388" y="2349500"/>
            <a:ext cx="1368425" cy="708025"/>
          </a:xfrm>
          <a:prstGeom prst="rect">
            <a:avLst/>
          </a:prstGeom>
          <a:noFill/>
          <a:ln w="9525">
            <a:noFill/>
            <a:miter lim="800000"/>
            <a:headEnd/>
            <a:tailEnd/>
          </a:ln>
        </p:spPr>
        <p:txBody>
          <a:bodyPr>
            <a:spAutoFit/>
          </a:bodyPr>
          <a:lstStyle/>
          <a:p>
            <a:r>
              <a:rPr lang="en-US" altLang="ja-JP" sz="4000" b="1">
                <a:solidFill>
                  <a:srgbClr val="FF0000"/>
                </a:solidFill>
              </a:rPr>
              <a:t>34</a:t>
            </a:r>
            <a:r>
              <a:rPr lang="ja-JP" altLang="en-US" sz="4000" b="1">
                <a:solidFill>
                  <a:srgbClr val="FF0000"/>
                </a:solidFill>
              </a:rPr>
              <a:t>題</a:t>
            </a:r>
            <a:endParaRPr lang="en-US" altLang="ja-JP" sz="4000"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250825" y="549275"/>
            <a:ext cx="7543800" cy="723900"/>
          </a:xfrm>
        </p:spPr>
        <p:txBody>
          <a:bodyPr/>
          <a:lstStyle/>
          <a:p>
            <a:pPr eaLnBrk="1" hangingPunct="1"/>
            <a:r>
              <a:rPr lang="ja-JP" altLang="en-US" smtClean="0"/>
              <a:t>理解度チェック１</a:t>
            </a:r>
          </a:p>
        </p:txBody>
      </p:sp>
      <p:sp>
        <p:nvSpPr>
          <p:cNvPr id="9219" name="テキスト ボックス 4"/>
          <p:cNvSpPr txBox="1">
            <a:spLocks noChangeArrowheads="1"/>
          </p:cNvSpPr>
          <p:nvPr/>
        </p:nvSpPr>
        <p:spPr bwMode="auto">
          <a:xfrm>
            <a:off x="468313" y="2924175"/>
            <a:ext cx="7632700" cy="1201738"/>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zh-TW" altLang="en-US" sz="3600"/>
              <a:t>無料    </a:t>
            </a:r>
            <a:r>
              <a:rPr lang="ja-JP" altLang="en-US" sz="3600"/>
              <a:t>　</a:t>
            </a:r>
            <a:r>
              <a:rPr lang="ja-JP" altLang="en-US" sz="3600">
                <a:solidFill>
                  <a:srgbClr val="0000FF"/>
                </a:solidFill>
              </a:rPr>
              <a:t>２．</a:t>
            </a:r>
            <a:r>
              <a:rPr lang="en-US" altLang="zh-TW" sz="3600"/>
              <a:t>200</a:t>
            </a:r>
            <a:r>
              <a:rPr lang="zh-TW" altLang="en-US" sz="3600"/>
              <a:t>円    </a:t>
            </a:r>
            <a:r>
              <a:rPr lang="ja-JP" altLang="en-US" sz="3600"/>
              <a:t>　</a:t>
            </a:r>
            <a:r>
              <a:rPr lang="ja-JP" altLang="en-US" sz="3600">
                <a:solidFill>
                  <a:srgbClr val="0000FF"/>
                </a:solidFill>
              </a:rPr>
              <a:t>３．</a:t>
            </a:r>
            <a:r>
              <a:rPr lang="en-US" altLang="zh-TW" sz="3600"/>
              <a:t>300</a:t>
            </a:r>
            <a:r>
              <a:rPr lang="zh-TW" altLang="en-US" sz="3600"/>
              <a:t>円</a:t>
            </a:r>
            <a:endParaRPr lang="en-US" altLang="zh-TW" sz="3600"/>
          </a:p>
          <a:p>
            <a:pPr marL="457200" indent="-457200"/>
            <a:r>
              <a:rPr lang="zh-TW" altLang="en-US" sz="3600"/>
              <a:t> </a:t>
            </a:r>
            <a:r>
              <a:rPr lang="ja-JP" altLang="en-US" sz="3600">
                <a:solidFill>
                  <a:srgbClr val="0000FF"/>
                </a:solidFill>
              </a:rPr>
              <a:t>４．</a:t>
            </a:r>
            <a:r>
              <a:rPr lang="en-US" altLang="zh-TW" sz="3600"/>
              <a:t>500</a:t>
            </a:r>
            <a:r>
              <a:rPr lang="zh-TW" altLang="en-US" sz="3600"/>
              <a:t>円    </a:t>
            </a:r>
            <a:r>
              <a:rPr lang="ja-JP" altLang="en-US" sz="3600">
                <a:solidFill>
                  <a:srgbClr val="0000FF"/>
                </a:solidFill>
              </a:rPr>
              <a:t>５．</a:t>
            </a:r>
            <a:r>
              <a:rPr lang="en-US" altLang="zh-TW" sz="3600"/>
              <a:t>1000</a:t>
            </a:r>
            <a:r>
              <a:rPr lang="zh-TW" altLang="en-US" sz="3600"/>
              <a:t>円   </a:t>
            </a:r>
          </a:p>
        </p:txBody>
      </p:sp>
      <p:sp>
        <p:nvSpPr>
          <p:cNvPr id="9220" name="正方形/長方形 7"/>
          <p:cNvSpPr>
            <a:spLocks noChangeArrowheads="1"/>
          </p:cNvSpPr>
          <p:nvPr/>
        </p:nvSpPr>
        <p:spPr bwMode="auto">
          <a:xfrm>
            <a:off x="323850" y="1268413"/>
            <a:ext cx="7632700" cy="1385887"/>
          </a:xfrm>
          <a:prstGeom prst="rect">
            <a:avLst/>
          </a:prstGeom>
          <a:noFill/>
          <a:ln w="9525">
            <a:noFill/>
            <a:miter lim="800000"/>
            <a:headEnd/>
            <a:tailEnd/>
          </a:ln>
        </p:spPr>
        <p:txBody>
          <a:bodyPr>
            <a:spAutoFit/>
          </a:bodyPr>
          <a:lstStyle/>
          <a:p>
            <a:r>
              <a:rPr lang="ja-JP" altLang="en-US" sz="2800"/>
              <a:t>問題１のプログラムに従うと、年齢が</a:t>
            </a:r>
            <a:r>
              <a:rPr lang="en-US" altLang="ja-JP" sz="2800"/>
              <a:t>60</a:t>
            </a:r>
            <a:r>
              <a:rPr lang="ja-JP" altLang="en-US" sz="2800"/>
              <a:t>の人の料金はいくらになるでしょうか？次の選択肢から選んで下さい。</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a:xfrm>
            <a:off x="395288" y="260350"/>
            <a:ext cx="7543800" cy="796925"/>
          </a:xfrm>
        </p:spPr>
        <p:txBody>
          <a:bodyPr/>
          <a:lstStyle/>
          <a:p>
            <a:pPr eaLnBrk="1" hangingPunct="1"/>
            <a:r>
              <a:rPr lang="ja-JP" altLang="en-US" smtClean="0"/>
              <a:t>理解度チェック１　</a:t>
            </a:r>
            <a:r>
              <a:rPr lang="ja-JP" altLang="en-US" smtClean="0">
                <a:solidFill>
                  <a:srgbClr val="FF0000"/>
                </a:solidFill>
              </a:rPr>
              <a:t>解答</a:t>
            </a:r>
          </a:p>
        </p:txBody>
      </p:sp>
      <p:sp>
        <p:nvSpPr>
          <p:cNvPr id="10243" name="正方形/長方形 5"/>
          <p:cNvSpPr>
            <a:spLocks noChangeArrowheads="1"/>
          </p:cNvSpPr>
          <p:nvPr/>
        </p:nvSpPr>
        <p:spPr bwMode="auto">
          <a:xfrm>
            <a:off x="395288" y="1125538"/>
            <a:ext cx="7921625" cy="5410200"/>
          </a:xfrm>
          <a:prstGeom prst="rect">
            <a:avLst/>
          </a:prstGeom>
          <a:noFill/>
          <a:ln w="9525">
            <a:noFill/>
            <a:miter lim="800000"/>
            <a:headEnd/>
            <a:tailEnd/>
          </a:ln>
        </p:spPr>
        <p:txBody>
          <a:bodyPr>
            <a:spAutoFit/>
          </a:bodyPr>
          <a:lstStyle/>
          <a:p>
            <a:pPr>
              <a:lnSpc>
                <a:spcPts val="3100"/>
              </a:lnSpc>
            </a:pPr>
            <a:r>
              <a:rPr lang="en-US" altLang="ja-JP" sz="2000">
                <a:latin typeface="Courier New" pitchFamily="49" charset="0"/>
                <a:cs typeface="Courier New" pitchFamily="49" charset="0"/>
              </a:rPr>
              <a:t>int Age=Integer.parseInt(jTextFieldAge.getText());</a:t>
            </a:r>
          </a:p>
          <a:p>
            <a:pPr>
              <a:lnSpc>
                <a:spcPts val="3100"/>
              </a:lnSpc>
            </a:pPr>
            <a:r>
              <a:rPr lang="en-US" altLang="ja-JP" sz="2000">
                <a:latin typeface="Courier New" pitchFamily="49" charset="0"/>
                <a:cs typeface="Courier New" pitchFamily="49" charset="0"/>
              </a:rPr>
              <a:t>if( Age&lt;=6 ) {</a:t>
            </a:r>
          </a:p>
          <a:p>
            <a:pPr>
              <a:lnSpc>
                <a:spcPts val="3100"/>
              </a:lnSpc>
            </a:pPr>
            <a:r>
              <a:rPr lang="ja-JP" altLang="en-US" sz="2000">
                <a:latin typeface="Courier New" pitchFamily="49" charset="0"/>
                <a:cs typeface="Courier New" pitchFamily="49" charset="0"/>
              </a:rPr>
              <a:t>　</a:t>
            </a:r>
            <a:r>
              <a:rPr lang="en-US" altLang="ja-JP" sz="2000">
                <a:latin typeface="Courier New" pitchFamily="49" charset="0"/>
                <a:cs typeface="Courier New" pitchFamily="49" charset="0"/>
              </a:rPr>
              <a:t>jTextFieldMessage.setText("</a:t>
            </a:r>
            <a:r>
              <a:rPr lang="ja-JP" altLang="en-US" sz="2000">
                <a:latin typeface="Courier New" pitchFamily="49" charset="0"/>
                <a:cs typeface="Courier New" pitchFamily="49" charset="0"/>
              </a:rPr>
              <a:t>無料です。</a:t>
            </a:r>
            <a:r>
              <a:rPr lang="en-US" altLang="ja-JP" sz="2000">
                <a:latin typeface="Courier New" pitchFamily="49" charset="0"/>
                <a:cs typeface="Courier New" pitchFamily="49" charset="0"/>
              </a:rPr>
              <a:t>");</a:t>
            </a:r>
          </a:p>
          <a:p>
            <a:pPr>
              <a:lnSpc>
                <a:spcPts val="3100"/>
              </a:lnSpc>
            </a:pPr>
            <a:r>
              <a:rPr lang="en-US" altLang="ja-JP" sz="2000">
                <a:latin typeface="Courier New" pitchFamily="49" charset="0"/>
                <a:cs typeface="Courier New" pitchFamily="49" charset="0"/>
              </a:rPr>
              <a:t>} </a:t>
            </a:r>
          </a:p>
          <a:p>
            <a:pPr>
              <a:lnSpc>
                <a:spcPts val="3100"/>
              </a:lnSpc>
            </a:pPr>
            <a:r>
              <a:rPr lang="en-US" altLang="ja-JP" sz="2000">
                <a:latin typeface="Courier New" pitchFamily="49" charset="0"/>
                <a:cs typeface="Courier New" pitchFamily="49" charset="0"/>
              </a:rPr>
              <a:t>else if( Age&lt;=12 ) {</a:t>
            </a:r>
          </a:p>
          <a:p>
            <a:pPr>
              <a:lnSpc>
                <a:spcPts val="3100"/>
              </a:lnSpc>
            </a:pPr>
            <a:r>
              <a:rPr lang="ja-JP" altLang="en-US" sz="2000">
                <a:latin typeface="Courier New" pitchFamily="49" charset="0"/>
                <a:cs typeface="Courier New" pitchFamily="49" charset="0"/>
              </a:rPr>
              <a:t>　</a:t>
            </a:r>
            <a:r>
              <a:rPr lang="en-US" altLang="ja-JP" sz="2000">
                <a:latin typeface="Courier New" pitchFamily="49" charset="0"/>
                <a:cs typeface="Courier New" pitchFamily="49" charset="0"/>
              </a:rPr>
              <a:t>jTextFieldMessage.setText("</a:t>
            </a:r>
            <a:r>
              <a:rPr lang="ja-JP" altLang="en-US" sz="2000">
                <a:latin typeface="Courier New" pitchFamily="49" charset="0"/>
                <a:cs typeface="Courier New" pitchFamily="49" charset="0"/>
              </a:rPr>
              <a:t>料金は</a:t>
            </a:r>
            <a:r>
              <a:rPr lang="en-US" altLang="ja-JP" sz="2000">
                <a:latin typeface="Courier New" pitchFamily="49" charset="0"/>
                <a:cs typeface="Courier New" pitchFamily="49" charset="0"/>
              </a:rPr>
              <a:t>300</a:t>
            </a:r>
            <a:r>
              <a:rPr lang="ja-JP" altLang="en-US" sz="2000">
                <a:latin typeface="Courier New" pitchFamily="49" charset="0"/>
                <a:cs typeface="Courier New" pitchFamily="49" charset="0"/>
              </a:rPr>
              <a:t>円です。</a:t>
            </a:r>
            <a:r>
              <a:rPr lang="en-US" altLang="ja-JP" sz="2000">
                <a:latin typeface="Courier New" pitchFamily="49" charset="0"/>
                <a:cs typeface="Courier New" pitchFamily="49" charset="0"/>
              </a:rPr>
              <a:t>"); </a:t>
            </a:r>
          </a:p>
          <a:p>
            <a:pPr>
              <a:lnSpc>
                <a:spcPts val="3100"/>
              </a:lnSpc>
            </a:pPr>
            <a:r>
              <a:rPr lang="en-US" altLang="ja-JP" sz="2000">
                <a:latin typeface="Courier New" pitchFamily="49" charset="0"/>
                <a:cs typeface="Courier New" pitchFamily="49" charset="0"/>
              </a:rPr>
              <a:t>}</a:t>
            </a:r>
          </a:p>
          <a:p>
            <a:pPr>
              <a:lnSpc>
                <a:spcPts val="3100"/>
              </a:lnSpc>
            </a:pPr>
            <a:r>
              <a:rPr lang="en-US" altLang="ja-JP" sz="2000">
                <a:latin typeface="Courier New" pitchFamily="49" charset="0"/>
                <a:cs typeface="Courier New" pitchFamily="49" charset="0"/>
              </a:rPr>
              <a:t>else if( Age&lt;=59 ) {</a:t>
            </a:r>
          </a:p>
          <a:p>
            <a:pPr>
              <a:lnSpc>
                <a:spcPts val="3100"/>
              </a:lnSpc>
            </a:pPr>
            <a:r>
              <a:rPr lang="ja-JP" altLang="en-US" sz="2000">
                <a:latin typeface="Courier New" pitchFamily="49" charset="0"/>
                <a:cs typeface="Courier New" pitchFamily="49" charset="0"/>
              </a:rPr>
              <a:t>　</a:t>
            </a:r>
            <a:r>
              <a:rPr lang="en-US" altLang="ja-JP" sz="2000">
                <a:latin typeface="Courier New" pitchFamily="49" charset="0"/>
                <a:cs typeface="Courier New" pitchFamily="49" charset="0"/>
              </a:rPr>
              <a:t>jTextFieldMessage.setText("</a:t>
            </a:r>
            <a:r>
              <a:rPr lang="ja-JP" altLang="en-US" sz="2000">
                <a:latin typeface="Courier New" pitchFamily="49" charset="0"/>
                <a:cs typeface="Courier New" pitchFamily="49" charset="0"/>
              </a:rPr>
              <a:t>料金は</a:t>
            </a:r>
            <a:r>
              <a:rPr lang="en-US" altLang="ja-JP" sz="2000">
                <a:latin typeface="Courier New" pitchFamily="49" charset="0"/>
                <a:cs typeface="Courier New" pitchFamily="49" charset="0"/>
              </a:rPr>
              <a:t>500</a:t>
            </a:r>
            <a:r>
              <a:rPr lang="ja-JP" altLang="en-US" sz="2000">
                <a:latin typeface="Courier New" pitchFamily="49" charset="0"/>
                <a:cs typeface="Courier New" pitchFamily="49" charset="0"/>
              </a:rPr>
              <a:t>円です。</a:t>
            </a:r>
            <a:r>
              <a:rPr lang="en-US" altLang="ja-JP" sz="2000">
                <a:latin typeface="Courier New" pitchFamily="49" charset="0"/>
                <a:cs typeface="Courier New" pitchFamily="49" charset="0"/>
              </a:rPr>
              <a:t>"); </a:t>
            </a:r>
          </a:p>
          <a:p>
            <a:pPr>
              <a:lnSpc>
                <a:spcPts val="3100"/>
              </a:lnSpc>
            </a:pPr>
            <a:r>
              <a:rPr lang="en-US" altLang="ja-JP" sz="2000">
                <a:latin typeface="Courier New" pitchFamily="49" charset="0"/>
                <a:cs typeface="Courier New" pitchFamily="49" charset="0"/>
              </a:rPr>
              <a:t>}</a:t>
            </a:r>
          </a:p>
          <a:p>
            <a:pPr>
              <a:lnSpc>
                <a:spcPts val="3100"/>
              </a:lnSpc>
            </a:pPr>
            <a:r>
              <a:rPr lang="en-US" altLang="ja-JP" sz="2000">
                <a:latin typeface="Courier New" pitchFamily="49" charset="0"/>
                <a:cs typeface="Courier New" pitchFamily="49" charset="0"/>
              </a:rPr>
              <a:t>else {</a:t>
            </a:r>
          </a:p>
          <a:p>
            <a:pPr>
              <a:lnSpc>
                <a:spcPts val="3100"/>
              </a:lnSpc>
            </a:pPr>
            <a:r>
              <a:rPr lang="ja-JP" altLang="en-US" sz="2000">
                <a:latin typeface="Courier New" pitchFamily="49" charset="0"/>
                <a:cs typeface="Courier New" pitchFamily="49" charset="0"/>
              </a:rPr>
              <a:t>　</a:t>
            </a:r>
            <a:r>
              <a:rPr lang="en-US" altLang="ja-JP" sz="2000">
                <a:latin typeface="Courier New" pitchFamily="49" charset="0"/>
                <a:cs typeface="Courier New" pitchFamily="49" charset="0"/>
              </a:rPr>
              <a:t>jTextFieldMessage.setText("</a:t>
            </a:r>
            <a:r>
              <a:rPr lang="ja-JP" altLang="en-US" sz="2000">
                <a:latin typeface="Courier New" pitchFamily="49" charset="0"/>
                <a:cs typeface="Courier New" pitchFamily="49" charset="0"/>
              </a:rPr>
              <a:t>料金は</a:t>
            </a:r>
            <a:r>
              <a:rPr lang="en-US" altLang="ja-JP" sz="2000">
                <a:latin typeface="Courier New" pitchFamily="49" charset="0"/>
                <a:cs typeface="Courier New" pitchFamily="49" charset="0"/>
              </a:rPr>
              <a:t>200</a:t>
            </a:r>
            <a:r>
              <a:rPr lang="ja-JP" altLang="en-US" sz="2000">
                <a:latin typeface="Courier New" pitchFamily="49" charset="0"/>
                <a:cs typeface="Courier New" pitchFamily="49" charset="0"/>
              </a:rPr>
              <a:t>円です。</a:t>
            </a:r>
            <a:r>
              <a:rPr lang="en-US" altLang="ja-JP" sz="2000">
                <a:latin typeface="Courier New" pitchFamily="49" charset="0"/>
                <a:cs typeface="Courier New" pitchFamily="49" charset="0"/>
              </a:rPr>
              <a:t>"); </a:t>
            </a:r>
          </a:p>
          <a:p>
            <a:pPr>
              <a:lnSpc>
                <a:spcPts val="3100"/>
              </a:lnSpc>
            </a:pPr>
            <a:r>
              <a:rPr lang="en-US" altLang="ja-JP" sz="2000">
                <a:latin typeface="Courier New" pitchFamily="49" charset="0"/>
                <a:cs typeface="Courier New" pitchFamily="49" charset="0"/>
              </a:rPr>
              <a:t>}</a:t>
            </a:r>
            <a:r>
              <a:rPr lang="en-US" altLang="ja-JP" sz="2800">
                <a:latin typeface="Courier New" pitchFamily="49" charset="0"/>
                <a:cs typeface="Courier New" pitchFamily="49" charset="0"/>
              </a:rPr>
              <a:t> </a:t>
            </a:r>
            <a:endParaRPr lang="ja-JP" altLang="en-US" sz="2800"/>
          </a:p>
        </p:txBody>
      </p:sp>
      <p:sp>
        <p:nvSpPr>
          <p:cNvPr id="12" name="テキスト ボックス 11"/>
          <p:cNvSpPr txBox="1">
            <a:spLocks noChangeArrowheads="1"/>
          </p:cNvSpPr>
          <p:nvPr/>
        </p:nvSpPr>
        <p:spPr bwMode="auto">
          <a:xfrm>
            <a:off x="4572000" y="5876925"/>
            <a:ext cx="2087563" cy="585788"/>
          </a:xfrm>
          <a:prstGeom prst="rect">
            <a:avLst/>
          </a:prstGeom>
          <a:solidFill>
            <a:srgbClr val="00FF00"/>
          </a:solidFill>
          <a:ln w="9525">
            <a:solidFill>
              <a:schemeClr val="tx1"/>
            </a:solidFill>
            <a:miter lim="800000"/>
            <a:headEnd/>
            <a:tailEnd/>
          </a:ln>
        </p:spPr>
        <p:txBody>
          <a:bodyPr>
            <a:spAutoFit/>
          </a:bodyPr>
          <a:lstStyle/>
          <a:p>
            <a:r>
              <a:rPr lang="ja-JP" altLang="en-US" sz="3200"/>
              <a:t>２．</a:t>
            </a:r>
            <a:r>
              <a:rPr lang="en-US" altLang="ja-JP" sz="3200"/>
              <a:t>200</a:t>
            </a:r>
            <a:r>
              <a:rPr lang="ja-JP" altLang="en-US" sz="3200"/>
              <a:t>円</a:t>
            </a:r>
            <a:endParaRPr lang="ja-JP" altLang="en-US" sz="3200">
              <a:latin typeface="Courier New" pitchFamily="49" charset="0"/>
              <a:cs typeface="Courier New" pitchFamily="49" charset="0"/>
            </a:endParaRPr>
          </a:p>
        </p:txBody>
      </p:sp>
      <p:grpSp>
        <p:nvGrpSpPr>
          <p:cNvPr id="2" name="グループ化 14"/>
          <p:cNvGrpSpPr>
            <a:grpSpLocks/>
          </p:cNvGrpSpPr>
          <p:nvPr/>
        </p:nvGrpSpPr>
        <p:grpSpPr bwMode="auto">
          <a:xfrm>
            <a:off x="3635375" y="1628775"/>
            <a:ext cx="3457575" cy="360363"/>
            <a:chOff x="2627784" y="1628800"/>
            <a:chExt cx="3456384" cy="360040"/>
          </a:xfrm>
        </p:grpSpPr>
        <p:sp>
          <p:nvSpPr>
            <p:cNvPr id="7" name="正方形/長方形 6"/>
            <p:cNvSpPr/>
            <p:nvPr/>
          </p:nvSpPr>
          <p:spPr>
            <a:xfrm>
              <a:off x="2627784" y="1628800"/>
              <a:ext cx="576064" cy="360040"/>
            </a:xfrm>
            <a:prstGeom prst="rect">
              <a:avLst/>
            </a:prstGeom>
            <a:solidFill>
              <a:schemeClr val="accent1">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tx1"/>
                  </a:solidFill>
                </a:rPr>
                <a:t>0</a:t>
              </a:r>
              <a:endParaRPr lang="ja-JP" altLang="en-US" sz="2000" b="1" dirty="0">
                <a:solidFill>
                  <a:schemeClr val="tx1"/>
                </a:solidFill>
              </a:endParaRPr>
            </a:p>
          </p:txBody>
        </p:sp>
        <p:sp>
          <p:nvSpPr>
            <p:cNvPr id="8" name="正方形/長方形 7"/>
            <p:cNvSpPr/>
            <p:nvPr/>
          </p:nvSpPr>
          <p:spPr>
            <a:xfrm>
              <a:off x="3203848" y="1628800"/>
              <a:ext cx="576064" cy="360040"/>
            </a:xfrm>
            <a:prstGeom prst="rect">
              <a:avLst/>
            </a:prstGeom>
            <a:solidFill>
              <a:schemeClr val="accent1">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tx1"/>
                  </a:solidFill>
                </a:rPr>
                <a:t>1</a:t>
              </a:r>
              <a:endParaRPr lang="ja-JP" altLang="en-US" sz="2000" b="1" dirty="0">
                <a:solidFill>
                  <a:schemeClr val="tx1"/>
                </a:solidFill>
              </a:endParaRPr>
            </a:p>
          </p:txBody>
        </p:sp>
        <p:sp>
          <p:nvSpPr>
            <p:cNvPr id="9" name="正方形/長方形 8"/>
            <p:cNvSpPr/>
            <p:nvPr/>
          </p:nvSpPr>
          <p:spPr>
            <a:xfrm>
              <a:off x="3779912" y="1628800"/>
              <a:ext cx="576064" cy="360040"/>
            </a:xfrm>
            <a:prstGeom prst="rect">
              <a:avLst/>
            </a:prstGeom>
            <a:solidFill>
              <a:schemeClr val="accent1">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schemeClr val="tx1"/>
                  </a:solidFill>
                </a:rPr>
                <a:t>･･･</a:t>
              </a:r>
            </a:p>
          </p:txBody>
        </p:sp>
        <p:sp>
          <p:nvSpPr>
            <p:cNvPr id="13" name="正方形/長方形 12"/>
            <p:cNvSpPr/>
            <p:nvPr/>
          </p:nvSpPr>
          <p:spPr>
            <a:xfrm>
              <a:off x="4932040" y="1628800"/>
              <a:ext cx="576064" cy="3600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tx1"/>
                  </a:solidFill>
                </a:rPr>
                <a:t>7</a:t>
              </a:r>
              <a:endParaRPr lang="ja-JP" altLang="en-US" sz="2000" b="1" dirty="0">
                <a:solidFill>
                  <a:schemeClr val="tx1"/>
                </a:solidFill>
              </a:endParaRPr>
            </a:p>
          </p:txBody>
        </p:sp>
        <p:sp>
          <p:nvSpPr>
            <p:cNvPr id="14" name="正方形/長方形 13"/>
            <p:cNvSpPr/>
            <p:nvPr/>
          </p:nvSpPr>
          <p:spPr>
            <a:xfrm>
              <a:off x="5508104" y="1628800"/>
              <a:ext cx="576064" cy="3600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schemeClr val="tx1"/>
                  </a:solidFill>
                </a:rPr>
                <a:t>･･･</a:t>
              </a:r>
            </a:p>
          </p:txBody>
        </p:sp>
        <p:sp>
          <p:nvSpPr>
            <p:cNvPr id="10" name="正方形/長方形 9"/>
            <p:cNvSpPr/>
            <p:nvPr/>
          </p:nvSpPr>
          <p:spPr>
            <a:xfrm>
              <a:off x="4355976" y="1628800"/>
              <a:ext cx="576064" cy="360040"/>
            </a:xfrm>
            <a:prstGeom prst="rect">
              <a:avLst/>
            </a:prstGeom>
            <a:solidFill>
              <a:schemeClr val="accent1">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tx1"/>
                  </a:solidFill>
                </a:rPr>
                <a:t>6</a:t>
              </a:r>
              <a:endParaRPr lang="ja-JP" altLang="en-US" sz="2000" b="1" dirty="0">
                <a:solidFill>
                  <a:schemeClr val="tx1"/>
                </a:solidFill>
              </a:endParaRPr>
            </a:p>
          </p:txBody>
        </p:sp>
      </p:grpSp>
      <p:grpSp>
        <p:nvGrpSpPr>
          <p:cNvPr id="3" name="グループ化 45"/>
          <p:cNvGrpSpPr>
            <a:grpSpLocks/>
          </p:cNvGrpSpPr>
          <p:nvPr/>
        </p:nvGrpSpPr>
        <p:grpSpPr bwMode="auto">
          <a:xfrm>
            <a:off x="3635375" y="2781300"/>
            <a:ext cx="4608513" cy="360363"/>
            <a:chOff x="2339752" y="2420888"/>
            <a:chExt cx="4608512" cy="360040"/>
          </a:xfrm>
        </p:grpSpPr>
        <p:sp>
          <p:nvSpPr>
            <p:cNvPr id="17" name="正方形/長方形 16"/>
            <p:cNvSpPr/>
            <p:nvPr/>
          </p:nvSpPr>
          <p:spPr>
            <a:xfrm>
              <a:off x="2339752" y="2420888"/>
              <a:ext cx="576263" cy="36004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bg1">
                      <a:lumMod val="50000"/>
                    </a:schemeClr>
                  </a:solidFill>
                </a:rPr>
                <a:t>0</a:t>
              </a:r>
              <a:endParaRPr lang="ja-JP" altLang="en-US" sz="2000" b="1" dirty="0">
                <a:solidFill>
                  <a:schemeClr val="bg1">
                    <a:lumMod val="50000"/>
                  </a:schemeClr>
                </a:solidFill>
              </a:endParaRPr>
            </a:p>
          </p:txBody>
        </p:sp>
        <p:sp>
          <p:nvSpPr>
            <p:cNvPr id="18" name="正方形/長方形 17"/>
            <p:cNvSpPr/>
            <p:nvPr/>
          </p:nvSpPr>
          <p:spPr>
            <a:xfrm>
              <a:off x="2916015" y="2420888"/>
              <a:ext cx="576262" cy="36004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schemeClr val="bg1">
                      <a:lumMod val="50000"/>
                    </a:schemeClr>
                  </a:solidFill>
                </a:rPr>
                <a:t>･･･</a:t>
              </a:r>
            </a:p>
          </p:txBody>
        </p:sp>
        <p:sp>
          <p:nvSpPr>
            <p:cNvPr id="19" name="正方形/長方形 18"/>
            <p:cNvSpPr/>
            <p:nvPr/>
          </p:nvSpPr>
          <p:spPr>
            <a:xfrm>
              <a:off x="3492277" y="2420888"/>
              <a:ext cx="576263" cy="36004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bg1">
                      <a:lumMod val="50000"/>
                    </a:schemeClr>
                  </a:solidFill>
                </a:rPr>
                <a:t>6</a:t>
              </a:r>
              <a:endParaRPr lang="ja-JP" altLang="en-US" sz="2000" b="1" dirty="0">
                <a:solidFill>
                  <a:schemeClr val="bg1">
                    <a:lumMod val="50000"/>
                  </a:schemeClr>
                </a:solidFill>
              </a:endParaRPr>
            </a:p>
          </p:txBody>
        </p:sp>
        <p:sp>
          <p:nvSpPr>
            <p:cNvPr id="20" name="正方形/長方形 19"/>
            <p:cNvSpPr/>
            <p:nvPr/>
          </p:nvSpPr>
          <p:spPr>
            <a:xfrm>
              <a:off x="4068540" y="2420888"/>
              <a:ext cx="576262" cy="360040"/>
            </a:xfrm>
            <a:prstGeom prst="rect">
              <a:avLst/>
            </a:prstGeom>
            <a:solidFill>
              <a:schemeClr val="accent1">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tx1"/>
                  </a:solidFill>
                </a:rPr>
                <a:t>7</a:t>
              </a:r>
              <a:endParaRPr lang="ja-JP" altLang="en-US" sz="2000" b="1" dirty="0">
                <a:solidFill>
                  <a:schemeClr val="tx1"/>
                </a:solidFill>
              </a:endParaRPr>
            </a:p>
          </p:txBody>
        </p:sp>
        <p:sp>
          <p:nvSpPr>
            <p:cNvPr id="21" name="正方形/長方形 20"/>
            <p:cNvSpPr/>
            <p:nvPr/>
          </p:nvSpPr>
          <p:spPr>
            <a:xfrm>
              <a:off x="4644801" y="2420888"/>
              <a:ext cx="574675" cy="360040"/>
            </a:xfrm>
            <a:prstGeom prst="rect">
              <a:avLst/>
            </a:prstGeom>
            <a:solidFill>
              <a:schemeClr val="accent1">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schemeClr val="tx1"/>
                  </a:solidFill>
                </a:rPr>
                <a:t>・・・</a:t>
              </a:r>
            </a:p>
          </p:txBody>
        </p:sp>
        <p:sp>
          <p:nvSpPr>
            <p:cNvPr id="27" name="正方形/長方形 26"/>
            <p:cNvSpPr/>
            <p:nvPr/>
          </p:nvSpPr>
          <p:spPr>
            <a:xfrm>
              <a:off x="5795739" y="2420888"/>
              <a:ext cx="576262" cy="3600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tx1"/>
                  </a:solidFill>
                </a:rPr>
                <a:t>13</a:t>
              </a:r>
              <a:endParaRPr lang="ja-JP" altLang="en-US" sz="2000" b="1" dirty="0">
                <a:solidFill>
                  <a:schemeClr val="tx1"/>
                </a:solidFill>
              </a:endParaRPr>
            </a:p>
          </p:txBody>
        </p:sp>
        <p:sp>
          <p:nvSpPr>
            <p:cNvPr id="28" name="正方形/長方形 27"/>
            <p:cNvSpPr/>
            <p:nvPr/>
          </p:nvSpPr>
          <p:spPr>
            <a:xfrm>
              <a:off x="6372001" y="2420888"/>
              <a:ext cx="576263" cy="3600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schemeClr val="tx1"/>
                  </a:solidFill>
                </a:rPr>
                <a:t>･･･</a:t>
              </a:r>
            </a:p>
          </p:txBody>
        </p:sp>
        <p:sp>
          <p:nvSpPr>
            <p:cNvPr id="22" name="正方形/長方形 21"/>
            <p:cNvSpPr/>
            <p:nvPr/>
          </p:nvSpPr>
          <p:spPr>
            <a:xfrm>
              <a:off x="5219476" y="2420888"/>
              <a:ext cx="576263" cy="360040"/>
            </a:xfrm>
            <a:prstGeom prst="rect">
              <a:avLst/>
            </a:prstGeom>
            <a:solidFill>
              <a:schemeClr val="accent1">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tx1"/>
                  </a:solidFill>
                </a:rPr>
                <a:t>12</a:t>
              </a:r>
              <a:endParaRPr lang="ja-JP" altLang="en-US" sz="2000" b="1" dirty="0">
                <a:solidFill>
                  <a:schemeClr val="tx1"/>
                </a:solidFill>
              </a:endParaRPr>
            </a:p>
          </p:txBody>
        </p:sp>
      </p:grpSp>
      <p:grpSp>
        <p:nvGrpSpPr>
          <p:cNvPr id="4" name="グループ化 44"/>
          <p:cNvGrpSpPr>
            <a:grpSpLocks/>
          </p:cNvGrpSpPr>
          <p:nvPr/>
        </p:nvGrpSpPr>
        <p:grpSpPr bwMode="auto">
          <a:xfrm>
            <a:off x="3635375" y="3933825"/>
            <a:ext cx="4608513" cy="358775"/>
            <a:chOff x="1763688" y="3573016"/>
            <a:chExt cx="4608512" cy="360040"/>
          </a:xfrm>
        </p:grpSpPr>
        <p:sp>
          <p:nvSpPr>
            <p:cNvPr id="29" name="正方形/長方形 28"/>
            <p:cNvSpPr/>
            <p:nvPr/>
          </p:nvSpPr>
          <p:spPr>
            <a:xfrm>
              <a:off x="1763688" y="3573016"/>
              <a:ext cx="576263" cy="36004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bg1">
                      <a:lumMod val="50000"/>
                    </a:schemeClr>
                  </a:solidFill>
                </a:rPr>
                <a:t>0</a:t>
              </a:r>
              <a:endParaRPr lang="ja-JP" altLang="en-US" sz="2000" b="1" dirty="0">
                <a:solidFill>
                  <a:schemeClr val="bg1">
                    <a:lumMod val="50000"/>
                  </a:schemeClr>
                </a:solidFill>
              </a:endParaRPr>
            </a:p>
          </p:txBody>
        </p:sp>
        <p:sp>
          <p:nvSpPr>
            <p:cNvPr id="30" name="正方形/長方形 29"/>
            <p:cNvSpPr/>
            <p:nvPr/>
          </p:nvSpPr>
          <p:spPr>
            <a:xfrm>
              <a:off x="2339951" y="3573016"/>
              <a:ext cx="576262" cy="36004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schemeClr val="bg1">
                      <a:lumMod val="50000"/>
                    </a:schemeClr>
                  </a:solidFill>
                </a:rPr>
                <a:t>･･･</a:t>
              </a:r>
            </a:p>
          </p:txBody>
        </p:sp>
        <p:sp>
          <p:nvSpPr>
            <p:cNvPr id="31" name="正方形/長方形 30"/>
            <p:cNvSpPr/>
            <p:nvPr/>
          </p:nvSpPr>
          <p:spPr>
            <a:xfrm>
              <a:off x="2916213" y="3573016"/>
              <a:ext cx="576263" cy="36004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bg1">
                      <a:lumMod val="50000"/>
                    </a:schemeClr>
                  </a:solidFill>
                </a:rPr>
                <a:t>12</a:t>
              </a:r>
              <a:endParaRPr lang="ja-JP" altLang="en-US" sz="2000" b="1" dirty="0">
                <a:solidFill>
                  <a:schemeClr val="bg1">
                    <a:lumMod val="50000"/>
                  </a:schemeClr>
                </a:solidFill>
              </a:endParaRPr>
            </a:p>
          </p:txBody>
        </p:sp>
        <p:sp>
          <p:nvSpPr>
            <p:cNvPr id="32" name="正方形/長方形 31"/>
            <p:cNvSpPr/>
            <p:nvPr/>
          </p:nvSpPr>
          <p:spPr>
            <a:xfrm>
              <a:off x="3492476" y="3573016"/>
              <a:ext cx="576262" cy="360040"/>
            </a:xfrm>
            <a:prstGeom prst="rect">
              <a:avLst/>
            </a:prstGeom>
            <a:solidFill>
              <a:schemeClr val="accent1">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tx1"/>
                  </a:solidFill>
                </a:rPr>
                <a:t>13</a:t>
              </a:r>
              <a:endParaRPr lang="ja-JP" altLang="en-US" sz="2000" b="1" dirty="0">
                <a:solidFill>
                  <a:schemeClr val="tx1"/>
                </a:solidFill>
              </a:endParaRPr>
            </a:p>
          </p:txBody>
        </p:sp>
        <p:sp>
          <p:nvSpPr>
            <p:cNvPr id="33" name="正方形/長方形 32"/>
            <p:cNvSpPr/>
            <p:nvPr/>
          </p:nvSpPr>
          <p:spPr>
            <a:xfrm>
              <a:off x="4068737" y="3573016"/>
              <a:ext cx="574675" cy="360040"/>
            </a:xfrm>
            <a:prstGeom prst="rect">
              <a:avLst/>
            </a:prstGeom>
            <a:solidFill>
              <a:schemeClr val="accent1">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schemeClr val="tx1"/>
                  </a:solidFill>
                </a:rPr>
                <a:t>・・・</a:t>
              </a:r>
            </a:p>
          </p:txBody>
        </p:sp>
        <p:sp>
          <p:nvSpPr>
            <p:cNvPr id="35" name="正方形/長方形 34"/>
            <p:cNvSpPr/>
            <p:nvPr/>
          </p:nvSpPr>
          <p:spPr>
            <a:xfrm>
              <a:off x="5219675" y="3573016"/>
              <a:ext cx="576262" cy="3600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tx1"/>
                  </a:solidFill>
                </a:rPr>
                <a:t>60</a:t>
              </a:r>
              <a:endParaRPr lang="ja-JP" altLang="en-US" sz="2000" b="1" dirty="0">
                <a:solidFill>
                  <a:schemeClr val="tx1"/>
                </a:solidFill>
              </a:endParaRPr>
            </a:p>
          </p:txBody>
        </p:sp>
        <p:sp>
          <p:nvSpPr>
            <p:cNvPr id="36" name="正方形/長方形 35"/>
            <p:cNvSpPr/>
            <p:nvPr/>
          </p:nvSpPr>
          <p:spPr>
            <a:xfrm>
              <a:off x="5795937" y="3573016"/>
              <a:ext cx="576263" cy="3600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schemeClr val="tx1"/>
                  </a:solidFill>
                </a:rPr>
                <a:t>･･･</a:t>
              </a:r>
            </a:p>
          </p:txBody>
        </p:sp>
        <p:sp>
          <p:nvSpPr>
            <p:cNvPr id="34" name="正方形/長方形 33"/>
            <p:cNvSpPr/>
            <p:nvPr/>
          </p:nvSpPr>
          <p:spPr>
            <a:xfrm>
              <a:off x="4643412" y="3573016"/>
              <a:ext cx="576263" cy="360040"/>
            </a:xfrm>
            <a:prstGeom prst="rect">
              <a:avLst/>
            </a:prstGeom>
            <a:solidFill>
              <a:schemeClr val="accent1">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tx1"/>
                  </a:solidFill>
                </a:rPr>
                <a:t>59</a:t>
              </a:r>
              <a:endParaRPr lang="ja-JP" altLang="en-US" sz="2000" b="1" dirty="0">
                <a:solidFill>
                  <a:schemeClr val="tx1"/>
                </a:solidFill>
              </a:endParaRPr>
            </a:p>
          </p:txBody>
        </p:sp>
      </p:grpSp>
      <p:grpSp>
        <p:nvGrpSpPr>
          <p:cNvPr id="5" name="グループ化 46"/>
          <p:cNvGrpSpPr>
            <a:grpSpLocks/>
          </p:cNvGrpSpPr>
          <p:nvPr/>
        </p:nvGrpSpPr>
        <p:grpSpPr bwMode="auto">
          <a:xfrm>
            <a:off x="3635375" y="5084763"/>
            <a:ext cx="2881313" cy="360362"/>
            <a:chOff x="2339752" y="4941168"/>
            <a:chExt cx="2880320" cy="360040"/>
          </a:xfrm>
        </p:grpSpPr>
        <p:sp>
          <p:nvSpPr>
            <p:cNvPr id="37" name="正方形/長方形 36"/>
            <p:cNvSpPr/>
            <p:nvPr/>
          </p:nvSpPr>
          <p:spPr>
            <a:xfrm>
              <a:off x="2339752" y="4941168"/>
              <a:ext cx="576064" cy="36004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bg1">
                      <a:lumMod val="50000"/>
                    </a:schemeClr>
                  </a:solidFill>
                </a:rPr>
                <a:t>0</a:t>
              </a:r>
              <a:endParaRPr lang="ja-JP" altLang="en-US" sz="2000" b="1" dirty="0">
                <a:solidFill>
                  <a:schemeClr val="bg1">
                    <a:lumMod val="50000"/>
                  </a:schemeClr>
                </a:solidFill>
              </a:endParaRPr>
            </a:p>
          </p:txBody>
        </p:sp>
        <p:sp>
          <p:nvSpPr>
            <p:cNvPr id="38" name="正方形/長方形 37"/>
            <p:cNvSpPr/>
            <p:nvPr/>
          </p:nvSpPr>
          <p:spPr>
            <a:xfrm>
              <a:off x="2915816" y="4941168"/>
              <a:ext cx="576063" cy="36004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schemeClr val="bg1">
                      <a:lumMod val="50000"/>
                    </a:schemeClr>
                  </a:solidFill>
                </a:rPr>
                <a:t>･･･</a:t>
              </a:r>
            </a:p>
          </p:txBody>
        </p:sp>
        <p:sp>
          <p:nvSpPr>
            <p:cNvPr id="39" name="正方形/長方形 38"/>
            <p:cNvSpPr/>
            <p:nvPr/>
          </p:nvSpPr>
          <p:spPr>
            <a:xfrm>
              <a:off x="3491880" y="4941168"/>
              <a:ext cx="576064" cy="36004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bg1">
                      <a:lumMod val="50000"/>
                    </a:schemeClr>
                  </a:solidFill>
                </a:rPr>
                <a:t>59</a:t>
              </a:r>
              <a:endParaRPr lang="ja-JP" altLang="en-US" sz="2000" b="1" dirty="0">
                <a:solidFill>
                  <a:schemeClr val="bg1">
                    <a:lumMod val="50000"/>
                  </a:schemeClr>
                </a:solidFill>
              </a:endParaRPr>
            </a:p>
          </p:txBody>
        </p:sp>
        <p:sp>
          <p:nvSpPr>
            <p:cNvPr id="40" name="正方形/長方形 39"/>
            <p:cNvSpPr/>
            <p:nvPr/>
          </p:nvSpPr>
          <p:spPr>
            <a:xfrm>
              <a:off x="4067944" y="4941168"/>
              <a:ext cx="576063" cy="360040"/>
            </a:xfrm>
            <a:prstGeom prst="rect">
              <a:avLst/>
            </a:prstGeom>
            <a:solidFill>
              <a:schemeClr val="accent1">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tx1"/>
                  </a:solidFill>
                </a:rPr>
                <a:t>60</a:t>
              </a:r>
              <a:endParaRPr lang="ja-JP" altLang="en-US" sz="2000" b="1" dirty="0">
                <a:solidFill>
                  <a:schemeClr val="tx1"/>
                </a:solidFill>
              </a:endParaRPr>
            </a:p>
          </p:txBody>
        </p:sp>
        <p:sp>
          <p:nvSpPr>
            <p:cNvPr id="41" name="正方形/長方形 40"/>
            <p:cNvSpPr/>
            <p:nvPr/>
          </p:nvSpPr>
          <p:spPr>
            <a:xfrm>
              <a:off x="4644008" y="4941168"/>
              <a:ext cx="576064" cy="360040"/>
            </a:xfrm>
            <a:prstGeom prst="rect">
              <a:avLst/>
            </a:prstGeom>
            <a:solidFill>
              <a:schemeClr val="accent1">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schemeClr val="tx1"/>
                  </a:solidFill>
                </a:rPr>
                <a:t>・・・</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ssolv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dissolv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dissolve">
                                      <p:cBhvr>
                                        <p:cTn id="2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a:xfrm>
            <a:off x="250825" y="549275"/>
            <a:ext cx="7543800" cy="723900"/>
          </a:xfrm>
        </p:spPr>
        <p:txBody>
          <a:bodyPr/>
          <a:lstStyle/>
          <a:p>
            <a:pPr eaLnBrk="1" hangingPunct="1"/>
            <a:r>
              <a:rPr lang="ja-JP" altLang="en-US" smtClean="0"/>
              <a:t>理解度チェック２</a:t>
            </a:r>
          </a:p>
        </p:txBody>
      </p:sp>
      <p:sp>
        <p:nvSpPr>
          <p:cNvPr id="12291" name="テキスト ボックス 4"/>
          <p:cNvSpPr txBox="1">
            <a:spLocks noChangeArrowheads="1"/>
          </p:cNvSpPr>
          <p:nvPr/>
        </p:nvSpPr>
        <p:spPr bwMode="auto">
          <a:xfrm>
            <a:off x="323850" y="3213100"/>
            <a:ext cx="7632700" cy="2862263"/>
          </a:xfrm>
          <a:prstGeom prst="rect">
            <a:avLst/>
          </a:prstGeom>
          <a:noFill/>
          <a:ln w="19050">
            <a:solidFill>
              <a:srgbClr val="FF0000"/>
            </a:solidFill>
            <a:prstDash val="dash"/>
            <a:miter lim="800000"/>
            <a:headEnd/>
            <a:tailEnd/>
          </a:ln>
        </p:spPr>
        <p:txBody>
          <a:bodyPr>
            <a:spAutoFit/>
          </a:bodyPr>
          <a:lstStyle/>
          <a:p>
            <a:pPr marL="457200" indent="-457200"/>
            <a:r>
              <a:rPr lang="ja-JP" altLang="en-US" sz="3600" b="1">
                <a:solidFill>
                  <a:srgbClr val="0000FF"/>
                </a:solidFill>
              </a:rPr>
              <a:t>１．</a:t>
            </a:r>
            <a:r>
              <a:rPr lang="en-US" altLang="zh-TW" sz="3600">
                <a:latin typeface="Courier New" pitchFamily="49" charset="0"/>
                <a:cs typeface="Courier New" pitchFamily="49" charset="0"/>
              </a:rPr>
              <a:t>Age&lt;=6 &amp;&amp; Age&gt;=60    </a:t>
            </a:r>
          </a:p>
          <a:p>
            <a:pPr marL="457200" indent="-457200"/>
            <a:r>
              <a:rPr lang="ja-JP" altLang="en-US" sz="3600">
                <a:solidFill>
                  <a:srgbClr val="0000FF"/>
                </a:solidFill>
              </a:rPr>
              <a:t>２．</a:t>
            </a:r>
            <a:r>
              <a:rPr lang="en-US" altLang="zh-TW" sz="3600">
                <a:latin typeface="Courier New" pitchFamily="49" charset="0"/>
                <a:cs typeface="Courier New" pitchFamily="49" charset="0"/>
              </a:rPr>
              <a:t>Age&lt;6 &amp;&amp; Age&gt;60    </a:t>
            </a:r>
          </a:p>
          <a:p>
            <a:pPr marL="457200" indent="-457200"/>
            <a:r>
              <a:rPr lang="ja-JP" altLang="en-US" sz="3600">
                <a:solidFill>
                  <a:srgbClr val="0000FF"/>
                </a:solidFill>
              </a:rPr>
              <a:t>３．</a:t>
            </a:r>
            <a:r>
              <a:rPr lang="en-US" altLang="zh-TW" sz="3600">
                <a:latin typeface="Courier New" pitchFamily="49" charset="0"/>
                <a:cs typeface="Courier New" pitchFamily="49" charset="0"/>
              </a:rPr>
              <a:t>Age&lt;=6    </a:t>
            </a:r>
          </a:p>
          <a:p>
            <a:pPr marL="457200" indent="-457200"/>
            <a:r>
              <a:rPr lang="ja-JP" altLang="en-US" sz="3600">
                <a:solidFill>
                  <a:srgbClr val="0000FF"/>
                </a:solidFill>
              </a:rPr>
              <a:t>４．</a:t>
            </a:r>
            <a:r>
              <a:rPr lang="en-US" altLang="zh-TW" sz="3600">
                <a:latin typeface="Courier New" pitchFamily="49" charset="0"/>
                <a:cs typeface="Courier New" pitchFamily="49" charset="0"/>
              </a:rPr>
              <a:t>Age&lt;=6 || Age&gt;=60    </a:t>
            </a:r>
          </a:p>
          <a:p>
            <a:pPr marL="457200" indent="-457200"/>
            <a:r>
              <a:rPr lang="ja-JP" altLang="en-US" sz="3600">
                <a:solidFill>
                  <a:srgbClr val="0000FF"/>
                </a:solidFill>
              </a:rPr>
              <a:t>５．</a:t>
            </a:r>
            <a:r>
              <a:rPr lang="en-US" altLang="zh-TW" sz="3600">
                <a:latin typeface="Courier New" pitchFamily="49" charset="0"/>
                <a:cs typeface="Courier New" pitchFamily="49" charset="0"/>
              </a:rPr>
              <a:t>Age&lt;6 || Age&gt;60   </a:t>
            </a:r>
          </a:p>
        </p:txBody>
      </p:sp>
      <p:sp>
        <p:nvSpPr>
          <p:cNvPr id="12292" name="正方形/長方形 7"/>
          <p:cNvSpPr>
            <a:spLocks noChangeArrowheads="1"/>
          </p:cNvSpPr>
          <p:nvPr/>
        </p:nvSpPr>
        <p:spPr bwMode="auto">
          <a:xfrm>
            <a:off x="323850" y="1268413"/>
            <a:ext cx="7632700" cy="1816100"/>
          </a:xfrm>
          <a:prstGeom prst="rect">
            <a:avLst/>
          </a:prstGeom>
          <a:noFill/>
          <a:ln w="9525">
            <a:noFill/>
            <a:miter lim="800000"/>
            <a:headEnd/>
            <a:tailEnd/>
          </a:ln>
        </p:spPr>
        <p:txBody>
          <a:bodyPr>
            <a:spAutoFit/>
          </a:bodyPr>
          <a:lstStyle/>
          <a:p>
            <a:r>
              <a:rPr lang="ja-JP" altLang="en-US" sz="2800"/>
              <a:t>問題２のプログラムが問題１のプログラムと（動作結果が）同等となるためには（　　）内にどのような条件式を記述すれば良いでしょうか。次の選択肢の中から適切な条件式を選んで下さい。</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a:xfrm>
            <a:off x="395288" y="260350"/>
            <a:ext cx="7543800" cy="796925"/>
          </a:xfrm>
        </p:spPr>
        <p:txBody>
          <a:bodyPr/>
          <a:lstStyle/>
          <a:p>
            <a:pPr eaLnBrk="1" hangingPunct="1"/>
            <a:r>
              <a:rPr lang="ja-JP" altLang="en-US" smtClean="0"/>
              <a:t>理解度チェック２　</a:t>
            </a:r>
            <a:r>
              <a:rPr lang="ja-JP" altLang="en-US" smtClean="0">
                <a:solidFill>
                  <a:srgbClr val="FF0000"/>
                </a:solidFill>
              </a:rPr>
              <a:t>解答</a:t>
            </a:r>
          </a:p>
        </p:txBody>
      </p:sp>
      <p:sp>
        <p:nvSpPr>
          <p:cNvPr id="13315" name="正方形/長方形 5"/>
          <p:cNvSpPr>
            <a:spLocks noChangeArrowheads="1"/>
          </p:cNvSpPr>
          <p:nvPr/>
        </p:nvSpPr>
        <p:spPr bwMode="auto">
          <a:xfrm>
            <a:off x="395288" y="1125538"/>
            <a:ext cx="7921625" cy="5259387"/>
          </a:xfrm>
          <a:prstGeom prst="rect">
            <a:avLst/>
          </a:prstGeom>
          <a:noFill/>
          <a:ln w="9525">
            <a:noFill/>
            <a:miter lim="800000"/>
            <a:headEnd/>
            <a:tailEnd/>
          </a:ln>
        </p:spPr>
        <p:txBody>
          <a:bodyPr>
            <a:spAutoFit/>
          </a:bodyPr>
          <a:lstStyle/>
          <a:p>
            <a:pPr>
              <a:lnSpc>
                <a:spcPts val="3100"/>
              </a:lnSpc>
            </a:pPr>
            <a:r>
              <a:rPr lang="en-US" altLang="ja-JP" sz="2000">
                <a:latin typeface="Courier New" pitchFamily="49" charset="0"/>
                <a:cs typeface="Courier New" pitchFamily="49" charset="0"/>
              </a:rPr>
              <a:t>int Age=Integer.parseInt(jTextFieldAge.getText());</a:t>
            </a:r>
          </a:p>
          <a:p>
            <a:pPr>
              <a:lnSpc>
                <a:spcPts val="3100"/>
              </a:lnSpc>
            </a:pPr>
            <a:r>
              <a:rPr lang="en-US" altLang="ja-JP" sz="2000">
                <a:latin typeface="Courier New" pitchFamily="49" charset="0"/>
                <a:cs typeface="Courier New" pitchFamily="49" charset="0"/>
              </a:rPr>
              <a:t>if(Age&lt;=6) {</a:t>
            </a:r>
          </a:p>
          <a:p>
            <a:pPr>
              <a:lnSpc>
                <a:spcPts val="3100"/>
              </a:lnSpc>
            </a:pPr>
            <a:r>
              <a:rPr lang="ja-JP" altLang="en-US" sz="2000">
                <a:latin typeface="Courier New" pitchFamily="49" charset="0"/>
                <a:cs typeface="Courier New" pitchFamily="49" charset="0"/>
              </a:rPr>
              <a:t>　</a:t>
            </a:r>
            <a:r>
              <a:rPr lang="en-US" altLang="ja-JP" sz="2000">
                <a:latin typeface="Courier New" pitchFamily="49" charset="0"/>
                <a:cs typeface="Courier New" pitchFamily="49" charset="0"/>
              </a:rPr>
              <a:t>jTextFieldMessage.setText("</a:t>
            </a:r>
            <a:r>
              <a:rPr lang="ja-JP" altLang="en-US" sz="2000">
                <a:latin typeface="Courier New" pitchFamily="49" charset="0"/>
                <a:cs typeface="Courier New" pitchFamily="49" charset="0"/>
              </a:rPr>
              <a:t>無料です。</a:t>
            </a:r>
            <a:r>
              <a:rPr lang="en-US" altLang="ja-JP" sz="2000">
                <a:latin typeface="Courier New" pitchFamily="49" charset="0"/>
                <a:cs typeface="Courier New" pitchFamily="49" charset="0"/>
              </a:rPr>
              <a:t>");</a:t>
            </a:r>
          </a:p>
          <a:p>
            <a:pPr>
              <a:lnSpc>
                <a:spcPts val="3100"/>
              </a:lnSpc>
            </a:pPr>
            <a:r>
              <a:rPr lang="en-US" altLang="ja-JP" sz="2000">
                <a:latin typeface="Courier New" pitchFamily="49" charset="0"/>
                <a:cs typeface="Courier New" pitchFamily="49" charset="0"/>
              </a:rPr>
              <a:t>}</a:t>
            </a:r>
          </a:p>
          <a:p>
            <a:pPr>
              <a:lnSpc>
                <a:spcPts val="3100"/>
              </a:lnSpc>
            </a:pPr>
            <a:r>
              <a:rPr lang="en-US" altLang="ja-JP" sz="2000">
                <a:latin typeface="Courier New" pitchFamily="49" charset="0"/>
                <a:cs typeface="Courier New" pitchFamily="49" charset="0"/>
              </a:rPr>
              <a:t>else if(Age&lt;=12) {</a:t>
            </a:r>
          </a:p>
          <a:p>
            <a:pPr>
              <a:lnSpc>
                <a:spcPts val="3100"/>
              </a:lnSpc>
            </a:pPr>
            <a:r>
              <a:rPr lang="ja-JP" altLang="en-US" sz="2000">
                <a:latin typeface="Courier New" pitchFamily="49" charset="0"/>
                <a:cs typeface="Courier New" pitchFamily="49" charset="0"/>
              </a:rPr>
              <a:t>　</a:t>
            </a:r>
            <a:r>
              <a:rPr lang="en-US" altLang="ja-JP" sz="2000">
                <a:latin typeface="Courier New" pitchFamily="49" charset="0"/>
                <a:cs typeface="Courier New" pitchFamily="49" charset="0"/>
              </a:rPr>
              <a:t>jTextFieldMessage.setText("</a:t>
            </a:r>
            <a:r>
              <a:rPr lang="ja-JP" altLang="en-US" sz="2000">
                <a:latin typeface="Courier New" pitchFamily="49" charset="0"/>
                <a:cs typeface="Courier New" pitchFamily="49" charset="0"/>
              </a:rPr>
              <a:t>料金は</a:t>
            </a:r>
            <a:r>
              <a:rPr lang="en-US" altLang="ja-JP" sz="2000">
                <a:latin typeface="Courier New" pitchFamily="49" charset="0"/>
                <a:cs typeface="Courier New" pitchFamily="49" charset="0"/>
              </a:rPr>
              <a:t>300</a:t>
            </a:r>
            <a:r>
              <a:rPr lang="ja-JP" altLang="en-US" sz="2000">
                <a:latin typeface="Courier New" pitchFamily="49" charset="0"/>
                <a:cs typeface="Courier New" pitchFamily="49" charset="0"/>
              </a:rPr>
              <a:t>円です。</a:t>
            </a:r>
            <a:r>
              <a:rPr lang="en-US" altLang="ja-JP" sz="2000">
                <a:latin typeface="Courier New" pitchFamily="49" charset="0"/>
                <a:cs typeface="Courier New" pitchFamily="49" charset="0"/>
              </a:rPr>
              <a:t>"); </a:t>
            </a:r>
          </a:p>
          <a:p>
            <a:pPr>
              <a:lnSpc>
                <a:spcPts val="3100"/>
              </a:lnSpc>
            </a:pPr>
            <a:r>
              <a:rPr lang="en-US" altLang="ja-JP" sz="2000">
                <a:latin typeface="Courier New" pitchFamily="49" charset="0"/>
                <a:cs typeface="Courier New" pitchFamily="49" charset="0"/>
              </a:rPr>
              <a:t>}</a:t>
            </a:r>
          </a:p>
          <a:p>
            <a:pPr>
              <a:lnSpc>
                <a:spcPts val="3100"/>
              </a:lnSpc>
            </a:pPr>
            <a:r>
              <a:rPr lang="en-US" altLang="ja-JP" sz="2000">
                <a:latin typeface="Courier New" pitchFamily="49" charset="0"/>
                <a:cs typeface="Courier New" pitchFamily="49" charset="0"/>
              </a:rPr>
              <a:t>else if(Age&lt;=59) {</a:t>
            </a:r>
          </a:p>
          <a:p>
            <a:pPr>
              <a:lnSpc>
                <a:spcPts val="3100"/>
              </a:lnSpc>
            </a:pPr>
            <a:r>
              <a:rPr lang="ja-JP" altLang="en-US" sz="2000">
                <a:latin typeface="Courier New" pitchFamily="49" charset="0"/>
                <a:cs typeface="Courier New" pitchFamily="49" charset="0"/>
              </a:rPr>
              <a:t>　</a:t>
            </a:r>
            <a:r>
              <a:rPr lang="en-US" altLang="ja-JP" sz="2000">
                <a:latin typeface="Courier New" pitchFamily="49" charset="0"/>
                <a:cs typeface="Courier New" pitchFamily="49" charset="0"/>
              </a:rPr>
              <a:t>jTextFieldMessage.setText("</a:t>
            </a:r>
            <a:r>
              <a:rPr lang="ja-JP" altLang="en-US" sz="2000">
                <a:latin typeface="Courier New" pitchFamily="49" charset="0"/>
                <a:cs typeface="Courier New" pitchFamily="49" charset="0"/>
              </a:rPr>
              <a:t>料金は</a:t>
            </a:r>
            <a:r>
              <a:rPr lang="en-US" altLang="ja-JP" sz="2000">
                <a:latin typeface="Courier New" pitchFamily="49" charset="0"/>
                <a:cs typeface="Courier New" pitchFamily="49" charset="0"/>
              </a:rPr>
              <a:t>500</a:t>
            </a:r>
            <a:r>
              <a:rPr lang="ja-JP" altLang="en-US" sz="2000">
                <a:latin typeface="Courier New" pitchFamily="49" charset="0"/>
                <a:cs typeface="Courier New" pitchFamily="49" charset="0"/>
              </a:rPr>
              <a:t>円です。</a:t>
            </a:r>
            <a:r>
              <a:rPr lang="en-US" altLang="ja-JP" sz="2000">
                <a:latin typeface="Courier New" pitchFamily="49" charset="0"/>
                <a:cs typeface="Courier New" pitchFamily="49" charset="0"/>
              </a:rPr>
              <a:t>"); </a:t>
            </a:r>
          </a:p>
          <a:p>
            <a:pPr>
              <a:lnSpc>
                <a:spcPts val="3100"/>
              </a:lnSpc>
            </a:pPr>
            <a:r>
              <a:rPr lang="en-US" altLang="ja-JP" sz="2000">
                <a:latin typeface="Courier New" pitchFamily="49" charset="0"/>
                <a:cs typeface="Courier New" pitchFamily="49" charset="0"/>
              </a:rPr>
              <a:t>}</a:t>
            </a:r>
          </a:p>
          <a:p>
            <a:pPr>
              <a:lnSpc>
                <a:spcPts val="3100"/>
              </a:lnSpc>
            </a:pPr>
            <a:r>
              <a:rPr lang="en-US" altLang="ja-JP" sz="2000">
                <a:latin typeface="Courier New" pitchFamily="49" charset="0"/>
                <a:cs typeface="Courier New" pitchFamily="49" charset="0"/>
              </a:rPr>
              <a:t>else {</a:t>
            </a:r>
          </a:p>
          <a:p>
            <a:pPr>
              <a:lnSpc>
                <a:spcPts val="3100"/>
              </a:lnSpc>
            </a:pPr>
            <a:r>
              <a:rPr lang="ja-JP" altLang="en-US" sz="2000">
                <a:latin typeface="Courier New" pitchFamily="49" charset="0"/>
                <a:cs typeface="Courier New" pitchFamily="49" charset="0"/>
              </a:rPr>
              <a:t>　</a:t>
            </a:r>
            <a:r>
              <a:rPr lang="en-US" altLang="ja-JP" sz="2000">
                <a:latin typeface="Courier New" pitchFamily="49" charset="0"/>
                <a:cs typeface="Courier New" pitchFamily="49" charset="0"/>
              </a:rPr>
              <a:t>jTextFieldMessage.setText("</a:t>
            </a:r>
            <a:r>
              <a:rPr lang="ja-JP" altLang="en-US" sz="2000">
                <a:latin typeface="Courier New" pitchFamily="49" charset="0"/>
                <a:cs typeface="Courier New" pitchFamily="49" charset="0"/>
              </a:rPr>
              <a:t>無料です。</a:t>
            </a:r>
            <a:r>
              <a:rPr lang="en-US" altLang="ja-JP" sz="2000">
                <a:latin typeface="Courier New" pitchFamily="49" charset="0"/>
                <a:cs typeface="Courier New" pitchFamily="49" charset="0"/>
              </a:rPr>
              <a:t>"); </a:t>
            </a:r>
          </a:p>
          <a:p>
            <a:pPr>
              <a:lnSpc>
                <a:spcPts val="3100"/>
              </a:lnSpc>
            </a:pPr>
            <a:r>
              <a:rPr lang="en-US" altLang="ja-JP" sz="2000">
                <a:latin typeface="Courier New" pitchFamily="49" charset="0"/>
                <a:cs typeface="Courier New" pitchFamily="49" charset="0"/>
              </a:rPr>
              <a:t>}</a:t>
            </a:r>
          </a:p>
        </p:txBody>
      </p:sp>
      <p:grpSp>
        <p:nvGrpSpPr>
          <p:cNvPr id="2" name="グループ化 20"/>
          <p:cNvGrpSpPr>
            <a:grpSpLocks/>
          </p:cNvGrpSpPr>
          <p:nvPr/>
        </p:nvGrpSpPr>
        <p:grpSpPr bwMode="auto">
          <a:xfrm>
            <a:off x="1908175" y="5157788"/>
            <a:ext cx="6335713" cy="358775"/>
            <a:chOff x="1907704" y="5157192"/>
            <a:chExt cx="6336704" cy="360040"/>
          </a:xfrm>
        </p:grpSpPr>
        <p:sp>
          <p:nvSpPr>
            <p:cNvPr id="9" name="正方形/長方形 8"/>
            <p:cNvSpPr/>
            <p:nvPr/>
          </p:nvSpPr>
          <p:spPr>
            <a:xfrm>
              <a:off x="1907704" y="5157192"/>
              <a:ext cx="576353" cy="360040"/>
            </a:xfrm>
            <a:prstGeom prst="rect">
              <a:avLst/>
            </a:prstGeom>
            <a:solidFill>
              <a:srgbClr val="FF66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tx1"/>
                  </a:solidFill>
                </a:rPr>
                <a:t>0</a:t>
              </a:r>
              <a:endParaRPr lang="ja-JP" altLang="en-US" sz="2000" b="1" dirty="0">
                <a:solidFill>
                  <a:schemeClr val="tx1"/>
                </a:solidFill>
              </a:endParaRPr>
            </a:p>
          </p:txBody>
        </p:sp>
        <p:sp>
          <p:nvSpPr>
            <p:cNvPr id="10" name="正方形/長方形 9"/>
            <p:cNvSpPr/>
            <p:nvPr/>
          </p:nvSpPr>
          <p:spPr>
            <a:xfrm>
              <a:off x="2484057" y="5157192"/>
              <a:ext cx="576352" cy="360040"/>
            </a:xfrm>
            <a:prstGeom prst="rect">
              <a:avLst/>
            </a:prstGeom>
            <a:solidFill>
              <a:srgbClr val="FF66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schemeClr val="tx1"/>
                  </a:solidFill>
                </a:rPr>
                <a:t>･･･</a:t>
              </a:r>
            </a:p>
          </p:txBody>
        </p:sp>
        <p:sp>
          <p:nvSpPr>
            <p:cNvPr id="11" name="正方形/長方形 10"/>
            <p:cNvSpPr/>
            <p:nvPr/>
          </p:nvSpPr>
          <p:spPr>
            <a:xfrm>
              <a:off x="3060409" y="5157192"/>
              <a:ext cx="574765" cy="360040"/>
            </a:xfrm>
            <a:prstGeom prst="rect">
              <a:avLst/>
            </a:prstGeom>
            <a:solidFill>
              <a:srgbClr val="FF66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tx1"/>
                  </a:solidFill>
                </a:rPr>
                <a:t>6</a:t>
              </a:r>
              <a:endParaRPr lang="ja-JP" altLang="en-US" sz="2000" b="1" dirty="0">
                <a:solidFill>
                  <a:schemeClr val="tx1"/>
                </a:solidFill>
              </a:endParaRPr>
            </a:p>
          </p:txBody>
        </p:sp>
        <p:sp>
          <p:nvSpPr>
            <p:cNvPr id="13" name="正方形/長方形 12"/>
            <p:cNvSpPr/>
            <p:nvPr/>
          </p:nvSpPr>
          <p:spPr>
            <a:xfrm>
              <a:off x="3635174" y="5157192"/>
              <a:ext cx="576353" cy="360040"/>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tx1"/>
                  </a:solidFill>
                </a:rPr>
                <a:t>7</a:t>
              </a:r>
              <a:endParaRPr lang="ja-JP" altLang="en-US" sz="2000" b="1" dirty="0">
                <a:solidFill>
                  <a:schemeClr val="tx1"/>
                </a:solidFill>
              </a:endParaRPr>
            </a:p>
          </p:txBody>
        </p:sp>
        <p:sp>
          <p:nvSpPr>
            <p:cNvPr id="14" name="正方形/長方形 13"/>
            <p:cNvSpPr/>
            <p:nvPr/>
          </p:nvSpPr>
          <p:spPr>
            <a:xfrm>
              <a:off x="4211527" y="5157192"/>
              <a:ext cx="576352" cy="360040"/>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schemeClr val="tx1"/>
                  </a:solidFill>
                </a:rPr>
                <a:t>・・・</a:t>
              </a:r>
            </a:p>
          </p:txBody>
        </p:sp>
        <p:sp>
          <p:nvSpPr>
            <p:cNvPr id="15" name="正方形/長方形 14"/>
            <p:cNvSpPr/>
            <p:nvPr/>
          </p:nvSpPr>
          <p:spPr>
            <a:xfrm>
              <a:off x="5364233" y="5157192"/>
              <a:ext cx="576352" cy="36004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tx1"/>
                  </a:solidFill>
                </a:rPr>
                <a:t>13</a:t>
              </a:r>
              <a:endParaRPr lang="ja-JP" altLang="en-US" sz="2000" b="1" dirty="0">
                <a:solidFill>
                  <a:schemeClr val="tx1"/>
                </a:solidFill>
              </a:endParaRPr>
            </a:p>
          </p:txBody>
        </p:sp>
        <p:sp>
          <p:nvSpPr>
            <p:cNvPr id="16" name="正方形/長方形 15"/>
            <p:cNvSpPr/>
            <p:nvPr/>
          </p:nvSpPr>
          <p:spPr>
            <a:xfrm>
              <a:off x="5940585" y="5157192"/>
              <a:ext cx="576353" cy="36004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schemeClr val="tx1"/>
                  </a:solidFill>
                </a:rPr>
                <a:t>･･･</a:t>
              </a:r>
            </a:p>
          </p:txBody>
        </p:sp>
        <p:sp>
          <p:nvSpPr>
            <p:cNvPr id="17" name="正方形/長方形 16"/>
            <p:cNvSpPr/>
            <p:nvPr/>
          </p:nvSpPr>
          <p:spPr>
            <a:xfrm>
              <a:off x="4787879" y="5157192"/>
              <a:ext cx="576353" cy="360040"/>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tx1"/>
                  </a:solidFill>
                </a:rPr>
                <a:t>12</a:t>
              </a:r>
              <a:endParaRPr lang="ja-JP" altLang="en-US" sz="2000" b="1" dirty="0">
                <a:solidFill>
                  <a:schemeClr val="tx1"/>
                </a:solidFill>
              </a:endParaRPr>
            </a:p>
          </p:txBody>
        </p:sp>
        <p:sp>
          <p:nvSpPr>
            <p:cNvPr id="18" name="正方形/長方形 17"/>
            <p:cNvSpPr/>
            <p:nvPr/>
          </p:nvSpPr>
          <p:spPr>
            <a:xfrm>
              <a:off x="6516938" y="5157192"/>
              <a:ext cx="574765" cy="36004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tx1"/>
                  </a:solidFill>
                </a:rPr>
                <a:t>59</a:t>
              </a:r>
              <a:endParaRPr lang="ja-JP" altLang="en-US" sz="2000" b="1" dirty="0">
                <a:solidFill>
                  <a:schemeClr val="tx1"/>
                </a:solidFill>
              </a:endParaRPr>
            </a:p>
          </p:txBody>
        </p:sp>
        <p:sp>
          <p:nvSpPr>
            <p:cNvPr id="19" name="正方形/長方形 18"/>
            <p:cNvSpPr/>
            <p:nvPr/>
          </p:nvSpPr>
          <p:spPr>
            <a:xfrm>
              <a:off x="7091703" y="5157192"/>
              <a:ext cx="576352" cy="360040"/>
            </a:xfrm>
            <a:prstGeom prst="rect">
              <a:avLst/>
            </a:prstGeom>
            <a:solidFill>
              <a:srgbClr val="FF66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tx1"/>
                  </a:solidFill>
                </a:rPr>
                <a:t>60</a:t>
              </a:r>
              <a:endParaRPr lang="ja-JP" altLang="en-US" sz="2000" b="1" dirty="0">
                <a:solidFill>
                  <a:schemeClr val="tx1"/>
                </a:solidFill>
              </a:endParaRPr>
            </a:p>
          </p:txBody>
        </p:sp>
        <p:sp>
          <p:nvSpPr>
            <p:cNvPr id="20" name="正方形/長方形 19"/>
            <p:cNvSpPr/>
            <p:nvPr/>
          </p:nvSpPr>
          <p:spPr>
            <a:xfrm>
              <a:off x="7668055" y="5157192"/>
              <a:ext cx="576353" cy="360040"/>
            </a:xfrm>
            <a:prstGeom prst="rect">
              <a:avLst/>
            </a:prstGeom>
            <a:solidFill>
              <a:srgbClr val="FF66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schemeClr val="tx1"/>
                  </a:solidFill>
                </a:rPr>
                <a:t>･･･</a:t>
              </a:r>
            </a:p>
          </p:txBody>
        </p:sp>
      </p:grpSp>
      <p:sp>
        <p:nvSpPr>
          <p:cNvPr id="22" name="テキスト ボックス 21"/>
          <p:cNvSpPr txBox="1">
            <a:spLocks noChangeArrowheads="1"/>
          </p:cNvSpPr>
          <p:nvPr/>
        </p:nvSpPr>
        <p:spPr bwMode="auto">
          <a:xfrm>
            <a:off x="1908175" y="4724400"/>
            <a:ext cx="1727200" cy="461963"/>
          </a:xfrm>
          <a:prstGeom prst="rect">
            <a:avLst/>
          </a:prstGeom>
          <a:noFill/>
          <a:ln w="9525">
            <a:noFill/>
            <a:miter lim="800000"/>
            <a:headEnd/>
            <a:tailEnd/>
          </a:ln>
        </p:spPr>
        <p:txBody>
          <a:bodyPr>
            <a:spAutoFit/>
          </a:bodyPr>
          <a:lstStyle/>
          <a:p>
            <a:pPr algn="ctr"/>
            <a:r>
              <a:rPr lang="ja-JP" altLang="en-US" sz="2400" b="1">
                <a:solidFill>
                  <a:srgbClr val="0000FF"/>
                </a:solidFill>
              </a:rPr>
              <a:t>無料</a:t>
            </a:r>
          </a:p>
        </p:txBody>
      </p:sp>
      <p:sp>
        <p:nvSpPr>
          <p:cNvPr id="23" name="テキスト ボックス 22"/>
          <p:cNvSpPr txBox="1">
            <a:spLocks noChangeArrowheads="1"/>
          </p:cNvSpPr>
          <p:nvPr/>
        </p:nvSpPr>
        <p:spPr bwMode="auto">
          <a:xfrm>
            <a:off x="3635375" y="4724400"/>
            <a:ext cx="1728788" cy="461963"/>
          </a:xfrm>
          <a:prstGeom prst="rect">
            <a:avLst/>
          </a:prstGeom>
          <a:noFill/>
          <a:ln w="9525">
            <a:noFill/>
            <a:miter lim="800000"/>
            <a:headEnd/>
            <a:tailEnd/>
          </a:ln>
        </p:spPr>
        <p:txBody>
          <a:bodyPr>
            <a:spAutoFit/>
          </a:bodyPr>
          <a:lstStyle/>
          <a:p>
            <a:pPr algn="ctr"/>
            <a:r>
              <a:rPr lang="en-US" altLang="ja-JP" sz="2400" b="1">
                <a:solidFill>
                  <a:srgbClr val="0000FF"/>
                </a:solidFill>
              </a:rPr>
              <a:t>300</a:t>
            </a:r>
            <a:r>
              <a:rPr lang="ja-JP" altLang="en-US" sz="2400" b="1">
                <a:solidFill>
                  <a:srgbClr val="0000FF"/>
                </a:solidFill>
              </a:rPr>
              <a:t>円</a:t>
            </a:r>
          </a:p>
        </p:txBody>
      </p:sp>
      <p:sp>
        <p:nvSpPr>
          <p:cNvPr id="24" name="テキスト ボックス 23"/>
          <p:cNvSpPr txBox="1">
            <a:spLocks noChangeArrowheads="1"/>
          </p:cNvSpPr>
          <p:nvPr/>
        </p:nvSpPr>
        <p:spPr bwMode="auto">
          <a:xfrm>
            <a:off x="5364163" y="4724400"/>
            <a:ext cx="1728787" cy="461963"/>
          </a:xfrm>
          <a:prstGeom prst="rect">
            <a:avLst/>
          </a:prstGeom>
          <a:noFill/>
          <a:ln w="9525">
            <a:noFill/>
            <a:miter lim="800000"/>
            <a:headEnd/>
            <a:tailEnd/>
          </a:ln>
        </p:spPr>
        <p:txBody>
          <a:bodyPr>
            <a:spAutoFit/>
          </a:bodyPr>
          <a:lstStyle/>
          <a:p>
            <a:pPr algn="ctr"/>
            <a:r>
              <a:rPr lang="en-US" altLang="ja-JP" sz="2400" b="1">
                <a:solidFill>
                  <a:srgbClr val="0000FF"/>
                </a:solidFill>
              </a:rPr>
              <a:t>500</a:t>
            </a:r>
            <a:r>
              <a:rPr lang="ja-JP" altLang="en-US" sz="2400" b="1">
                <a:solidFill>
                  <a:srgbClr val="0000FF"/>
                </a:solidFill>
              </a:rPr>
              <a:t>円</a:t>
            </a:r>
          </a:p>
        </p:txBody>
      </p:sp>
      <p:sp>
        <p:nvSpPr>
          <p:cNvPr id="25" name="テキスト ボックス 24"/>
          <p:cNvSpPr txBox="1">
            <a:spLocks noChangeArrowheads="1"/>
          </p:cNvSpPr>
          <p:nvPr/>
        </p:nvSpPr>
        <p:spPr bwMode="auto">
          <a:xfrm>
            <a:off x="7092950" y="4724400"/>
            <a:ext cx="1150938" cy="461963"/>
          </a:xfrm>
          <a:prstGeom prst="rect">
            <a:avLst/>
          </a:prstGeom>
          <a:noFill/>
          <a:ln w="9525">
            <a:noFill/>
            <a:miter lim="800000"/>
            <a:headEnd/>
            <a:tailEnd/>
          </a:ln>
        </p:spPr>
        <p:txBody>
          <a:bodyPr>
            <a:spAutoFit/>
          </a:bodyPr>
          <a:lstStyle/>
          <a:p>
            <a:pPr algn="ctr"/>
            <a:r>
              <a:rPr lang="ja-JP" altLang="en-US" sz="2400" b="1">
                <a:solidFill>
                  <a:srgbClr val="0000FF"/>
                </a:solidFill>
              </a:rPr>
              <a:t>無料</a:t>
            </a:r>
          </a:p>
        </p:txBody>
      </p:sp>
      <p:sp>
        <p:nvSpPr>
          <p:cNvPr id="26" name="正方形/長方形 25"/>
          <p:cNvSpPr/>
          <p:nvPr/>
        </p:nvSpPr>
        <p:spPr>
          <a:xfrm>
            <a:off x="1908175" y="5949950"/>
            <a:ext cx="6335713" cy="522288"/>
          </a:xfrm>
          <a:prstGeom prst="rect">
            <a:avLst/>
          </a:prstGeom>
          <a:solidFill>
            <a:schemeClr val="accent1">
              <a:lumMod val="20000"/>
              <a:lumOff val="80000"/>
            </a:schemeClr>
          </a:solidFill>
          <a:ln>
            <a:solidFill>
              <a:srgbClr val="FF0000"/>
            </a:solidFill>
          </a:ln>
        </p:spPr>
        <p:txBody>
          <a:bodyPr>
            <a:spAutoFit/>
          </a:bodyPr>
          <a:lstStyle/>
          <a:p>
            <a:pPr>
              <a:defRPr/>
            </a:pPr>
            <a:r>
              <a:rPr lang="ja-JP" altLang="en-US" sz="2800" dirty="0">
                <a:ea typeface="ＭＳ Ｐゴシック" pitchFamily="50" charset="-128"/>
              </a:rPr>
              <a:t>無料の年齢は、</a:t>
            </a:r>
            <a:r>
              <a:rPr lang="en-US" altLang="ja-JP" sz="2800" dirty="0">
                <a:ea typeface="ＭＳ Ｐゴシック" pitchFamily="50" charset="-128"/>
              </a:rPr>
              <a:t>Age</a:t>
            </a:r>
            <a:r>
              <a:rPr lang="ja-JP" altLang="en-US" sz="2800" dirty="0">
                <a:ea typeface="ＭＳ Ｐゴシック" pitchFamily="50" charset="-128"/>
              </a:rPr>
              <a:t>≦</a:t>
            </a:r>
            <a:r>
              <a:rPr lang="en-US" altLang="ja-JP" sz="2800" dirty="0">
                <a:ea typeface="ＭＳ Ｐゴシック" pitchFamily="50" charset="-128"/>
              </a:rPr>
              <a:t>6 </a:t>
            </a:r>
            <a:r>
              <a:rPr lang="ja-JP" altLang="en-US" sz="2800" dirty="0">
                <a:ea typeface="ＭＳ Ｐゴシック" pitchFamily="50" charset="-128"/>
              </a:rPr>
              <a:t>と </a:t>
            </a:r>
            <a:r>
              <a:rPr lang="en-US" altLang="ja-JP" sz="2800" dirty="0">
                <a:ea typeface="ＭＳ Ｐゴシック" pitchFamily="50" charset="-128"/>
              </a:rPr>
              <a:t>Age</a:t>
            </a:r>
            <a:r>
              <a:rPr lang="ja-JP" altLang="en-US" sz="2800" dirty="0">
                <a:ea typeface="ＭＳ Ｐゴシック" pitchFamily="50" charset="-128"/>
              </a:rPr>
              <a:t>≧</a:t>
            </a:r>
            <a:r>
              <a:rPr lang="en-US" altLang="ja-JP" sz="2800" dirty="0">
                <a:ea typeface="ＭＳ Ｐゴシック" pitchFamily="50" charset="-128"/>
              </a:rPr>
              <a:t>60</a:t>
            </a:r>
            <a:r>
              <a:rPr lang="ja-JP" altLang="en-US" sz="2800" dirty="0">
                <a:ea typeface="ＭＳ Ｐゴシック" pitchFamily="50" charset="-128"/>
              </a:rPr>
              <a:t>の和</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dissolve">
                                      <p:cBhvr>
                                        <p:cTn id="10" dur="500"/>
                                        <p:tgtEl>
                                          <p:spTgt spid="22"/>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dissolve">
                                      <p:cBhvr>
                                        <p:cTn id="13" dur="500"/>
                                        <p:tgtEl>
                                          <p:spTgt spid="23"/>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24"/>
                                        </p:tgtEl>
                                        <p:attrNameLst>
                                          <p:attrName>style.visibility</p:attrName>
                                        </p:attrNameLst>
                                      </p:cBhvr>
                                      <p:to>
                                        <p:strVal val="visible"/>
                                      </p:to>
                                    </p:set>
                                    <p:animEffect transition="in" filter="dissolve">
                                      <p:cBhvr>
                                        <p:cTn id="16" dur="500"/>
                                        <p:tgtEl>
                                          <p:spTgt spid="24"/>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dissolve">
                                      <p:cBhvr>
                                        <p:cTn id="19" dur="500"/>
                                        <p:tgtEl>
                                          <p:spTgt spid="25"/>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26"/>
                                        </p:tgtEl>
                                        <p:attrNameLst>
                                          <p:attrName>style.visibility</p:attrName>
                                        </p:attrNameLst>
                                      </p:cBhvr>
                                      <p:to>
                                        <p:strVal val="visible"/>
                                      </p:to>
                                    </p:set>
                                    <p:animEffect transition="in" filter="dissolve">
                                      <p:cBhvr>
                                        <p:cTn id="24"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4" grpId="0"/>
      <p:bldP spid="25" grpId="0"/>
      <p:bldP spid="2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a:xfrm>
            <a:off x="395288" y="260350"/>
            <a:ext cx="7543800" cy="796925"/>
          </a:xfrm>
        </p:spPr>
        <p:txBody>
          <a:bodyPr/>
          <a:lstStyle/>
          <a:p>
            <a:pPr eaLnBrk="1" hangingPunct="1"/>
            <a:r>
              <a:rPr lang="ja-JP" altLang="en-US" smtClean="0"/>
              <a:t>理解度チェック２　</a:t>
            </a:r>
            <a:r>
              <a:rPr lang="ja-JP" altLang="en-US" smtClean="0">
                <a:solidFill>
                  <a:srgbClr val="FF0000"/>
                </a:solidFill>
              </a:rPr>
              <a:t>解答</a:t>
            </a:r>
          </a:p>
        </p:txBody>
      </p:sp>
      <p:sp>
        <p:nvSpPr>
          <p:cNvPr id="6" name="正方形/長方形 5"/>
          <p:cNvSpPr/>
          <p:nvPr/>
        </p:nvSpPr>
        <p:spPr>
          <a:xfrm>
            <a:off x="395288" y="1125538"/>
            <a:ext cx="7921625" cy="4044950"/>
          </a:xfrm>
          <a:prstGeom prst="rect">
            <a:avLst/>
          </a:prstGeom>
          <a:solidFill>
            <a:schemeClr val="accent1">
              <a:lumMod val="20000"/>
              <a:lumOff val="80000"/>
            </a:schemeClr>
          </a:solidFill>
          <a:ln>
            <a:solidFill>
              <a:schemeClr val="tx1"/>
            </a:solidFill>
            <a:prstDash val="solid"/>
          </a:ln>
        </p:spPr>
        <p:txBody>
          <a:bodyPr>
            <a:spAutoFit/>
          </a:bodyPr>
          <a:lstStyle/>
          <a:p>
            <a:pPr>
              <a:lnSpc>
                <a:spcPts val="3100"/>
              </a:lnSpc>
              <a:defRPr/>
            </a:pPr>
            <a:r>
              <a:rPr lang="en-US" altLang="ja-JP" sz="2000" dirty="0" err="1">
                <a:latin typeface="Courier New" pitchFamily="49" charset="0"/>
                <a:ea typeface="ＭＳ Ｐゴシック" pitchFamily="50" charset="-128"/>
                <a:cs typeface="Courier New" pitchFamily="49" charset="0"/>
              </a:rPr>
              <a:t>int</a:t>
            </a:r>
            <a:r>
              <a:rPr lang="en-US" altLang="ja-JP" sz="2000" dirty="0">
                <a:latin typeface="Courier New" pitchFamily="49" charset="0"/>
                <a:ea typeface="ＭＳ Ｐゴシック" pitchFamily="50" charset="-128"/>
                <a:cs typeface="Courier New" pitchFamily="49" charset="0"/>
              </a:rPr>
              <a:t> Age=</a:t>
            </a:r>
            <a:r>
              <a:rPr lang="en-US" altLang="ja-JP" sz="2000" dirty="0" err="1">
                <a:latin typeface="Courier New" pitchFamily="49" charset="0"/>
                <a:ea typeface="ＭＳ Ｐゴシック" pitchFamily="50" charset="-128"/>
                <a:cs typeface="Courier New" pitchFamily="49" charset="0"/>
              </a:rPr>
              <a:t>Integer.parseInt</a:t>
            </a:r>
            <a:r>
              <a:rPr lang="en-US" altLang="ja-JP" sz="2000" dirty="0">
                <a:latin typeface="Courier New" pitchFamily="49" charset="0"/>
                <a:ea typeface="ＭＳ Ｐゴシック" pitchFamily="50" charset="-128"/>
                <a:cs typeface="Courier New" pitchFamily="49" charset="0"/>
              </a:rPr>
              <a:t>(</a:t>
            </a:r>
            <a:r>
              <a:rPr lang="en-US" altLang="ja-JP" sz="2000" dirty="0" err="1">
                <a:latin typeface="Courier New" pitchFamily="49" charset="0"/>
                <a:ea typeface="ＭＳ Ｐゴシック" pitchFamily="50" charset="-128"/>
                <a:cs typeface="Courier New" pitchFamily="49" charset="0"/>
              </a:rPr>
              <a:t>jTextFieldAge.getText</a:t>
            </a:r>
            <a:r>
              <a:rPr lang="en-US" altLang="ja-JP" sz="2000" dirty="0">
                <a:latin typeface="Courier New" pitchFamily="49" charset="0"/>
                <a:ea typeface="ＭＳ Ｐゴシック" pitchFamily="50" charset="-128"/>
                <a:cs typeface="Courier New" pitchFamily="49" charset="0"/>
              </a:rPr>
              <a:t>());</a:t>
            </a:r>
          </a:p>
          <a:p>
            <a:pPr>
              <a:lnSpc>
                <a:spcPts val="3100"/>
              </a:lnSpc>
              <a:defRPr/>
            </a:pPr>
            <a:r>
              <a:rPr lang="en-US" altLang="ja-JP" sz="2000" dirty="0">
                <a:latin typeface="Courier New" pitchFamily="49" charset="0"/>
                <a:ea typeface="ＭＳ Ｐゴシック" pitchFamily="50" charset="-128"/>
                <a:cs typeface="Courier New" pitchFamily="49" charset="0"/>
              </a:rPr>
              <a:t>if(</a:t>
            </a:r>
            <a:r>
              <a:rPr lang="ja-JP" altLang="en-US" sz="2000" dirty="0">
                <a:latin typeface="Courier New" pitchFamily="49" charset="0"/>
                <a:ea typeface="ＭＳ Ｐゴシック" pitchFamily="50" charset="-128"/>
                <a:cs typeface="Courier New" pitchFamily="49" charset="0"/>
              </a:rPr>
              <a:t>　　　　　　　　　　　　　　</a:t>
            </a:r>
            <a:r>
              <a:rPr lang="en-US" altLang="ja-JP" sz="2000" dirty="0">
                <a:latin typeface="Courier New" pitchFamily="49" charset="0"/>
                <a:ea typeface="ＭＳ Ｐゴシック" pitchFamily="50" charset="-128"/>
                <a:cs typeface="Courier New" pitchFamily="49" charset="0"/>
              </a:rPr>
              <a:t>) {</a:t>
            </a:r>
          </a:p>
          <a:p>
            <a:pPr>
              <a:lnSpc>
                <a:spcPts val="3100"/>
              </a:lnSpc>
              <a:defRPr/>
            </a:pPr>
            <a:r>
              <a:rPr lang="ja-JP" altLang="en-US" sz="2000" dirty="0">
                <a:latin typeface="Courier New" pitchFamily="49" charset="0"/>
                <a:ea typeface="ＭＳ Ｐゴシック" pitchFamily="50" charset="-128"/>
                <a:cs typeface="Courier New" pitchFamily="49" charset="0"/>
              </a:rPr>
              <a:t>　</a:t>
            </a:r>
            <a:r>
              <a:rPr lang="en-US" altLang="ja-JP" sz="2000" dirty="0" err="1">
                <a:latin typeface="Courier New" pitchFamily="49" charset="0"/>
                <a:ea typeface="ＭＳ Ｐゴシック" pitchFamily="50" charset="-128"/>
                <a:cs typeface="Courier New" pitchFamily="49" charset="0"/>
              </a:rPr>
              <a:t>jTextFieldMessage.setText</a:t>
            </a:r>
            <a:r>
              <a:rPr lang="en-US" altLang="ja-JP" sz="2000" dirty="0">
                <a:latin typeface="Courier New" pitchFamily="49" charset="0"/>
                <a:ea typeface="ＭＳ Ｐゴシック" pitchFamily="50" charset="-128"/>
                <a:cs typeface="Courier New" pitchFamily="49" charset="0"/>
              </a:rPr>
              <a:t>("</a:t>
            </a:r>
            <a:r>
              <a:rPr lang="ja-JP" altLang="en-US" sz="2000" dirty="0">
                <a:latin typeface="Courier New" pitchFamily="49" charset="0"/>
                <a:ea typeface="ＭＳ Ｐゴシック" pitchFamily="50" charset="-128"/>
                <a:cs typeface="Courier New" pitchFamily="49" charset="0"/>
              </a:rPr>
              <a:t>無料です。</a:t>
            </a:r>
            <a:r>
              <a:rPr lang="en-US" altLang="ja-JP" sz="2000" dirty="0">
                <a:latin typeface="Courier New" pitchFamily="49" charset="0"/>
                <a:ea typeface="ＭＳ Ｐゴシック" pitchFamily="50" charset="-128"/>
                <a:cs typeface="Courier New" pitchFamily="49" charset="0"/>
              </a:rPr>
              <a:t>");</a:t>
            </a:r>
          </a:p>
          <a:p>
            <a:pPr>
              <a:lnSpc>
                <a:spcPts val="3100"/>
              </a:lnSpc>
              <a:defRPr/>
            </a:pPr>
            <a:r>
              <a:rPr lang="en-US" altLang="ja-JP" sz="2000" dirty="0">
                <a:latin typeface="Courier New" pitchFamily="49" charset="0"/>
                <a:ea typeface="ＭＳ Ｐゴシック" pitchFamily="50" charset="-128"/>
                <a:cs typeface="Courier New" pitchFamily="49" charset="0"/>
              </a:rPr>
              <a:t>}</a:t>
            </a:r>
          </a:p>
          <a:p>
            <a:pPr>
              <a:lnSpc>
                <a:spcPts val="3100"/>
              </a:lnSpc>
              <a:defRPr/>
            </a:pPr>
            <a:r>
              <a:rPr lang="en-US" altLang="ja-JP" sz="2000" dirty="0">
                <a:latin typeface="Courier New" pitchFamily="49" charset="0"/>
                <a:ea typeface="ＭＳ Ｐゴシック" pitchFamily="50" charset="-128"/>
                <a:cs typeface="Courier New" pitchFamily="49" charset="0"/>
              </a:rPr>
              <a:t>else if(Age&lt;=12) {</a:t>
            </a:r>
          </a:p>
          <a:p>
            <a:pPr>
              <a:lnSpc>
                <a:spcPts val="3100"/>
              </a:lnSpc>
              <a:defRPr/>
            </a:pPr>
            <a:r>
              <a:rPr lang="ja-JP" altLang="en-US" sz="2000" dirty="0">
                <a:latin typeface="Courier New" pitchFamily="49" charset="0"/>
                <a:ea typeface="ＭＳ Ｐゴシック" pitchFamily="50" charset="-128"/>
                <a:cs typeface="Courier New" pitchFamily="49" charset="0"/>
              </a:rPr>
              <a:t>　</a:t>
            </a:r>
            <a:r>
              <a:rPr lang="en-US" altLang="ja-JP" sz="2000" dirty="0" err="1">
                <a:latin typeface="Courier New" pitchFamily="49" charset="0"/>
                <a:ea typeface="ＭＳ Ｐゴシック" pitchFamily="50" charset="-128"/>
                <a:cs typeface="Courier New" pitchFamily="49" charset="0"/>
              </a:rPr>
              <a:t>jTextFieldMessage.setText</a:t>
            </a:r>
            <a:r>
              <a:rPr lang="en-US" altLang="ja-JP" sz="2000" dirty="0">
                <a:latin typeface="Courier New" pitchFamily="49" charset="0"/>
                <a:ea typeface="ＭＳ Ｐゴシック" pitchFamily="50" charset="-128"/>
                <a:cs typeface="Courier New" pitchFamily="49" charset="0"/>
              </a:rPr>
              <a:t>("</a:t>
            </a:r>
            <a:r>
              <a:rPr lang="ja-JP" altLang="en-US" sz="2000" dirty="0">
                <a:latin typeface="Courier New" pitchFamily="49" charset="0"/>
                <a:ea typeface="ＭＳ Ｐゴシック" pitchFamily="50" charset="-128"/>
                <a:cs typeface="Courier New" pitchFamily="49" charset="0"/>
              </a:rPr>
              <a:t>料金は</a:t>
            </a:r>
            <a:r>
              <a:rPr lang="en-US" altLang="ja-JP" sz="2000" dirty="0">
                <a:latin typeface="Courier New" pitchFamily="49" charset="0"/>
                <a:ea typeface="ＭＳ Ｐゴシック" pitchFamily="50" charset="-128"/>
                <a:cs typeface="Courier New" pitchFamily="49" charset="0"/>
              </a:rPr>
              <a:t>300</a:t>
            </a:r>
            <a:r>
              <a:rPr lang="ja-JP" altLang="en-US" sz="2000" dirty="0">
                <a:latin typeface="Courier New" pitchFamily="49" charset="0"/>
                <a:ea typeface="ＭＳ Ｐゴシック" pitchFamily="50" charset="-128"/>
                <a:cs typeface="Courier New" pitchFamily="49" charset="0"/>
              </a:rPr>
              <a:t>円です。</a:t>
            </a:r>
            <a:r>
              <a:rPr lang="en-US" altLang="ja-JP" sz="2000" dirty="0">
                <a:latin typeface="Courier New" pitchFamily="49" charset="0"/>
                <a:ea typeface="ＭＳ Ｐゴシック" pitchFamily="50" charset="-128"/>
                <a:cs typeface="Courier New" pitchFamily="49" charset="0"/>
              </a:rPr>
              <a:t>"); </a:t>
            </a:r>
          </a:p>
          <a:p>
            <a:pPr>
              <a:lnSpc>
                <a:spcPts val="3100"/>
              </a:lnSpc>
              <a:defRPr/>
            </a:pPr>
            <a:r>
              <a:rPr lang="en-US" altLang="ja-JP" sz="2000" dirty="0">
                <a:latin typeface="Courier New" pitchFamily="49" charset="0"/>
                <a:ea typeface="ＭＳ Ｐゴシック" pitchFamily="50" charset="-128"/>
                <a:cs typeface="Courier New" pitchFamily="49" charset="0"/>
              </a:rPr>
              <a:t>}</a:t>
            </a:r>
          </a:p>
          <a:p>
            <a:pPr>
              <a:lnSpc>
                <a:spcPts val="3100"/>
              </a:lnSpc>
              <a:defRPr/>
            </a:pPr>
            <a:r>
              <a:rPr lang="en-US" altLang="ja-JP" sz="2000" dirty="0">
                <a:latin typeface="Courier New" pitchFamily="49" charset="0"/>
                <a:ea typeface="ＭＳ Ｐゴシック" pitchFamily="50" charset="-128"/>
                <a:cs typeface="Courier New" pitchFamily="49" charset="0"/>
              </a:rPr>
              <a:t>else if(Age&lt;=59) {</a:t>
            </a:r>
          </a:p>
          <a:p>
            <a:pPr>
              <a:lnSpc>
                <a:spcPts val="3100"/>
              </a:lnSpc>
              <a:defRPr/>
            </a:pPr>
            <a:r>
              <a:rPr lang="en-US" altLang="ja-JP" sz="2000" dirty="0" err="1">
                <a:latin typeface="Courier New" pitchFamily="49" charset="0"/>
                <a:ea typeface="ＭＳ Ｐゴシック" pitchFamily="50" charset="-128"/>
                <a:cs typeface="Courier New" pitchFamily="49" charset="0"/>
              </a:rPr>
              <a:t>jTextFieldMessage.setText</a:t>
            </a:r>
            <a:r>
              <a:rPr lang="en-US" altLang="ja-JP" sz="2000" dirty="0">
                <a:latin typeface="Courier New" pitchFamily="49" charset="0"/>
                <a:ea typeface="ＭＳ Ｐゴシック" pitchFamily="50" charset="-128"/>
                <a:cs typeface="Courier New" pitchFamily="49" charset="0"/>
              </a:rPr>
              <a:t>("</a:t>
            </a:r>
            <a:r>
              <a:rPr lang="ja-JP" altLang="en-US" sz="2000" dirty="0">
                <a:latin typeface="Courier New" pitchFamily="49" charset="0"/>
                <a:ea typeface="ＭＳ Ｐゴシック" pitchFamily="50" charset="-128"/>
                <a:cs typeface="Courier New" pitchFamily="49" charset="0"/>
              </a:rPr>
              <a:t>料金は</a:t>
            </a:r>
            <a:r>
              <a:rPr lang="en-US" altLang="ja-JP" sz="2000" dirty="0">
                <a:latin typeface="Courier New" pitchFamily="49" charset="0"/>
                <a:ea typeface="ＭＳ Ｐゴシック" pitchFamily="50" charset="-128"/>
                <a:cs typeface="Courier New" pitchFamily="49" charset="0"/>
              </a:rPr>
              <a:t>500</a:t>
            </a:r>
            <a:r>
              <a:rPr lang="ja-JP" altLang="en-US" sz="2000" dirty="0">
                <a:latin typeface="Courier New" pitchFamily="49" charset="0"/>
                <a:ea typeface="ＭＳ Ｐゴシック" pitchFamily="50" charset="-128"/>
                <a:cs typeface="Courier New" pitchFamily="49" charset="0"/>
              </a:rPr>
              <a:t>円です。</a:t>
            </a:r>
            <a:r>
              <a:rPr lang="en-US" altLang="ja-JP" sz="2000" dirty="0">
                <a:latin typeface="Courier New" pitchFamily="49" charset="0"/>
                <a:ea typeface="ＭＳ Ｐゴシック" pitchFamily="50" charset="-128"/>
                <a:cs typeface="Courier New" pitchFamily="49" charset="0"/>
              </a:rPr>
              <a:t>"); </a:t>
            </a:r>
          </a:p>
          <a:p>
            <a:pPr>
              <a:lnSpc>
                <a:spcPts val="3100"/>
              </a:lnSpc>
              <a:defRPr/>
            </a:pPr>
            <a:r>
              <a:rPr lang="en-US" altLang="ja-JP" sz="2000" dirty="0">
                <a:latin typeface="Courier New" pitchFamily="49" charset="0"/>
                <a:ea typeface="ＭＳ Ｐゴシック" pitchFamily="50" charset="-128"/>
                <a:cs typeface="Courier New" pitchFamily="49" charset="0"/>
              </a:rPr>
              <a:t>}</a:t>
            </a:r>
          </a:p>
        </p:txBody>
      </p:sp>
      <p:sp>
        <p:nvSpPr>
          <p:cNvPr id="12" name="テキスト ボックス 11"/>
          <p:cNvSpPr txBox="1">
            <a:spLocks noChangeArrowheads="1"/>
          </p:cNvSpPr>
          <p:nvPr/>
        </p:nvSpPr>
        <p:spPr bwMode="auto">
          <a:xfrm>
            <a:off x="3348038" y="2420938"/>
            <a:ext cx="5327650" cy="584200"/>
          </a:xfrm>
          <a:prstGeom prst="rect">
            <a:avLst/>
          </a:prstGeom>
          <a:solidFill>
            <a:srgbClr val="00FF00"/>
          </a:solidFill>
          <a:ln w="9525">
            <a:solidFill>
              <a:schemeClr val="tx1"/>
            </a:solidFill>
            <a:miter lim="800000"/>
            <a:headEnd/>
            <a:tailEnd/>
          </a:ln>
        </p:spPr>
        <p:txBody>
          <a:bodyPr>
            <a:spAutoFit/>
          </a:bodyPr>
          <a:lstStyle/>
          <a:p>
            <a:r>
              <a:rPr lang="ja-JP" altLang="en-US" sz="3200"/>
              <a:t>４．</a:t>
            </a:r>
            <a:r>
              <a:rPr lang="en-US" altLang="zh-TW" sz="3200">
                <a:latin typeface="Courier New" pitchFamily="49" charset="0"/>
                <a:cs typeface="Courier New" pitchFamily="49" charset="0"/>
              </a:rPr>
              <a:t> Age&lt;=6 || Age&gt;=60 </a:t>
            </a:r>
            <a:endParaRPr lang="ja-JP" altLang="en-US" sz="3200">
              <a:latin typeface="Courier New" pitchFamily="49" charset="0"/>
              <a:cs typeface="Courier New" pitchFamily="49" charset="0"/>
            </a:endParaRPr>
          </a:p>
        </p:txBody>
      </p:sp>
      <p:sp>
        <p:nvSpPr>
          <p:cNvPr id="42" name="テキスト ボックス 41"/>
          <p:cNvSpPr txBox="1">
            <a:spLocks noChangeArrowheads="1"/>
          </p:cNvSpPr>
          <p:nvPr/>
        </p:nvSpPr>
        <p:spPr bwMode="auto">
          <a:xfrm>
            <a:off x="539750" y="5300663"/>
            <a:ext cx="6840538" cy="954087"/>
          </a:xfrm>
          <a:prstGeom prst="rect">
            <a:avLst/>
          </a:prstGeom>
          <a:noFill/>
          <a:ln w="9525">
            <a:noFill/>
            <a:miter lim="800000"/>
            <a:headEnd/>
            <a:tailEnd/>
          </a:ln>
        </p:spPr>
        <p:txBody>
          <a:bodyPr>
            <a:spAutoFit/>
          </a:bodyPr>
          <a:lstStyle/>
          <a:p>
            <a:pPr>
              <a:buFont typeface="Wingdings" pitchFamily="2" charset="2"/>
              <a:buChar char="l"/>
            </a:pPr>
            <a:r>
              <a:rPr lang="ja-JP" altLang="en-US" sz="2800"/>
              <a:t>　無料の年齢は、</a:t>
            </a:r>
            <a:r>
              <a:rPr lang="en-US" altLang="ja-JP" sz="2800"/>
              <a:t>Age</a:t>
            </a:r>
            <a:r>
              <a:rPr lang="ja-JP" altLang="en-US" sz="2800"/>
              <a:t>≦</a:t>
            </a:r>
            <a:r>
              <a:rPr lang="en-US" altLang="ja-JP" sz="2800"/>
              <a:t>6 </a:t>
            </a:r>
            <a:r>
              <a:rPr lang="ja-JP" altLang="en-US" sz="2800"/>
              <a:t>と </a:t>
            </a:r>
            <a:r>
              <a:rPr lang="en-US" altLang="ja-JP" sz="2800"/>
              <a:t>Age</a:t>
            </a:r>
            <a:r>
              <a:rPr lang="ja-JP" altLang="en-US" sz="2800"/>
              <a:t>≧</a:t>
            </a:r>
            <a:r>
              <a:rPr lang="en-US" altLang="ja-JP" sz="2800"/>
              <a:t>60</a:t>
            </a:r>
          </a:p>
          <a:p>
            <a:pPr>
              <a:buFont typeface="Wingdings" pitchFamily="2" charset="2"/>
              <a:buChar char="l"/>
            </a:pPr>
            <a:r>
              <a:rPr lang="ja-JP" altLang="en-US" sz="2800"/>
              <a:t>　</a:t>
            </a:r>
            <a:r>
              <a:rPr lang="en-US" altLang="ja-JP" sz="2800"/>
              <a:t> Age</a:t>
            </a:r>
            <a:r>
              <a:rPr lang="ja-JP" altLang="en-US" sz="2800"/>
              <a:t>≦</a:t>
            </a:r>
            <a:r>
              <a:rPr lang="en-US" altLang="ja-JP" sz="2800"/>
              <a:t>6</a:t>
            </a:r>
            <a:r>
              <a:rPr lang="ja-JP" altLang="en-US" sz="2800"/>
              <a:t>　</a:t>
            </a:r>
            <a:r>
              <a:rPr lang="ja-JP" altLang="en-US" sz="2800" b="1">
                <a:solidFill>
                  <a:srgbClr val="FF0000"/>
                </a:solidFill>
              </a:rPr>
              <a:t>または</a:t>
            </a:r>
            <a:r>
              <a:rPr lang="ja-JP" altLang="en-US" sz="2800"/>
              <a:t>　</a:t>
            </a:r>
            <a:r>
              <a:rPr lang="en-US" altLang="ja-JP" sz="2800"/>
              <a:t>Age</a:t>
            </a:r>
            <a:r>
              <a:rPr lang="ja-JP" altLang="en-US" sz="2800"/>
              <a:t>≧</a:t>
            </a:r>
            <a:r>
              <a:rPr lang="en-US" altLang="ja-JP" sz="2800"/>
              <a:t>60</a:t>
            </a:r>
            <a:endParaRPr lang="ja-JP" altLang="en-US"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2">
                                            <p:txEl>
                                              <p:pRg st="1" end="1"/>
                                            </p:txEl>
                                          </p:spTgt>
                                        </p:tgtEl>
                                        <p:attrNameLst>
                                          <p:attrName>style.visibility</p:attrName>
                                        </p:attrNameLst>
                                      </p:cBhvr>
                                      <p:to>
                                        <p:strVal val="visible"/>
                                      </p:to>
                                    </p:set>
                                    <p:animEffect transition="in" filter="wipe(left)">
                                      <p:cBhvr>
                                        <p:cTn id="7" dur="500"/>
                                        <p:tgtEl>
                                          <p:spTgt spid="4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ssolv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Network</Template>
  <TotalTime>2798</TotalTime>
  <Words>1105</Words>
  <Application>Microsoft Office PowerPoint</Application>
  <PresentationFormat>画面に合わせる (4:3)</PresentationFormat>
  <Paragraphs>249</Paragraphs>
  <Slides>21</Slides>
  <Notes>0</Notes>
  <HiddenSlides>0</HiddenSlides>
  <MMClips>0</MMClips>
  <ScaleCrop>false</ScaleCrop>
  <HeadingPairs>
    <vt:vector size="4" baseType="variant">
      <vt:variant>
        <vt:lpstr>テーマ</vt:lpstr>
      </vt:variant>
      <vt:variant>
        <vt:i4>1</vt:i4>
      </vt:variant>
      <vt:variant>
        <vt:lpstr>スライド タイトル</vt:lpstr>
      </vt:variant>
      <vt:variant>
        <vt:i4>21</vt:i4>
      </vt:variant>
    </vt:vector>
  </HeadingPairs>
  <TitlesOfParts>
    <vt:vector size="22" baseType="lpstr">
      <vt:lpstr>Network</vt:lpstr>
      <vt:lpstr>プログラミング</vt:lpstr>
      <vt:lpstr>基礎課題提出状況（11/19終了時点）</vt:lpstr>
      <vt:lpstr>応用課題提出状況（11/19終了時点）</vt:lpstr>
      <vt:lpstr>応用課題について（再掲）</vt:lpstr>
      <vt:lpstr>理解度チェック１</vt:lpstr>
      <vt:lpstr>理解度チェック１　解答</vt:lpstr>
      <vt:lpstr>理解度チェック２</vt:lpstr>
      <vt:lpstr>理解度チェック２　解答</vt:lpstr>
      <vt:lpstr>理解度チェック２　解答</vt:lpstr>
      <vt:lpstr>理解度チェック３</vt:lpstr>
      <vt:lpstr>理解度チェック３　解答</vt:lpstr>
      <vt:lpstr>理解度チェック４の実施</vt:lpstr>
      <vt:lpstr>理解度チェック４</vt:lpstr>
      <vt:lpstr>理解度チェック４　解答</vt:lpstr>
      <vt:lpstr>理解度チェック５</vt:lpstr>
      <vt:lpstr>理解度チェック５　解答</vt:lpstr>
      <vt:lpstr>1ポイントアドバイス　字下げの徹底</vt:lpstr>
      <vt:lpstr>字下げの徹底</vt:lpstr>
      <vt:lpstr>進度について</vt:lpstr>
      <vt:lpstr>質問や学習相談について</vt:lpstr>
      <vt:lpstr>注意</vt:lpstr>
    </vt:vector>
  </TitlesOfParts>
  <Company>札幌学院大学</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dc:title>
  <dc:creator>森田　彦</dc:creator>
  <cp:lastModifiedBy>hiko</cp:lastModifiedBy>
  <cp:revision>92</cp:revision>
  <dcterms:created xsi:type="dcterms:W3CDTF">2003-04-22T00:37:29Z</dcterms:created>
  <dcterms:modified xsi:type="dcterms:W3CDTF">2013-11-26T14:03:06Z</dcterms:modified>
</cp:coreProperties>
</file>