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75" r:id="rId2"/>
  </p:sldMasterIdLst>
  <p:sldIdLst>
    <p:sldId id="256" r:id="rId3"/>
    <p:sldId id="276" r:id="rId4"/>
    <p:sldId id="283" r:id="rId5"/>
    <p:sldId id="288" r:id="rId6"/>
    <p:sldId id="290" r:id="rId7"/>
    <p:sldId id="291" r:id="rId8"/>
    <p:sldId id="293" r:id="rId9"/>
    <p:sldId id="294" r:id="rId10"/>
    <p:sldId id="296" r:id="rId11"/>
    <p:sldId id="297" r:id="rId12"/>
    <p:sldId id="286" r:id="rId13"/>
    <p:sldId id="284" r:id="rId1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4595" autoAdjust="0"/>
  </p:normalViewPr>
  <p:slideViewPr>
    <p:cSldViewPr>
      <p:cViewPr varScale="1">
        <p:scale>
          <a:sx n="71" d="100"/>
          <a:sy n="71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ko\Documents\HikoDocument\&#35611;&#32681;&#38306;&#20418;\&#35611;&#32681;2013\&#12503;&#12525;&#12464;&#12521;&#12511;&#12531;&#12464;\&#35506;&#38988;&#25552;&#20986;&#29366;&#27841;\master\&#35506;&#38988;mast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ko\Documents\HikoDocument\&#35611;&#32681;&#38306;&#20418;\&#35611;&#32681;2013\&#12503;&#12525;&#12464;&#12521;&#12511;&#12531;&#12464;\&#35506;&#38988;&#25552;&#20986;&#29366;&#27841;\master\&#35506;&#38988;mast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tx>
        <c:rich>
          <a:bodyPr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基礎課題提出状況（</a:t>
            </a:r>
            <a:r>
              <a:rPr lang="en-US" altLang="ja-JP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10/22</a:t>
            </a:r>
            <a:r>
              <a:rPr lang="ja-JP" altLang="en-US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演習終了時点）</a:t>
            </a:r>
          </a:p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全体平均　</a:t>
            </a:r>
            <a:r>
              <a:rPr lang="en-US" altLang="ja-JP" sz="2000" b="0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31.9  </a:t>
            </a:r>
            <a:r>
              <a:rPr lang="en-US" altLang="ja-JP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→</a:t>
            </a:r>
            <a:r>
              <a:rPr lang="ja-JP" altLang="en-US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　</a:t>
            </a:r>
            <a:r>
              <a:rPr lang="en-US" altLang="ja-JP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【</a:t>
            </a:r>
            <a:r>
              <a:rPr lang="ja-JP" altLang="en-US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</a:t>
            </a:r>
            <a:r>
              <a:rPr lang="en-US" altLang="ja-JP" sz="2000" b="0" i="0" u="none" strike="noStrike" baseline="0" dirty="0" smtClean="0">
                <a:solidFill>
                  <a:srgbClr val="000000"/>
                </a:solidFill>
                <a:latin typeface="ＭＳ Ｐゴシック"/>
                <a:ea typeface="ＭＳ Ｐゴシック"/>
              </a:rPr>
              <a:t>4-11-1】</a:t>
            </a:r>
            <a:r>
              <a:rPr lang="ja-JP" altLang="en-US" sz="20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に対応</a:t>
            </a:r>
          </a:p>
        </c:rich>
      </c:tx>
      <c:layout>
        <c:manualLayout>
          <c:xMode val="edge"/>
          <c:yMode val="edge"/>
          <c:x val="0.21550114364249001"/>
          <c:y val="3.693181818181853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043490300362473"/>
          <c:y val="0.19821556022394821"/>
          <c:w val="0.84310096724082073"/>
          <c:h val="0.6824675204438566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補助員G!$D$35:$D$41</c:f>
              <c:strCache>
                <c:ptCount val="7"/>
                <c:pt idx="0">
                  <c:v>2章</c:v>
                </c:pt>
                <c:pt idx="1">
                  <c:v>3章</c:v>
                </c:pt>
                <c:pt idx="2">
                  <c:v>～4-7節</c:v>
                </c:pt>
                <c:pt idx="3">
                  <c:v>～4-12節</c:v>
                </c:pt>
                <c:pt idx="4">
                  <c:v>～5-1-2</c:v>
                </c:pt>
                <c:pt idx="5">
                  <c:v>5-1-3</c:v>
                </c:pt>
                <c:pt idx="6">
                  <c:v>5-1-4</c:v>
                </c:pt>
              </c:strCache>
            </c:strRef>
          </c:cat>
          <c:val>
            <c:numRef>
              <c:f>補助員G!$E$35:$E$41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9</c:v>
                </c:pt>
                <c:pt idx="4">
                  <c:v>2</c:v>
                </c:pt>
                <c:pt idx="5">
                  <c:v>21</c:v>
                </c:pt>
                <c:pt idx="6">
                  <c:v>1</c:v>
                </c:pt>
              </c:numCache>
            </c:numRef>
          </c:val>
        </c:ser>
        <c:axId val="133518080"/>
        <c:axId val="133519616"/>
      </c:barChart>
      <c:catAx>
        <c:axId val="13351808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33519616"/>
        <c:crosses val="autoZero"/>
        <c:auto val="1"/>
        <c:lblAlgn val="ctr"/>
        <c:lblOffset val="100"/>
        <c:tickLblSkip val="1"/>
        <c:tickMarkSkip val="1"/>
      </c:catAx>
      <c:valAx>
        <c:axId val="13351961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 dirty="0"/>
                  <a:t>人数</a:t>
                </a:r>
              </a:p>
            </c:rich>
          </c:tx>
          <c:layout>
            <c:manualLayout>
              <c:xMode val="edge"/>
              <c:yMode val="edge"/>
              <c:x val="2.3773479807034693E-2"/>
              <c:y val="0.4789598293792274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33518080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title>
      <c:tx>
        <c:rich>
          <a:bodyPr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応用課題提出状況（</a:t>
            </a:r>
            <a:r>
              <a:rPr lang="en-US" altLang="ja-JP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10/29</a:t>
            </a:r>
            <a:r>
              <a:rPr lang="ja-JP" altLang="en-US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演習終了時点）　  全体平均</a:t>
            </a:r>
            <a:r>
              <a:rPr lang="en-US" altLang="ja-JP" sz="1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=1.65</a:t>
            </a:r>
          </a:p>
        </c:rich>
      </c:tx>
      <c:layout>
        <c:manualLayout>
          <c:xMode val="edge"/>
          <c:yMode val="edge"/>
          <c:x val="0.15161839863713952"/>
          <c:y val="3.282828282828283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1754684838160206"/>
          <c:y val="0.16161656017341425"/>
          <c:w val="0.85860306643952966"/>
          <c:h val="0.73232503828578976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補助員G!$D$76:$D$79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補助員G!$E$76:$E$79</c:f>
              <c:numCache>
                <c:formatCode>General</c:formatCode>
                <c:ptCount val="4"/>
                <c:pt idx="0">
                  <c:v>14</c:v>
                </c:pt>
                <c:pt idx="1">
                  <c:v>3</c:v>
                </c:pt>
                <c:pt idx="2">
                  <c:v>2</c:v>
                </c:pt>
                <c:pt idx="3">
                  <c:v>18</c:v>
                </c:pt>
              </c:numCache>
            </c:numRef>
          </c:val>
        </c:ser>
        <c:axId val="133126784"/>
        <c:axId val="133144960"/>
      </c:barChart>
      <c:catAx>
        <c:axId val="13312678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33144960"/>
        <c:crosses val="autoZero"/>
        <c:auto val="1"/>
        <c:lblAlgn val="ctr"/>
        <c:lblOffset val="100"/>
        <c:tickLblSkip val="1"/>
        <c:tickMarkSkip val="1"/>
      </c:catAx>
      <c:valAx>
        <c:axId val="13314496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人数</a:t>
                </a:r>
              </a:p>
            </c:rich>
          </c:tx>
          <c:layout>
            <c:manualLayout>
              <c:xMode val="edge"/>
              <c:yMode val="edge"/>
              <c:x val="5.2110929982138818E-3"/>
              <c:y val="0.4849566880628524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33126784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E82093-E403-4DD1-8185-F624945E89A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BC63E-F863-41ED-8587-CD0F26F4269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298E4-1B00-4E07-9361-C245BCA7066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82093-E403-4DD1-8185-F624945E89A7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A6BCB-152E-4B32-AE93-861A9F941AE5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2DAFB-217C-423F-AE9C-3432E211641A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69B8E6-5740-47C7-9229-027B76A28E0E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3FE8FE-977A-4D55-8290-53EB2C990AAB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EAA1B-F87F-4E98-A945-71DE4CBD4A20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80A32-4B5F-4409-A451-D4107BB8F697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B88FC7-503F-494E-B84D-838FF488DAF6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A6BCB-152E-4B32-AE93-861A9F941AE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A2BC6-889B-4C4A-B2CC-D640B7F6FB55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BC63E-F863-41ED-8587-CD0F26F4269B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E298E4-1B00-4E07-9361-C245BCA7066A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2DAFB-217C-423F-AE9C-3432E211641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9B8E6-5740-47C7-9229-027B76A28E0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FE8FE-977A-4D55-8290-53EB2C990AA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EAA1B-F87F-4E98-A945-71DE4CBD4A2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80A32-4B5F-4409-A451-D4107BB8F69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88FC7-503F-494E-B84D-838FF488DAF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A2BC6-889B-4C4A-B2CC-D640B7F6FB5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 smtClean="0"/>
            </a:lvl1pPr>
          </a:lstStyle>
          <a:p>
            <a:pPr>
              <a:defRPr/>
            </a:pPr>
            <a:fld id="{8F9C948E-BE8C-4D92-9424-7F1FE985E61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F9C948E-BE8C-4D92-9424-7F1FE985E61E}" type="slidenum">
              <a:rPr lang="en-US" altLang="ja-JP" smtClean="0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xt-web.edu.sgu.ac.jp/HIKO/Pro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プログラミング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平成</a:t>
            </a:r>
            <a:r>
              <a:rPr lang="en-US" altLang="ja-JP" dirty="0" smtClean="0"/>
              <a:t>25</a:t>
            </a:r>
            <a:r>
              <a:rPr lang="ja-JP" altLang="en-US" dirty="0" smtClean="0"/>
              <a:t>年</a:t>
            </a:r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5</a:t>
            </a:r>
            <a:r>
              <a:rPr lang="ja-JP" altLang="en-US" dirty="0" smtClean="0"/>
              <a:t>日</a:t>
            </a:r>
          </a:p>
          <a:p>
            <a:pPr eaLnBrk="1" hangingPunct="1"/>
            <a:r>
              <a:rPr lang="ja-JP" altLang="en-US" dirty="0" smtClean="0"/>
              <a:t>森田　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543800" cy="79695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理解度チェック３　</a:t>
            </a:r>
            <a:r>
              <a:rPr lang="ja-JP" altLang="en-US" dirty="0" smtClean="0">
                <a:solidFill>
                  <a:srgbClr val="FF0000"/>
                </a:solidFill>
              </a:rPr>
              <a:t>解答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67544" y="1196752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 a;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a=(</a:t>
            </a:r>
            <a:r>
              <a:rPr lang="ja-JP" altLang="en-US" sz="3200" dirty="0" smtClean="0">
                <a:latin typeface="Courier New" pitchFamily="49" charset="0"/>
                <a:cs typeface="Courier New" pitchFamily="49" charset="0"/>
              </a:rPr>
              <a:t>　　　　　　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jTextField1.setEnabled(a);</a:t>
            </a:r>
            <a:endParaRPr lang="ja-JP" alt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5536" y="2996952"/>
            <a:ext cx="842493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sz="2600" dirty="0" smtClean="0"/>
              <a:t>true</a:t>
            </a:r>
            <a:r>
              <a:rPr lang="ja-JP" altLang="en-US" sz="2600" dirty="0" smtClean="0"/>
              <a:t>か</a:t>
            </a:r>
            <a:r>
              <a:rPr lang="en-US" altLang="ja-JP" sz="2600" dirty="0" smtClean="0"/>
              <a:t>false</a:t>
            </a:r>
            <a:r>
              <a:rPr lang="ja-JP" altLang="en-US" sz="2600" dirty="0" smtClean="0"/>
              <a:t>かの</a:t>
            </a:r>
            <a:r>
              <a:rPr lang="en-US" altLang="ja-JP" sz="2600" dirty="0" smtClean="0"/>
              <a:t>2</a:t>
            </a:r>
            <a:r>
              <a:rPr lang="ja-JP" altLang="en-US" sz="2600" dirty="0" smtClean="0"/>
              <a:t>種類の値のみを保管するための変数が</a:t>
            </a:r>
            <a:r>
              <a:rPr lang="ja-JP" altLang="en-US" sz="2600" b="1" dirty="0" smtClean="0">
                <a:solidFill>
                  <a:srgbClr val="FF0000"/>
                </a:solidFill>
              </a:rPr>
              <a:t>論理型（</a:t>
            </a:r>
            <a:r>
              <a:rPr lang="en-US" altLang="ja-JP" sz="2600" b="1" dirty="0" err="1" smtClean="0">
                <a:solidFill>
                  <a:srgbClr val="FF0000"/>
                </a:solidFill>
              </a:rPr>
              <a:t>boolean</a:t>
            </a:r>
            <a:r>
              <a:rPr lang="ja-JP" altLang="en-US" sz="2600" b="1" dirty="0" smtClean="0">
                <a:solidFill>
                  <a:srgbClr val="FF0000"/>
                </a:solidFill>
              </a:rPr>
              <a:t>型）</a:t>
            </a:r>
            <a:r>
              <a:rPr lang="ja-JP" altLang="en-US" sz="2600" dirty="0" smtClean="0"/>
              <a:t>変数。</a:t>
            </a:r>
            <a:endParaRPr lang="en-US" altLang="ja-JP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2600" dirty="0" smtClean="0"/>
              <a:t>あるコンポーネントを使用できなくするには、当該コンポーネントの</a:t>
            </a:r>
            <a:r>
              <a:rPr lang="en-US" altLang="ja-JP" sz="2600" dirty="0" smtClean="0"/>
              <a:t>Enabled</a:t>
            </a:r>
            <a:r>
              <a:rPr lang="ja-JP" altLang="en-US" sz="2600" dirty="0" smtClean="0"/>
              <a:t>プロパティを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false</a:t>
            </a:r>
            <a:r>
              <a:rPr lang="ja-JP" altLang="en-US" sz="2600" dirty="0" smtClean="0"/>
              <a:t>にする。 </a:t>
            </a:r>
            <a:endParaRPr lang="en-US" altLang="ja-JP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sz="2600" dirty="0" smtClean="0"/>
              <a:t>Enabled</a:t>
            </a:r>
            <a:r>
              <a:rPr lang="ja-JP" altLang="en-US" sz="2600" dirty="0" smtClean="0"/>
              <a:t>プロパティの値を設定するためのメソッドは</a:t>
            </a:r>
            <a:r>
              <a:rPr lang="en-US" altLang="ja-JP" sz="2600" dirty="0" err="1" smtClean="0">
                <a:latin typeface="Courier New" pitchFamily="49" charset="0"/>
                <a:cs typeface="Courier New" pitchFamily="49" charset="0"/>
              </a:rPr>
              <a:t>setEnabled</a:t>
            </a:r>
            <a:r>
              <a:rPr lang="en-US" altLang="ja-JP" sz="2600" dirty="0" smtClean="0">
                <a:latin typeface="Courier New" pitchFamily="49" charset="0"/>
                <a:cs typeface="Courier New" pitchFamily="49" charset="0"/>
              </a:rPr>
              <a:t>( )</a:t>
            </a:r>
            <a:r>
              <a:rPr lang="ja-JP" altLang="en-US" sz="2600" dirty="0" err="1" smtClean="0"/>
              <a:t>。</a:t>
            </a:r>
            <a:r>
              <a:rPr lang="en-US" altLang="ja-JP" sz="2600" dirty="0" smtClean="0"/>
              <a:t>(</a:t>
            </a:r>
            <a:r>
              <a:rPr lang="ja-JP" altLang="en-US" sz="2600" dirty="0" smtClean="0"/>
              <a:t>　</a:t>
            </a:r>
            <a:r>
              <a:rPr lang="en-US" altLang="ja-JP" sz="2600" dirty="0" smtClean="0"/>
              <a:t>)</a:t>
            </a:r>
            <a:r>
              <a:rPr lang="ja-JP" altLang="en-US" sz="2600" dirty="0" smtClean="0"/>
              <a:t>内には、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true</a:t>
            </a:r>
            <a:r>
              <a:rPr lang="ja-JP" altLang="en-US" sz="2600" dirty="0" smtClean="0"/>
              <a:t>か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false</a:t>
            </a:r>
            <a:r>
              <a:rPr lang="ja-JP" altLang="en-US" sz="2600" dirty="0" smtClean="0"/>
              <a:t>のいずれかを指定。 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48064" y="5589240"/>
            <a:ext cx="2664296" cy="646331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２．</a:t>
            </a:r>
            <a:r>
              <a:rPr kumimoji="1" lang="en-US" altLang="ja-JP" sz="3600" dirty="0" smtClean="0">
                <a:latin typeface="Courier New" pitchFamily="49" charset="0"/>
                <a:cs typeface="Courier New" pitchFamily="49" charset="0"/>
              </a:rPr>
              <a:t>false</a:t>
            </a:r>
            <a:endParaRPr kumimoji="1" lang="ja-JP" altLang="en-US" sz="3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7427168" cy="868958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理解度確認テストについて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これまでの学習内容の理解度を確認するテストを科目の</a:t>
            </a:r>
            <a:r>
              <a:rPr lang="en-US" altLang="ja-JP" dirty="0" smtClean="0"/>
              <a:t>HP</a:t>
            </a:r>
            <a:r>
              <a:rPr lang="ja-JP" altLang="en-US" dirty="0" smtClean="0"/>
              <a:t>に用意しています。</a:t>
            </a:r>
          </a:p>
          <a:p>
            <a:pPr eaLnBrk="1" hangingPunct="1"/>
            <a:r>
              <a:rPr lang="en-US" altLang="ja-JP" dirty="0" smtClean="0">
                <a:hlinkClick r:id="rId2"/>
              </a:rPr>
              <a:t>http://ext-web.edu.sgu.ac.jp/HIKO/Prog/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テスト勉強にもなりますので、各自チャレンジして下さい。</a:t>
            </a:r>
          </a:p>
          <a:p>
            <a:pPr eaLnBrk="1" hangingPunct="1"/>
            <a:r>
              <a:rPr lang="ja-JP" altLang="en-US" dirty="0" smtClean="0"/>
              <a:t>この理解が、</a:t>
            </a:r>
            <a:r>
              <a:rPr lang="ja-JP" altLang="en-US" sz="4000" b="1" dirty="0" smtClean="0">
                <a:solidFill>
                  <a:srgbClr val="FF0000"/>
                </a:solidFill>
              </a:rPr>
              <a:t>テストの問題を解く前提</a:t>
            </a:r>
            <a:r>
              <a:rPr lang="ja-JP" altLang="en-US" dirty="0" smtClean="0"/>
              <a:t>になります。どうしても内容を理解できない時は、森田まで質問に来て結構です。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74514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進度について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040313"/>
          </a:xfrm>
        </p:spPr>
        <p:txBody>
          <a:bodyPr/>
          <a:lstStyle/>
          <a:p>
            <a:pPr marL="495300" indent="-495300" eaLnBrk="1" hangingPunct="1"/>
            <a:r>
              <a:rPr lang="ja-JP" altLang="en-US" dirty="0" smtClean="0"/>
              <a:t>本日は、テスト範囲の</a:t>
            </a:r>
            <a:r>
              <a:rPr lang="en-US" altLang="ja-JP" dirty="0" smtClean="0"/>
              <a:t>5-1</a:t>
            </a:r>
            <a:r>
              <a:rPr lang="ja-JP" altLang="en-US" dirty="0" smtClean="0"/>
              <a:t>節（</a:t>
            </a:r>
            <a:r>
              <a:rPr lang="en-US" altLang="ja-JP" dirty="0" smtClean="0"/>
              <a:t>p.114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2012</a:t>
            </a:r>
            <a:r>
              <a:rPr lang="ja-JP" altLang="en-US" dirty="0" smtClean="0"/>
              <a:t>年度版：</a:t>
            </a:r>
            <a:r>
              <a:rPr lang="en-US" altLang="ja-JP" dirty="0" smtClean="0"/>
              <a:t>p.112</a:t>
            </a:r>
            <a:r>
              <a:rPr lang="ja-JP" altLang="en-US" dirty="0" smtClean="0"/>
              <a:t>）まで終了するようにして下さい。</a:t>
            </a:r>
          </a:p>
          <a:p>
            <a:pPr marL="495300" indent="-495300" eaLnBrk="1" hangingPunct="1"/>
            <a:r>
              <a:rPr lang="ja-JP" altLang="en-US" dirty="0" smtClean="0"/>
              <a:t>本日の演習終了時点で</a:t>
            </a:r>
            <a:r>
              <a:rPr lang="en-US" altLang="ja-JP" dirty="0" smtClean="0"/>
              <a:t>5-1</a:t>
            </a:r>
            <a:r>
              <a:rPr lang="ja-JP" altLang="en-US" dirty="0" smtClean="0"/>
              <a:t>節までの課題を終了できなかった人は、次週のテストまでに必ず残りの課題をやっておいて下さい。</a:t>
            </a:r>
          </a:p>
          <a:p>
            <a:pPr marL="495300" indent="-495300" eaLnBrk="1" hangingPunct="1"/>
            <a:r>
              <a:rPr lang="ja-JP" altLang="en-US" dirty="0" smtClean="0"/>
              <a:t>本日は、次の内容を終えた人は演習を終えて結構です。</a:t>
            </a:r>
          </a:p>
          <a:p>
            <a:pPr marL="495300" indent="-495300" eaLnBrk="1" hangingPunct="1">
              <a:buSzPct val="85000"/>
              <a:buFont typeface="Wingdings" pitchFamily="2" charset="2"/>
              <a:buAutoNum type="circleNumDbPlain"/>
            </a:pPr>
            <a:r>
              <a:rPr lang="en-US" altLang="ja-JP" dirty="0" smtClean="0"/>
              <a:t>5-1</a:t>
            </a:r>
            <a:r>
              <a:rPr lang="ja-JP" altLang="en-US" smtClean="0"/>
              <a:t>節まで</a:t>
            </a:r>
            <a:r>
              <a:rPr lang="ja-JP" altLang="en-US" dirty="0" smtClean="0"/>
              <a:t>の課題チェックを終える。</a:t>
            </a:r>
          </a:p>
          <a:p>
            <a:pPr marL="495300" indent="-495300" eaLnBrk="1" hangingPunct="1">
              <a:buSzPct val="85000"/>
              <a:buFont typeface="Wingdings" pitchFamily="2" charset="2"/>
              <a:buAutoNum type="circleNumDbPlain"/>
            </a:pPr>
            <a:r>
              <a:rPr lang="ja-JP" altLang="en-US" dirty="0" smtClean="0"/>
              <a:t>４つの理解度確認テスト（コンポーネント・イベント～分岐処理１）</a:t>
            </a:r>
            <a:r>
              <a:rPr lang="ja-JP" altLang="en-US" b="1" dirty="0" smtClean="0">
                <a:solidFill>
                  <a:srgbClr val="FF0000"/>
                </a:solidFill>
              </a:rPr>
              <a:t>全てで合格点</a:t>
            </a:r>
            <a:r>
              <a:rPr lang="ja-JP" altLang="en-US" dirty="0" smtClean="0"/>
              <a:t>をとる。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3"/>
          <p:cNvGraphicFramePr>
            <a:graphicFrameLocks/>
          </p:cNvGraphicFramePr>
          <p:nvPr/>
        </p:nvGraphicFramePr>
        <p:xfrm>
          <a:off x="467544" y="1268760"/>
          <a:ext cx="784887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43800" cy="868362"/>
          </a:xfrm>
        </p:spPr>
        <p:txBody>
          <a:bodyPr/>
          <a:lstStyle/>
          <a:p>
            <a:pPr eaLnBrk="1" hangingPunct="1"/>
            <a:r>
              <a:rPr lang="ja-JP" altLang="en-US" sz="3500" dirty="0" smtClean="0"/>
              <a:t>基礎課題進行状況（</a:t>
            </a:r>
            <a:r>
              <a:rPr lang="en-US" altLang="ja-JP" sz="3500" dirty="0" smtClean="0"/>
              <a:t>10/29</a:t>
            </a:r>
            <a:r>
              <a:rPr lang="ja-JP" altLang="en-US" sz="3500" dirty="0" smtClean="0"/>
              <a:t>終了時点）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1691680" y="3140968"/>
            <a:ext cx="2232248" cy="120032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dirty="0" smtClean="0"/>
              <a:t>4-8</a:t>
            </a:r>
            <a:r>
              <a:rPr lang="ja-JP" altLang="en-US" sz="2400" dirty="0" smtClean="0"/>
              <a:t>節以降に進んでいない人</a:t>
            </a:r>
            <a:r>
              <a:rPr lang="ja-JP" altLang="en-US" sz="2400" dirty="0"/>
              <a:t>　→</a:t>
            </a:r>
            <a:r>
              <a:rPr lang="en-US" altLang="ja-JP" sz="2400" dirty="0" smtClean="0"/>
              <a:t>10.8</a:t>
            </a:r>
            <a:r>
              <a:rPr lang="ja-JP" altLang="en-US" sz="2400" dirty="0" smtClean="0"/>
              <a:t>％</a:t>
            </a:r>
            <a:endParaRPr lang="ja-JP" altLang="en-US" sz="2400" dirty="0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123728" y="2492896"/>
            <a:ext cx="14398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200" b="1" dirty="0" smtClean="0">
                <a:solidFill>
                  <a:srgbClr val="FF0000"/>
                </a:solidFill>
              </a:rPr>
              <a:t>注意！</a:t>
            </a:r>
            <a:endParaRPr lang="ja-JP" altLang="en-US" sz="3200" b="1" dirty="0">
              <a:solidFill>
                <a:srgbClr val="FF0000"/>
              </a:solidFill>
            </a:endParaRP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4572000" y="2132856"/>
            <a:ext cx="3671888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 dirty="0"/>
              <a:t>5</a:t>
            </a:r>
            <a:r>
              <a:rPr lang="ja-JP" altLang="en-US" sz="2400" dirty="0"/>
              <a:t>章へ進んだ人</a:t>
            </a:r>
            <a:r>
              <a:rPr lang="ja-JP" altLang="en-US" sz="2400" dirty="0" smtClean="0"/>
              <a:t>→</a:t>
            </a:r>
            <a:r>
              <a:rPr lang="en-US" altLang="ja-JP" sz="2400" dirty="0" smtClean="0"/>
              <a:t>64.9</a:t>
            </a:r>
            <a:r>
              <a:rPr lang="ja-JP" altLang="en-US" sz="2400" dirty="0" smtClean="0"/>
              <a:t>％</a:t>
            </a:r>
            <a:endParaRPr lang="ja-JP" altLang="en-US" sz="2400" dirty="0"/>
          </a:p>
        </p:txBody>
      </p:sp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1691680" y="6021288"/>
            <a:ext cx="5400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/>
              <a:t>平均的には</a:t>
            </a:r>
            <a:r>
              <a:rPr lang="en-US" altLang="ja-JP" sz="2400" dirty="0"/>
              <a:t>【</a:t>
            </a:r>
            <a:r>
              <a:rPr lang="ja-JP" altLang="en-US" sz="2400" dirty="0"/>
              <a:t>基礎</a:t>
            </a:r>
            <a:r>
              <a:rPr lang="ja-JP" altLang="en-US" sz="2400" dirty="0" smtClean="0"/>
              <a:t>課題</a:t>
            </a:r>
            <a:r>
              <a:rPr lang="en-US" altLang="ja-JP" sz="2400" dirty="0" smtClean="0"/>
              <a:t>4-11-1】</a:t>
            </a:r>
            <a:r>
              <a:rPr lang="ja-JP" altLang="en-US" sz="2400" dirty="0" err="1"/>
              <a:t>まで</a:t>
            </a:r>
            <a:r>
              <a:rPr lang="ja-JP" altLang="en-US" sz="2400" dirty="0"/>
              <a:t>終了</a:t>
            </a:r>
          </a:p>
        </p:txBody>
      </p:sp>
      <p:sp>
        <p:nvSpPr>
          <p:cNvPr id="32787" name="AutoShape 19"/>
          <p:cNvSpPr>
            <a:spLocks/>
          </p:cNvSpPr>
          <p:nvPr/>
        </p:nvSpPr>
        <p:spPr bwMode="auto">
          <a:xfrm rot="16200000">
            <a:off x="2663913" y="3536887"/>
            <a:ext cx="431800" cy="2376265"/>
          </a:xfrm>
          <a:prstGeom prst="rightBrace">
            <a:avLst>
              <a:gd name="adj1" fmla="val 3474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 animBg="1"/>
      <p:bldP spid="32775" grpId="0"/>
      <p:bldP spid="32781" grpId="0" animBg="1"/>
      <p:bldP spid="3278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5"/>
          <p:cNvGraphicFramePr>
            <a:graphicFrameLocks/>
          </p:cNvGraphicFramePr>
          <p:nvPr/>
        </p:nvGraphicFramePr>
        <p:xfrm>
          <a:off x="539552" y="1124744"/>
          <a:ext cx="748883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43800" cy="868362"/>
          </a:xfrm>
        </p:spPr>
        <p:txBody>
          <a:bodyPr/>
          <a:lstStyle/>
          <a:p>
            <a:pPr eaLnBrk="1" hangingPunct="1"/>
            <a:r>
              <a:rPr lang="ja-JP" altLang="en-US" sz="3500" dirty="0" smtClean="0"/>
              <a:t>応用課題進行状況（</a:t>
            </a:r>
            <a:r>
              <a:rPr lang="en-US" altLang="ja-JP" sz="3500" dirty="0" smtClean="0"/>
              <a:t>10/29</a:t>
            </a:r>
            <a:r>
              <a:rPr lang="ja-JP" altLang="en-US" sz="3500" dirty="0" smtClean="0"/>
              <a:t>終了時点）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3923928" y="1700808"/>
            <a:ext cx="3671887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dirty="0"/>
              <a:t>平均的には</a:t>
            </a:r>
            <a:r>
              <a:rPr lang="en-US" altLang="ja-JP" sz="2400" dirty="0" smtClean="0"/>
              <a:t>1.65</a:t>
            </a:r>
            <a:r>
              <a:rPr lang="ja-JP" altLang="en-US" sz="2400" dirty="0" smtClean="0"/>
              <a:t>題</a:t>
            </a:r>
            <a:r>
              <a:rPr lang="ja-JP" altLang="en-US" sz="2400" dirty="0"/>
              <a:t>提出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619672" y="6021288"/>
            <a:ext cx="57606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800" dirty="0" smtClean="0"/>
              <a:t>3</a:t>
            </a:r>
            <a:r>
              <a:rPr lang="ja-JP" altLang="en-US" sz="2800" dirty="0" smtClean="0"/>
              <a:t>題</a:t>
            </a:r>
            <a:r>
              <a:rPr lang="ja-JP" altLang="en-US" sz="2800" dirty="0"/>
              <a:t>：</a:t>
            </a:r>
            <a:r>
              <a:rPr lang="en-US" altLang="ja-JP" sz="2800" dirty="0" smtClean="0"/>
              <a:t>18</a:t>
            </a:r>
            <a:r>
              <a:rPr lang="ja-JP" altLang="en-US" sz="2800" dirty="0" smtClean="0"/>
              <a:t>名</a:t>
            </a:r>
            <a:r>
              <a:rPr lang="ja-JP" altLang="en-US" sz="2800" dirty="0"/>
              <a:t>　　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題：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名</a:t>
            </a:r>
            <a:r>
              <a:rPr lang="ja-JP" altLang="en-US" sz="2800" dirty="0"/>
              <a:t>　　　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題：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名　</a:t>
            </a:r>
            <a:endParaRPr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91680" y="1916832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>
                <a:solidFill>
                  <a:srgbClr val="FF0000"/>
                </a:solidFill>
              </a:rPr>
              <a:t>4</a:t>
            </a:r>
            <a:r>
              <a:rPr kumimoji="1" lang="ja-JP" altLang="en-US" sz="3200" b="1" dirty="0" smtClean="0">
                <a:solidFill>
                  <a:srgbClr val="FF0000"/>
                </a:solidFill>
              </a:rPr>
              <a:t>割減！</a:t>
            </a:r>
            <a:endParaRPr kumimoji="1" lang="ja-JP" alt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2051720" y="2564904"/>
            <a:ext cx="360040" cy="360040"/>
          </a:xfrm>
          <a:prstGeom prst="downArrow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nimBg="1"/>
      <p:bldP spid="43016" grpId="0"/>
      <p:bldP spid="7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7543800" cy="868958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第１回テストについて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4806081"/>
          </a:xfrm>
        </p:spPr>
        <p:txBody>
          <a:bodyPr/>
          <a:lstStyle/>
          <a:p>
            <a:pPr eaLnBrk="1" hangingPunct="1"/>
            <a:r>
              <a:rPr lang="ja-JP" altLang="en-US" sz="2600" dirty="0" smtClean="0"/>
              <a:t>日時：</a:t>
            </a:r>
            <a:r>
              <a:rPr lang="en-US" altLang="ja-JP" sz="2600" dirty="0" smtClean="0"/>
              <a:t>11</a:t>
            </a:r>
            <a:r>
              <a:rPr lang="ja-JP" altLang="en-US" sz="2600" dirty="0" smtClean="0"/>
              <a:t>月</a:t>
            </a:r>
            <a:r>
              <a:rPr lang="en-US" altLang="ja-JP" sz="2600" dirty="0" smtClean="0"/>
              <a:t>12</a:t>
            </a:r>
            <a:r>
              <a:rPr lang="ja-JP" altLang="en-US" sz="2600" dirty="0" smtClean="0"/>
              <a:t>日　</a:t>
            </a:r>
            <a:r>
              <a:rPr lang="en-US" altLang="ja-JP" sz="2600" dirty="0" smtClean="0"/>
              <a:t>13:15</a:t>
            </a:r>
            <a:r>
              <a:rPr lang="ja-JP" altLang="en-US" sz="2600" dirty="0" smtClean="0"/>
              <a:t>～</a:t>
            </a:r>
            <a:r>
              <a:rPr lang="en-US" altLang="ja-JP" sz="2600" dirty="0" smtClean="0"/>
              <a:t>14:05</a:t>
            </a:r>
          </a:p>
          <a:p>
            <a:pPr eaLnBrk="1" hangingPunct="1"/>
            <a:r>
              <a:rPr lang="ja-JP" altLang="en-US" sz="2600" dirty="0" smtClean="0"/>
              <a:t>形式：ペーパーテスト</a:t>
            </a:r>
          </a:p>
          <a:p>
            <a:pPr eaLnBrk="1" hangingPunct="1"/>
            <a:r>
              <a:rPr lang="ja-JP" altLang="en-US" sz="2600" dirty="0" smtClean="0"/>
              <a:t>範囲：</a:t>
            </a:r>
            <a:r>
              <a:rPr lang="en-US" altLang="ja-JP" sz="2600" dirty="0" smtClean="0"/>
              <a:t>5-1</a:t>
            </a:r>
            <a:r>
              <a:rPr lang="ja-JP" altLang="en-US" sz="2600" dirty="0" smtClean="0"/>
              <a:t>節まで（</a:t>
            </a:r>
            <a:r>
              <a:rPr lang="en-US" altLang="ja-JP" sz="2600" dirty="0" smtClean="0"/>
              <a:t>p.114</a:t>
            </a:r>
            <a:r>
              <a:rPr lang="ja-JP" altLang="en-US" sz="2600" dirty="0" err="1" smtClean="0"/>
              <a:t>、</a:t>
            </a:r>
            <a:r>
              <a:rPr lang="en-US" altLang="ja-JP" sz="2600" dirty="0" smtClean="0"/>
              <a:t>2012</a:t>
            </a:r>
            <a:r>
              <a:rPr lang="ja-JP" altLang="en-US" sz="2600" dirty="0" smtClean="0"/>
              <a:t>年度版：</a:t>
            </a:r>
            <a:r>
              <a:rPr lang="en-US" altLang="ja-JP" sz="2600" dirty="0" smtClean="0"/>
              <a:t>p.112</a:t>
            </a:r>
            <a:r>
              <a:rPr lang="ja-JP" altLang="en-US" sz="2600" dirty="0" smtClean="0"/>
              <a:t>まで）を予定</a:t>
            </a:r>
          </a:p>
          <a:p>
            <a:pPr eaLnBrk="1" hangingPunct="1"/>
            <a:r>
              <a:rPr lang="ja-JP" altLang="en-US" sz="2600" dirty="0" smtClean="0"/>
              <a:t>その他：テキストは参照可</a:t>
            </a:r>
          </a:p>
          <a:p>
            <a:pPr eaLnBrk="1" hangingPunct="1">
              <a:buFont typeface="Wingdings" pitchFamily="2" charset="2"/>
              <a:buNone/>
            </a:pPr>
            <a:r>
              <a:rPr lang="ja-JP" altLang="en-US" sz="2600" dirty="0" smtClean="0"/>
              <a:t>　　　　　　テスト中はノート</a:t>
            </a:r>
            <a:r>
              <a:rPr lang="en-US" altLang="ja-JP" sz="2600" dirty="0" smtClean="0"/>
              <a:t>PC</a:t>
            </a:r>
            <a:r>
              <a:rPr lang="ja-JP" altLang="en-US" sz="2600" dirty="0" smtClean="0"/>
              <a:t>は使用できません。</a:t>
            </a:r>
            <a:endParaRPr lang="en-US" altLang="ja-JP" sz="2600" dirty="0" smtClean="0"/>
          </a:p>
          <a:p>
            <a:pPr eaLnBrk="1" hangingPunct="1">
              <a:buFont typeface="Wingdings" pitchFamily="2" charset="2"/>
              <a:buNone/>
            </a:pPr>
            <a:r>
              <a:rPr lang="ja-JP" altLang="en-US" sz="2600" dirty="0" smtClean="0"/>
              <a:t>　　　　　　テスト後は通常の演習を行います。</a:t>
            </a:r>
          </a:p>
          <a:p>
            <a:pPr eaLnBrk="1" hangingPunct="1"/>
            <a:r>
              <a:rPr lang="ja-JP" altLang="en-US" sz="2800" dirty="0" smtClean="0"/>
              <a:t>注意：</a:t>
            </a:r>
            <a:r>
              <a:rPr lang="ja-JP" altLang="en-US" sz="2800" dirty="0" smtClean="0">
                <a:solidFill>
                  <a:srgbClr val="FF0000"/>
                </a:solidFill>
              </a:rPr>
              <a:t>テストを無断欠席すると単位の取得はできません。</a:t>
            </a:r>
          </a:p>
          <a:p>
            <a:pPr eaLnBrk="1" hangingPunct="1"/>
            <a:r>
              <a:rPr lang="ja-JP" altLang="en-US" sz="2800" dirty="0" smtClean="0"/>
              <a:t>テストの情報は科目の</a:t>
            </a:r>
            <a:r>
              <a:rPr lang="en-US" altLang="ja-JP" sz="2800" dirty="0" smtClean="0"/>
              <a:t>HP</a:t>
            </a:r>
            <a:r>
              <a:rPr lang="ja-JP" altLang="en-US" sz="2800" dirty="0" err="1" smtClean="0"/>
              <a:t>にも</a:t>
            </a:r>
            <a:r>
              <a:rPr lang="ja-JP" altLang="en-US" sz="2800" dirty="0" smtClean="0"/>
              <a:t>掲載しています。</a:t>
            </a:r>
          </a:p>
          <a:p>
            <a:pPr eaLnBrk="1" hangingPunct="1">
              <a:buFont typeface="Wingdings" pitchFamily="2" charset="2"/>
              <a:buNone/>
            </a:pPr>
            <a:endParaRPr lang="ja-JP" alt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altLang="ja-JP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7543800" cy="723900"/>
          </a:xfrm>
          <a:ln w="38100" cmpd="dbl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dirty="0" smtClean="0"/>
              <a:t>理解度チェック１</a:t>
            </a:r>
          </a:p>
        </p:txBody>
      </p:sp>
      <p:sp>
        <p:nvSpPr>
          <p:cNvPr id="10244" name="テキスト ボックス 4"/>
          <p:cNvSpPr txBox="1">
            <a:spLocks noChangeArrowheads="1"/>
          </p:cNvSpPr>
          <p:nvPr/>
        </p:nvSpPr>
        <p:spPr bwMode="auto">
          <a:xfrm>
            <a:off x="683568" y="4581128"/>
            <a:ext cx="7632848" cy="1754326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１</a:t>
            </a:r>
            <a:r>
              <a:rPr lang="ja-JP" altLang="en-US" sz="3600" dirty="0" smtClean="0"/>
              <a:t>．</a:t>
            </a:r>
            <a:r>
              <a:rPr lang="en-US" altLang="ja-JP" sz="3600" dirty="0" smtClean="0"/>
              <a:t>b</a:t>
            </a:r>
            <a:r>
              <a:rPr lang="ja-JP" altLang="en-US" sz="3600" dirty="0"/>
              <a:t>　　　　　　</a:t>
            </a:r>
            <a:r>
              <a:rPr lang="ja-JP" altLang="en-US" sz="3600" b="1" dirty="0">
                <a:solidFill>
                  <a:srgbClr val="0000FF"/>
                </a:solidFill>
              </a:rPr>
              <a:t>２</a:t>
            </a:r>
            <a:r>
              <a:rPr lang="ja-JP" altLang="en-US" sz="3600" dirty="0" smtClean="0"/>
              <a:t>．</a:t>
            </a:r>
            <a:r>
              <a:rPr lang="en-US" altLang="ja-JP" sz="3600" dirty="0" smtClean="0"/>
              <a:t>”b”</a:t>
            </a:r>
            <a:r>
              <a:rPr lang="ja-JP" altLang="en-US" sz="3600" dirty="0"/>
              <a:t>　　　　　</a:t>
            </a:r>
            <a:r>
              <a:rPr lang="ja-JP" altLang="en-US" sz="3600" b="1" dirty="0">
                <a:solidFill>
                  <a:srgbClr val="0000FF"/>
                </a:solidFill>
              </a:rPr>
              <a:t>３</a:t>
            </a:r>
            <a:r>
              <a:rPr lang="ja-JP" altLang="en-US" sz="3600" dirty="0" smtClean="0"/>
              <a:t>．</a:t>
            </a:r>
            <a:r>
              <a:rPr lang="en-US" altLang="ja-JP" sz="3600" dirty="0" smtClean="0"/>
              <a:t>b+1</a:t>
            </a:r>
            <a:r>
              <a:rPr lang="ja-JP" altLang="en-US" sz="3600" dirty="0"/>
              <a:t>　　　</a:t>
            </a:r>
            <a:endParaRPr lang="en-US" altLang="ja-JP" sz="3600" dirty="0"/>
          </a:p>
          <a:p>
            <a:pPr marL="457200" indent="-457200"/>
            <a:r>
              <a:rPr lang="ja-JP" altLang="en-US" sz="3600" b="1" dirty="0">
                <a:solidFill>
                  <a:srgbClr val="0000FF"/>
                </a:solidFill>
              </a:rPr>
              <a:t>４</a:t>
            </a:r>
            <a:r>
              <a:rPr lang="ja-JP" altLang="en-US" sz="3600" dirty="0" smtClean="0"/>
              <a:t>．</a:t>
            </a:r>
            <a:r>
              <a:rPr lang="en-US" altLang="ja-JP" sz="3600" dirty="0" err="1" smtClean="0">
                <a:latin typeface="Courier New" pitchFamily="49" charset="0"/>
                <a:cs typeface="Courier New" pitchFamily="49" charset="0"/>
              </a:rPr>
              <a:t>String.valueOf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(b)</a:t>
            </a:r>
          </a:p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５</a:t>
            </a:r>
            <a:r>
              <a:rPr lang="ja-JP" altLang="en-US" sz="3600" dirty="0" smtClean="0"/>
              <a:t>．</a:t>
            </a:r>
            <a:r>
              <a:rPr lang="en-US" altLang="ja-JP" sz="3600" dirty="0" err="1" smtClean="0">
                <a:latin typeface="Courier New" pitchFamily="49" charset="0"/>
                <a:cs typeface="Courier New" pitchFamily="49" charset="0"/>
              </a:rPr>
              <a:t>Integer.parsInt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(b)</a:t>
            </a:r>
            <a:endParaRPr lang="en-US" altLang="ja-JP" sz="3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23528" y="1052736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テキストフィールド「</a:t>
            </a:r>
            <a:r>
              <a:rPr lang="en-US" altLang="ja-JP" sz="2800" b="1" dirty="0" smtClean="0">
                <a:solidFill>
                  <a:srgbClr val="0000FF"/>
                </a:solidFill>
              </a:rPr>
              <a:t>jTextFiled1</a:t>
            </a:r>
            <a:r>
              <a:rPr lang="ja-JP" altLang="en-US" sz="2800" dirty="0" smtClean="0"/>
              <a:t>」に入力した整数に１を加えた値を「</a:t>
            </a:r>
            <a:r>
              <a:rPr lang="en-US" altLang="ja-JP" sz="2800" b="1" dirty="0" smtClean="0">
                <a:solidFill>
                  <a:srgbClr val="0000FF"/>
                </a:solidFill>
              </a:rPr>
              <a:t>jTextField2</a:t>
            </a:r>
            <a:r>
              <a:rPr lang="ja-JP" altLang="en-US" sz="2800" dirty="0" smtClean="0"/>
              <a:t>」に表示させるプログラムを次のように記述しました。空欄に入る適切な式を選択肢から選んで下さい。</a:t>
            </a:r>
            <a:endParaRPr lang="en-US" altLang="ja-JP" sz="2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2924944"/>
            <a:ext cx="8640960" cy="1569660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=jTextField1.getText();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=( </a:t>
            </a:r>
            <a:r>
              <a:rPr lang="ja-JP" altLang="en-US" sz="2800" dirty="0" smtClean="0">
                <a:latin typeface="Courier New" pitchFamily="49" charset="0"/>
                <a:cs typeface="Courier New" pitchFamily="49" charset="0"/>
              </a:rPr>
              <a:t>　　　　　　　　　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)+1;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jTextField2.setText(</a:t>
            </a: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String.valueOf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543800" cy="79695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理解度チェック１　</a:t>
            </a:r>
            <a:r>
              <a:rPr lang="ja-JP" altLang="en-US" dirty="0" smtClean="0">
                <a:solidFill>
                  <a:srgbClr val="FF0000"/>
                </a:solidFill>
              </a:rPr>
              <a:t>解答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51520" y="1412776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String b=jTextField1.getText();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 a=( </a:t>
            </a:r>
            <a:r>
              <a:rPr lang="ja-JP" altLang="en-US" sz="2800" dirty="0" smtClean="0">
                <a:latin typeface="Courier New" pitchFamily="49" charset="0"/>
                <a:cs typeface="Courier New" pitchFamily="49" charset="0"/>
              </a:rPr>
              <a:t>　　　　　　　　　　　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)+1;</a:t>
            </a:r>
            <a:br>
              <a:rPr lang="en-US" altLang="ja-JP" sz="28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jTextField2.setText(</a:t>
            </a: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String.valueOf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(a)); </a:t>
            </a:r>
            <a:endParaRPr lang="ja-JP" altLang="en-US" sz="28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11560" y="3068960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ja-JP" sz="2800" dirty="0" smtClean="0"/>
              <a:t>jTextField1</a:t>
            </a:r>
            <a:r>
              <a:rPr lang="ja-JP" altLang="en-US" sz="2800" dirty="0" smtClean="0"/>
              <a:t>に入力した値は変数</a:t>
            </a:r>
            <a:r>
              <a:rPr lang="ja-JP" altLang="en-US" sz="2800" dirty="0" err="1" smtClean="0"/>
              <a:t>ｂ</a:t>
            </a:r>
            <a:r>
              <a:rPr lang="ja-JP" altLang="en-US" sz="2800" dirty="0" smtClean="0"/>
              <a:t>に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文字列型</a:t>
            </a:r>
            <a:r>
              <a:rPr lang="ja-JP" altLang="en-US" sz="2800" dirty="0" smtClean="0"/>
              <a:t>として代入</a:t>
            </a:r>
            <a:r>
              <a:rPr lang="ja-JP" altLang="en-US" sz="2800" dirty="0"/>
              <a:t>。</a:t>
            </a:r>
            <a:endParaRPr lang="en-US" altLang="ja-JP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en-US" altLang="ja-JP" sz="2800" dirty="0"/>
              <a:t> </a:t>
            </a:r>
            <a:r>
              <a:rPr lang="ja-JP" altLang="en-US" sz="2800" dirty="0" smtClean="0"/>
              <a:t>その値に１を加えるためには、変数</a:t>
            </a:r>
            <a:r>
              <a:rPr lang="ja-JP" altLang="en-US" sz="2800" dirty="0" err="1" smtClean="0"/>
              <a:t>ｂ</a:t>
            </a:r>
            <a:r>
              <a:rPr lang="ja-JP" altLang="en-US" sz="2800" dirty="0" smtClean="0"/>
              <a:t>の値を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整数型に変換</a:t>
            </a:r>
            <a:r>
              <a:rPr lang="ja-JP" altLang="en-US" sz="2800" dirty="0" smtClean="0"/>
              <a:t>しなければならない。 </a:t>
            </a:r>
            <a:endParaRPr lang="en-US" altLang="ja-JP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ja-JP" altLang="en-US" sz="2800" b="1" dirty="0" smtClean="0">
                <a:solidFill>
                  <a:srgbClr val="FF0000"/>
                </a:solidFill>
              </a:rPr>
              <a:t>文字列型→整数型</a:t>
            </a:r>
            <a:r>
              <a:rPr lang="ja-JP" altLang="en-US" sz="2800" dirty="0" smtClean="0"/>
              <a:t>に変換するメソッドは、</a:t>
            </a: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文字列型変数</a:t>
            </a:r>
            <a:r>
              <a:rPr lang="en-US" altLang="ja-JP" sz="2800" dirty="0" smtClean="0"/>
              <a:t>)</a:t>
            </a:r>
            <a:r>
              <a:rPr lang="ja-JP" altLang="en-US" sz="2800" dirty="0" err="1" smtClean="0"/>
              <a:t>。</a:t>
            </a:r>
            <a:r>
              <a:rPr lang="ja-JP" altLang="en-US" sz="2800" dirty="0" smtClean="0"/>
              <a:t> </a:t>
            </a:r>
            <a:endParaRPr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691680" y="5949280"/>
            <a:ext cx="5472608" cy="584775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５．</a:t>
            </a:r>
            <a:r>
              <a:rPr kumimoji="1" lang="en-US" altLang="ja-JP" sz="3200" dirty="0" err="1" smtClean="0">
                <a:latin typeface="Courier New" pitchFamily="49" charset="0"/>
                <a:cs typeface="Courier New" pitchFamily="49" charset="0"/>
              </a:rPr>
              <a:t>Integer.parsInt</a:t>
            </a:r>
            <a:r>
              <a:rPr kumimoji="1" lang="en-US" altLang="ja-JP" sz="3200" dirty="0" smtClean="0">
                <a:latin typeface="Courier New" pitchFamily="49" charset="0"/>
                <a:cs typeface="Courier New" pitchFamily="49" charset="0"/>
              </a:rPr>
              <a:t>(b)</a:t>
            </a:r>
            <a:endParaRPr kumimoji="1" lang="ja-JP" altLang="en-US" sz="3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543800" cy="72390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理解度チェック２</a:t>
            </a:r>
          </a:p>
        </p:txBody>
      </p:sp>
      <p:sp>
        <p:nvSpPr>
          <p:cNvPr id="10244" name="テキスト ボックス 4"/>
          <p:cNvSpPr txBox="1">
            <a:spLocks noChangeArrowheads="1"/>
          </p:cNvSpPr>
          <p:nvPr/>
        </p:nvSpPr>
        <p:spPr bwMode="auto">
          <a:xfrm>
            <a:off x="467544" y="4509120"/>
            <a:ext cx="8136904" cy="1754326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１</a:t>
            </a:r>
            <a:r>
              <a:rPr lang="ja-JP" altLang="en-US" sz="3600" dirty="0" smtClean="0"/>
              <a:t>．</a:t>
            </a:r>
            <a:r>
              <a:rPr lang="en-US" altLang="ja-JP" sz="3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ja-JP" altLang="en-US" sz="3600" dirty="0"/>
              <a:t>　　　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２</a:t>
            </a:r>
            <a:r>
              <a:rPr lang="ja-JP" altLang="en-US" sz="3600" dirty="0" smtClean="0"/>
              <a:t>．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ja-JP" altLang="en-US" sz="3600" dirty="0"/>
              <a:t>　　</a:t>
            </a:r>
            <a:r>
              <a:rPr lang="ja-JP" altLang="en-US" sz="3600" dirty="0" smtClean="0"/>
              <a:t> 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３</a:t>
            </a:r>
            <a:r>
              <a:rPr lang="ja-JP" altLang="en-US" sz="3600" dirty="0" smtClean="0"/>
              <a:t>．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ja-JP" altLang="en-US" sz="3600" dirty="0"/>
              <a:t>　　　</a:t>
            </a:r>
            <a:endParaRPr lang="en-US" altLang="ja-JP" sz="3600" dirty="0"/>
          </a:p>
          <a:p>
            <a:pPr marL="457200" indent="-457200"/>
            <a:r>
              <a:rPr lang="ja-JP" altLang="en-US" sz="3600" b="1" dirty="0">
                <a:solidFill>
                  <a:srgbClr val="0000FF"/>
                </a:solidFill>
              </a:rPr>
              <a:t>４</a:t>
            </a:r>
            <a:r>
              <a:rPr lang="ja-JP" altLang="en-US" sz="3600" dirty="0" smtClean="0"/>
              <a:t>．</a:t>
            </a:r>
            <a:r>
              <a:rPr lang="en-US" altLang="ja-JP" sz="36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altLang="ja-JP" sz="3600" dirty="0" smtClean="0"/>
              <a:t>     </a:t>
            </a:r>
          </a:p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５</a:t>
            </a:r>
            <a:r>
              <a:rPr lang="ja-JP" altLang="en-US" sz="3600" dirty="0" smtClean="0"/>
              <a:t>．</a:t>
            </a:r>
            <a:r>
              <a:rPr lang="en-US" altLang="ja-JP" sz="3600" dirty="0" err="1" smtClean="0">
                <a:latin typeface="Courier New" pitchFamily="49" charset="0"/>
                <a:cs typeface="Courier New" pitchFamily="49" charset="0"/>
              </a:rPr>
              <a:t>String.valueOf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altLang="ja-JP" sz="3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1520" y="1268760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テキストフィールド「</a:t>
            </a:r>
            <a:r>
              <a:rPr lang="en-US" altLang="ja-JP" sz="2800" b="1" dirty="0" smtClean="0">
                <a:solidFill>
                  <a:srgbClr val="0000FF"/>
                </a:solidFill>
              </a:rPr>
              <a:t>jTextField1</a:t>
            </a:r>
            <a:r>
              <a:rPr lang="ja-JP" altLang="en-US" sz="2800" b="1" dirty="0" smtClean="0">
                <a:solidFill>
                  <a:srgbClr val="0000FF"/>
                </a:solidFill>
              </a:rPr>
              <a:t>」</a:t>
            </a:r>
            <a:r>
              <a:rPr lang="ja-JP" altLang="en-US" sz="2800" dirty="0" smtClean="0"/>
              <a:t>に入力した文字列を、テキストフィールド「</a:t>
            </a:r>
            <a:r>
              <a:rPr lang="en-US" altLang="ja-JP" sz="2800" b="1" dirty="0" smtClean="0">
                <a:solidFill>
                  <a:srgbClr val="0000FF"/>
                </a:solidFill>
              </a:rPr>
              <a:t>jTextField2</a:t>
            </a:r>
            <a:r>
              <a:rPr lang="ja-JP" altLang="en-US" sz="2800" dirty="0" smtClean="0"/>
              <a:t>」に表示させるプログラムを次のように記述しました。空欄に入る適切な式を選択肢から選んで下さい。</a:t>
            </a:r>
            <a:endParaRPr lang="en-US" altLang="ja-JP" sz="3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3140968"/>
            <a:ext cx="8496944" cy="1138773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ja-JP" altLang="en-US" sz="3400" dirty="0" smtClean="0">
                <a:latin typeface="Courier New" pitchFamily="49" charset="0"/>
                <a:cs typeface="Courier New" pitchFamily="49" charset="0"/>
              </a:rPr>
              <a:t>　　　　</a:t>
            </a:r>
            <a:r>
              <a:rPr lang="en-US" altLang="ja-JP" sz="3400" dirty="0" smtClean="0">
                <a:latin typeface="Courier New" pitchFamily="49" charset="0"/>
                <a:cs typeface="Courier New" pitchFamily="49" charset="0"/>
              </a:rPr>
              <a:t>) a=jTextField1.getText();</a:t>
            </a:r>
            <a:br>
              <a:rPr lang="en-US" altLang="ja-JP" sz="34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400" dirty="0" smtClean="0">
                <a:latin typeface="Courier New" pitchFamily="49" charset="0"/>
                <a:cs typeface="Courier New" pitchFamily="49" charset="0"/>
              </a:rPr>
              <a:t>jTextField2.setText(a);</a:t>
            </a:r>
            <a:endParaRPr kumimoji="1" lang="ja-JP" alt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543800" cy="796950"/>
          </a:xfrm>
          <a:ln w="38100" cmpd="dbl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ja-JP" altLang="en-US" dirty="0" smtClean="0"/>
              <a:t>理解度チェック２　</a:t>
            </a:r>
            <a:r>
              <a:rPr lang="ja-JP" altLang="en-US" dirty="0" smtClean="0">
                <a:solidFill>
                  <a:srgbClr val="FF0000"/>
                </a:solidFill>
              </a:rPr>
              <a:t>解答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51520" y="1412776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ja-JP" altLang="en-US" sz="3200" dirty="0" smtClean="0">
                <a:latin typeface="Courier New" pitchFamily="49" charset="0"/>
                <a:cs typeface="Courier New" pitchFamily="49" charset="0"/>
              </a:rPr>
              <a:t>　　　　</a:t>
            </a: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) a=jTextField1.getText();</a:t>
            </a:r>
            <a:br>
              <a:rPr lang="en-US" altLang="ja-JP" sz="32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200" dirty="0" smtClean="0">
                <a:latin typeface="Courier New" pitchFamily="49" charset="0"/>
                <a:cs typeface="Courier New" pitchFamily="49" charset="0"/>
              </a:rPr>
              <a:t>jTextField2.setText(a); 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11560" y="3068960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ja-JP" altLang="en-US" sz="2800" dirty="0" smtClean="0"/>
              <a:t>テキストフィールド内に入力した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文字列</a:t>
            </a:r>
            <a:r>
              <a:rPr lang="ja-JP" altLang="en-US" sz="2800" dirty="0" smtClean="0"/>
              <a:t>を取得するには</a:t>
            </a:r>
            <a:r>
              <a:rPr lang="en-US" altLang="ja-JP" sz="2800" dirty="0" err="1" smtClean="0">
                <a:latin typeface="Courier New" pitchFamily="49" charset="0"/>
                <a:cs typeface="Courier New" pitchFamily="49" charset="0"/>
              </a:rPr>
              <a:t>getText</a:t>
            </a:r>
            <a:r>
              <a:rPr lang="en-US" altLang="ja-JP" sz="28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ja-JP" altLang="en-US" sz="2800" dirty="0" smtClean="0"/>
              <a:t>メソッドを用います。</a:t>
            </a:r>
            <a:endParaRPr lang="en-US" altLang="ja-JP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ja-JP" altLang="en-US" sz="2800" dirty="0" smtClean="0"/>
              <a:t>これを代入する変数</a:t>
            </a:r>
            <a:r>
              <a:rPr lang="en-US" altLang="ja-JP" sz="2800" dirty="0" smtClean="0"/>
              <a:t>a</a:t>
            </a:r>
            <a:r>
              <a:rPr lang="ja-JP" altLang="en-US" sz="2800" dirty="0" smtClean="0"/>
              <a:t>は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文字列型</a:t>
            </a:r>
            <a:r>
              <a:rPr lang="ja-JP" altLang="en-US" sz="2800" dirty="0" smtClean="0"/>
              <a:t>でなければなりません。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71800" y="5373216"/>
            <a:ext cx="2664296" cy="646331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３．</a:t>
            </a:r>
            <a:r>
              <a:rPr kumimoji="1" lang="en-US" altLang="ja-JP" sz="3600" dirty="0" smtClean="0">
                <a:latin typeface="Courier New" pitchFamily="49" charset="0"/>
                <a:cs typeface="Courier New" pitchFamily="49" charset="0"/>
              </a:rPr>
              <a:t>String</a:t>
            </a:r>
            <a:endParaRPr kumimoji="1" lang="ja-JP" altLang="en-US" sz="3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543800" cy="723900"/>
          </a:xfrm>
          <a:ln w="38100" cmpd="dbl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dirty="0" smtClean="0"/>
              <a:t>理解度チェック３</a:t>
            </a:r>
          </a:p>
        </p:txBody>
      </p:sp>
      <p:sp>
        <p:nvSpPr>
          <p:cNvPr id="10244" name="テキスト ボックス 4"/>
          <p:cNvSpPr txBox="1">
            <a:spLocks noChangeArrowheads="1"/>
          </p:cNvSpPr>
          <p:nvPr/>
        </p:nvSpPr>
        <p:spPr bwMode="auto">
          <a:xfrm>
            <a:off x="395536" y="4725144"/>
            <a:ext cx="8136904" cy="1200329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ja-JP" altLang="en-US" sz="3600" b="1" dirty="0" smtClean="0">
                <a:solidFill>
                  <a:srgbClr val="0000FF"/>
                </a:solidFill>
              </a:rPr>
              <a:t>１</a:t>
            </a:r>
            <a:r>
              <a:rPr lang="ja-JP" altLang="en-US" sz="3600" dirty="0" smtClean="0"/>
              <a:t>．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ja-JP" altLang="en-US" sz="3600" dirty="0"/>
              <a:t>　　　</a:t>
            </a:r>
            <a:r>
              <a:rPr lang="ja-JP" altLang="en-US" sz="3600" dirty="0" smtClean="0"/>
              <a:t> 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２</a:t>
            </a:r>
            <a:r>
              <a:rPr lang="ja-JP" altLang="en-US" sz="3600" dirty="0" smtClean="0"/>
              <a:t>．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ja-JP" altLang="en-US" sz="3600" dirty="0"/>
              <a:t>　　</a:t>
            </a:r>
            <a:r>
              <a:rPr lang="ja-JP" altLang="en-US" sz="3600" dirty="0" smtClean="0"/>
              <a:t>  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３</a:t>
            </a:r>
            <a:r>
              <a:rPr lang="ja-JP" altLang="en-US" sz="3600" dirty="0" smtClean="0"/>
              <a:t>．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”true”</a:t>
            </a:r>
            <a:r>
              <a:rPr lang="ja-JP" altLang="en-US" sz="3600" dirty="0"/>
              <a:t>　　　</a:t>
            </a:r>
            <a:endParaRPr lang="en-US" altLang="ja-JP" sz="3600" dirty="0"/>
          </a:p>
          <a:p>
            <a:pPr marL="457200" indent="-457200"/>
            <a:r>
              <a:rPr lang="ja-JP" altLang="en-US" sz="3600" b="1" dirty="0">
                <a:solidFill>
                  <a:srgbClr val="0000FF"/>
                </a:solidFill>
              </a:rPr>
              <a:t>４</a:t>
            </a:r>
            <a:r>
              <a:rPr lang="ja-JP" altLang="en-US" sz="3600" dirty="0" smtClean="0"/>
              <a:t>．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”false”</a:t>
            </a:r>
            <a:r>
              <a:rPr lang="en-US" altLang="ja-JP" sz="3600" dirty="0" smtClean="0"/>
              <a:t>     </a:t>
            </a:r>
            <a:r>
              <a:rPr lang="ja-JP" altLang="en-US" sz="3600" b="1" dirty="0" smtClean="0">
                <a:solidFill>
                  <a:srgbClr val="0000FF"/>
                </a:solidFill>
              </a:rPr>
              <a:t>５</a:t>
            </a:r>
            <a:r>
              <a:rPr lang="ja-JP" altLang="en-US" sz="3600" dirty="0" smtClean="0"/>
              <a:t>．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US" altLang="ja-JP" sz="3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95536" y="1268760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テキストフィールド「</a:t>
            </a:r>
            <a:r>
              <a:rPr lang="en-US" altLang="ja-JP" sz="2800" dirty="0" smtClean="0"/>
              <a:t>jTextField1</a:t>
            </a:r>
            <a:r>
              <a:rPr lang="ja-JP" altLang="en-US" sz="2800" dirty="0" smtClean="0"/>
              <a:t>」への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入力ができなくなる</a:t>
            </a:r>
            <a:r>
              <a:rPr lang="ja-JP" altLang="en-US" sz="2800" dirty="0" smtClean="0"/>
              <a:t>ようにするプログラムを、次のように記述しました。空欄に入る適切な式を選択肢から選んで下さい。</a:t>
            </a:r>
            <a:endParaRPr lang="en-US" altLang="ja-JP" sz="3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536" y="2780928"/>
            <a:ext cx="8208912" cy="1754326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600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 a;</a:t>
            </a:r>
            <a:br>
              <a:rPr lang="en-US" altLang="ja-JP" sz="36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a=(</a:t>
            </a:r>
            <a:r>
              <a:rPr lang="ja-JP" altLang="en-US" sz="3600" dirty="0" smtClean="0">
                <a:latin typeface="Courier New" pitchFamily="49" charset="0"/>
                <a:cs typeface="Courier New" pitchFamily="49" charset="0"/>
              </a:rPr>
              <a:t>　　　　　　</a:t>
            </a: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altLang="ja-JP" sz="3600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600" dirty="0" smtClean="0">
                <a:latin typeface="Courier New" pitchFamily="49" charset="0"/>
                <a:cs typeface="Courier New" pitchFamily="49" charset="0"/>
              </a:rPr>
              <a:t>jTextField1.setEnabled(a);</a:t>
            </a:r>
            <a:endParaRPr kumimoji="1" lang="ja-JP" altLang="en-US" sz="3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4093</TotalTime>
  <Words>577</Words>
  <Application>Microsoft Office PowerPoint</Application>
  <PresentationFormat>画面に合わせる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12</vt:i4>
      </vt:variant>
    </vt:vector>
  </HeadingPairs>
  <TitlesOfParts>
    <vt:vector size="14" baseType="lpstr">
      <vt:lpstr>Network</vt:lpstr>
      <vt:lpstr>Office テーマ</vt:lpstr>
      <vt:lpstr>プログラミング</vt:lpstr>
      <vt:lpstr>基礎課題進行状況（10/29終了時点）</vt:lpstr>
      <vt:lpstr>応用課題進行状況（10/29終了時点）</vt:lpstr>
      <vt:lpstr>第１回テストについて</vt:lpstr>
      <vt:lpstr>理解度チェック１</vt:lpstr>
      <vt:lpstr>理解度チェック１　解答</vt:lpstr>
      <vt:lpstr>理解度チェック２</vt:lpstr>
      <vt:lpstr>理解度チェック２　解答</vt:lpstr>
      <vt:lpstr>理解度チェック３</vt:lpstr>
      <vt:lpstr>理解度チェック３　解答</vt:lpstr>
      <vt:lpstr>理解度確認テストについて</vt:lpstr>
      <vt:lpstr>進度について</vt:lpstr>
    </vt:vector>
  </TitlesOfParts>
  <Company>札幌学院大学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</dc:title>
  <dc:creator>森田　彦</dc:creator>
  <cp:lastModifiedBy>hiko</cp:lastModifiedBy>
  <cp:revision>60</cp:revision>
  <dcterms:created xsi:type="dcterms:W3CDTF">2003-04-22T00:37:29Z</dcterms:created>
  <dcterms:modified xsi:type="dcterms:W3CDTF">2013-11-05T10:10:49Z</dcterms:modified>
</cp:coreProperties>
</file>