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Lst>
  <p:sldIdLst>
    <p:sldId id="256" r:id="rId3"/>
    <p:sldId id="287" r:id="rId4"/>
    <p:sldId id="288" r:id="rId5"/>
    <p:sldId id="302" r:id="rId6"/>
    <p:sldId id="303" r:id="rId7"/>
    <p:sldId id="330" r:id="rId8"/>
    <p:sldId id="331" r:id="rId9"/>
    <p:sldId id="333" r:id="rId10"/>
    <p:sldId id="336" r:id="rId11"/>
    <p:sldId id="337" r:id="rId12"/>
    <p:sldId id="338" r:id="rId13"/>
    <p:sldId id="340" r:id="rId14"/>
    <p:sldId id="341" r:id="rId15"/>
    <p:sldId id="343" r:id="rId16"/>
    <p:sldId id="344" r:id="rId17"/>
    <p:sldId id="323" r:id="rId18"/>
    <p:sldId id="327" r:id="rId19"/>
    <p:sldId id="300" r:id="rId20"/>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CC"/>
    <a:srgbClr val="3333FF"/>
    <a:srgbClr val="FF00FF"/>
    <a:srgbClr val="2209BB"/>
    <a:srgbClr val="B3119C"/>
    <a:srgbClr val="FF0000"/>
    <a:srgbClr val="1803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12/10</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62.3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6-9-1】</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9065"/>
          <c:y val="3.6931818181818662E-2"/>
        </c:manualLayout>
      </c:layout>
      <c:spPr>
        <a:noFill/>
        <a:ln w="25400">
          <a:noFill/>
        </a:ln>
      </c:spPr>
    </c:title>
    <c:plotArea>
      <c:layout>
        <c:manualLayout>
          <c:layoutTarget val="inner"/>
          <c:xMode val="edge"/>
          <c:yMode val="edge"/>
          <c:x val="0.13043490300362473"/>
          <c:y val="0.17416502836238806"/>
          <c:w val="0.84310096724082073"/>
          <c:h val="0.70651791507867878"/>
        </c:manualLayout>
      </c:layout>
      <c:barChart>
        <c:barDir val="col"/>
        <c:grouping val="clustered"/>
        <c:ser>
          <c:idx val="0"/>
          <c:order val="0"/>
          <c:spPr>
            <a:solidFill>
              <a:srgbClr val="9999FF"/>
            </a:solidFill>
            <a:ln w="12700">
              <a:solidFill>
                <a:srgbClr val="000000"/>
              </a:solidFill>
              <a:prstDash val="solid"/>
            </a:ln>
          </c:spPr>
          <c:cat>
            <c:strRef>
              <c:f>補助員G!$D$36:$D$40</c:f>
              <c:strCache>
                <c:ptCount val="5"/>
                <c:pt idx="0">
                  <c:v>～5-7節</c:v>
                </c:pt>
                <c:pt idx="1">
                  <c:v>5章終了</c:v>
                </c:pt>
                <c:pt idx="2">
                  <c:v>～6-9-1</c:v>
                </c:pt>
                <c:pt idx="3">
                  <c:v>6章終了</c:v>
                </c:pt>
                <c:pt idx="4">
                  <c:v>7章</c:v>
                </c:pt>
              </c:strCache>
            </c:strRef>
          </c:cat>
          <c:val>
            <c:numRef>
              <c:f>補助員G!$E$36:$E$40</c:f>
              <c:numCache>
                <c:formatCode>General</c:formatCode>
                <c:ptCount val="5"/>
                <c:pt idx="0">
                  <c:v>4</c:v>
                </c:pt>
                <c:pt idx="1">
                  <c:v>2</c:v>
                </c:pt>
                <c:pt idx="2">
                  <c:v>7</c:v>
                </c:pt>
                <c:pt idx="3">
                  <c:v>21</c:v>
                </c:pt>
                <c:pt idx="4">
                  <c:v>2</c:v>
                </c:pt>
              </c:numCache>
            </c:numRef>
          </c:val>
        </c:ser>
        <c:axId val="118067584"/>
        <c:axId val="118069120"/>
      </c:barChart>
      <c:catAx>
        <c:axId val="11806758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18069120"/>
        <c:crosses val="autoZero"/>
        <c:auto val="1"/>
        <c:lblAlgn val="ctr"/>
        <c:lblOffset val="100"/>
        <c:tickLblSkip val="1"/>
        <c:tickMarkSkip val="1"/>
      </c:catAx>
      <c:valAx>
        <c:axId val="118069120"/>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3.0245746691871713E-2"/>
              <c:y val="0.5056824146981671"/>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18067584"/>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dirty="0">
                <a:solidFill>
                  <a:srgbClr val="000000"/>
                </a:solidFill>
                <a:latin typeface="ＭＳ Ｐゴシック"/>
                <a:ea typeface="ＭＳ Ｐゴシック"/>
              </a:rPr>
              <a:t>応用課題提出状況（</a:t>
            </a:r>
            <a:r>
              <a:rPr lang="en-US" altLang="ja-JP" sz="1800" b="0" i="0" u="none" strike="noStrike" baseline="0" dirty="0" smtClean="0">
                <a:solidFill>
                  <a:srgbClr val="000000"/>
                </a:solidFill>
                <a:latin typeface="ＭＳ Ｐゴシック"/>
                <a:ea typeface="ＭＳ Ｐゴシック"/>
              </a:rPr>
              <a:t>12/10</a:t>
            </a:r>
            <a:r>
              <a:rPr lang="ja-JP" altLang="en-US" sz="1800" b="0" i="0" u="none" strike="noStrike" baseline="0" dirty="0" smtClean="0">
                <a:solidFill>
                  <a:srgbClr val="000000"/>
                </a:solidFill>
                <a:latin typeface="ＭＳ Ｐゴシック"/>
                <a:ea typeface="ＭＳ Ｐゴシック"/>
              </a:rPr>
              <a:t>演習</a:t>
            </a:r>
            <a:r>
              <a:rPr lang="ja-JP" altLang="en-US" sz="1800" b="0" i="0" u="none" strike="noStrike" baseline="0" dirty="0">
                <a:solidFill>
                  <a:srgbClr val="000000"/>
                </a:solidFill>
                <a:latin typeface="ＭＳ Ｐゴシック"/>
                <a:ea typeface="ＭＳ Ｐゴシック"/>
              </a:rPr>
              <a:t>終了時点）　  全体平均</a:t>
            </a:r>
            <a:r>
              <a:rPr lang="en-US" altLang="ja-JP" sz="1800" b="0" i="0" u="none" strike="noStrike" baseline="0" dirty="0" smtClean="0">
                <a:solidFill>
                  <a:srgbClr val="000000"/>
                </a:solidFill>
                <a:latin typeface="ＭＳ Ｐゴシック"/>
                <a:ea typeface="ＭＳ Ｐゴシック"/>
              </a:rPr>
              <a:t>=6.81</a:t>
            </a:r>
            <a:endParaRPr lang="en-US" altLang="ja-JP" sz="1800" b="0" i="0" u="none" strike="noStrike" baseline="0" dirty="0">
              <a:solidFill>
                <a:srgbClr val="000000"/>
              </a:solidFill>
              <a:latin typeface="ＭＳ Ｐゴシック"/>
              <a:ea typeface="ＭＳ Ｐゴシック"/>
            </a:endParaRPr>
          </a:p>
        </c:rich>
      </c:tx>
      <c:layout>
        <c:manualLayout>
          <c:xMode val="edge"/>
          <c:yMode val="edge"/>
          <c:x val="0.14321980097449502"/>
          <c:y val="1.6547947663934779E-2"/>
        </c:manualLayout>
      </c:layout>
      <c:spPr>
        <a:noFill/>
        <a:ln w="25400">
          <a:noFill/>
        </a:ln>
      </c:spPr>
    </c:title>
    <c:plotArea>
      <c:layout>
        <c:manualLayout>
          <c:layoutTarget val="inner"/>
          <c:xMode val="edge"/>
          <c:yMode val="edge"/>
          <c:x val="0.11754684838160229"/>
          <c:y val="0.10734918342406398"/>
          <c:w val="0.85860306643953188"/>
          <c:h val="0.78659251536154107"/>
        </c:manualLayout>
      </c:layout>
      <c:barChart>
        <c:barDir val="col"/>
        <c:grouping val="clustered"/>
        <c:ser>
          <c:idx val="0"/>
          <c:order val="0"/>
          <c:spPr>
            <a:solidFill>
              <a:srgbClr val="9999FF"/>
            </a:solidFill>
            <a:ln w="12700">
              <a:solidFill>
                <a:srgbClr val="000000"/>
              </a:solidFill>
              <a:prstDash val="solid"/>
            </a:ln>
          </c:spPr>
          <c:cat>
            <c:strRef>
              <c:f>補助員G!$D$76:$D$82</c:f>
              <c:strCache>
                <c:ptCount val="7"/>
                <c:pt idx="0">
                  <c:v>0</c:v>
                </c:pt>
                <c:pt idx="1">
                  <c:v>～2</c:v>
                </c:pt>
                <c:pt idx="2">
                  <c:v>～4</c:v>
                </c:pt>
                <c:pt idx="3">
                  <c:v>～6</c:v>
                </c:pt>
                <c:pt idx="4">
                  <c:v>～8</c:v>
                </c:pt>
                <c:pt idx="5">
                  <c:v>～10</c:v>
                </c:pt>
                <c:pt idx="6">
                  <c:v>11～１2</c:v>
                </c:pt>
              </c:strCache>
            </c:strRef>
          </c:cat>
          <c:val>
            <c:numRef>
              <c:f>補助員G!$E$76:$E$82</c:f>
              <c:numCache>
                <c:formatCode>General</c:formatCode>
                <c:ptCount val="7"/>
                <c:pt idx="0">
                  <c:v>5</c:v>
                </c:pt>
                <c:pt idx="1">
                  <c:v>4</c:v>
                </c:pt>
                <c:pt idx="2">
                  <c:v>2</c:v>
                </c:pt>
                <c:pt idx="3">
                  <c:v>3</c:v>
                </c:pt>
                <c:pt idx="4">
                  <c:v>5</c:v>
                </c:pt>
                <c:pt idx="5">
                  <c:v>8</c:v>
                </c:pt>
                <c:pt idx="6">
                  <c:v>9</c:v>
                </c:pt>
              </c:numCache>
            </c:numRef>
          </c:val>
        </c:ser>
        <c:axId val="122424704"/>
        <c:axId val="122446976"/>
      </c:barChart>
      <c:catAx>
        <c:axId val="12242470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22446976"/>
        <c:crosses val="autoZero"/>
        <c:auto val="1"/>
        <c:lblAlgn val="ctr"/>
        <c:lblOffset val="100"/>
        <c:tickLblSkip val="1"/>
        <c:tickMarkSkip val="1"/>
      </c:catAx>
      <c:valAx>
        <c:axId val="122446976"/>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499336052607912E-2"/>
              <c:y val="0.43891020655824592"/>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22424704"/>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63A41111-95EE-4C43-9654-0B9B4A93666D}"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4ADA8245-F532-4344-A945-C047E9960ABE}"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B02C194D-B05C-4C7B-9D9F-7A4F78055ACF}"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DA54A5B8-47EC-42C1-AEAF-9976DD50A202}"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B1819C48-0F1A-476E-B935-786769E50CE3}"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B6CD684E-C264-4089-957F-3C7BD0B68276}" type="slidenum">
              <a:rPr lang="en-US" altLang="ja-JP"/>
              <a:pPr>
                <a:defRPr/>
              </a:pPr>
              <a:t>&lt;#&gt;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3DE90769-DFA0-4E99-9C4E-2295CB43E4BE}" type="slidenum">
              <a:rPr lang="en-US" altLang="ja-JP"/>
              <a:pPr>
                <a:defRPr/>
              </a:pPr>
              <a:t>&lt;#&gt;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955DC31D-4AB6-4886-8180-DA45A8405D2D}" type="slidenum">
              <a:rPr lang="en-US" altLang="ja-JP"/>
              <a:pPr>
                <a:defRPr/>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1F5E979A-092C-4284-9D78-E3244D583161}"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097BE784-022B-4705-99F1-9FCFB5A2BAE7}"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3910DB8E-1BE9-4D58-AB2D-9E45C1847E0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CB2B8834-278C-47AF-A587-AA5D196B3863}"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220EFCA8-71A0-4D02-968C-6363F28A4CD0}" type="slidenum">
              <a:rPr lang="en-US" altLang="ja-JP"/>
              <a:pPr>
                <a:defRPr/>
              </a:pPr>
              <a:t>&lt;#&gt;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64DC1503-0C4C-42B7-97D8-5E9AB99D7FD8}" type="slidenum">
              <a:rPr lang="en-US" altLang="ja-JP"/>
              <a:pPr>
                <a:defRPr/>
              </a:pPr>
              <a:t>&lt;#&gt;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AFC82D84-9675-4B9A-963C-7D1122BFCA5C}"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87091F9E-A135-4D40-B0EE-A4F4008CFC04}"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948577D6-94E1-41A2-9DCA-52A1A1C5F330}"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BBCB43E1-FE97-4677-80A1-5AED8DDE343C}"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6B953BC9-21DA-4D45-9C45-9BD5A8D18F85}"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2867DC02-BD4C-4459-A7A5-2B2282F2245B}"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6C66E717-ABCB-4B85-9ABE-C6E4DE6E0C2E}"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5A9E0A48-372F-4301-B39F-7E5D8C14EC5F}"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7AE28036-BCF6-4E1E-8809-688A9D0BFD78}"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973"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itchFamily="50" charset="-128"/>
              </a:defRPr>
            </a:lvl1pPr>
          </a:lstStyle>
          <a:p>
            <a:pPr>
              <a:defRPr/>
            </a:pPr>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itchFamily="50" charset="-128"/>
              </a:defRPr>
            </a:lvl1pPr>
          </a:lstStyle>
          <a:p>
            <a:pPr>
              <a:defRPr/>
            </a:pPr>
            <a:endParaRPr lang="en-US" altLang="ja-JP"/>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Ｐゴシック" pitchFamily="50" charset="-128"/>
              </a:defRPr>
            </a:lvl1pPr>
          </a:lstStyle>
          <a:p>
            <a:pPr>
              <a:defRPr/>
            </a:pPr>
            <a:fld id="{94E54CCE-490E-4C8B-8FE5-B192651BF660}"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ja-JP" altLang="en-US" smtClean="0"/>
              <a:t>プログラミング</a:t>
            </a:r>
          </a:p>
        </p:txBody>
      </p:sp>
      <p:sp>
        <p:nvSpPr>
          <p:cNvPr id="4099" name="Rectangle 3"/>
          <p:cNvSpPr>
            <a:spLocks noGrp="1" noChangeArrowheads="1"/>
          </p:cNvSpPr>
          <p:nvPr>
            <p:ph type="subTitle" idx="1"/>
          </p:nvPr>
        </p:nvSpPr>
        <p:spPr/>
        <p:txBody>
          <a:bodyPr/>
          <a:lstStyle/>
          <a:p>
            <a:pPr eaLnBrk="1" hangingPunct="1"/>
            <a:r>
              <a:rPr lang="ja-JP" altLang="en-US" smtClean="0"/>
              <a:t>平成２５年１２月１７日</a:t>
            </a:r>
          </a:p>
          <a:p>
            <a:pPr eaLnBrk="1" hangingPunct="1"/>
            <a:r>
              <a:rPr lang="ja-JP" altLang="en-US"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250825" y="188913"/>
            <a:ext cx="7543800" cy="723900"/>
          </a:xfrm>
        </p:spPr>
        <p:txBody>
          <a:bodyPr/>
          <a:lstStyle/>
          <a:p>
            <a:pPr eaLnBrk="1" hangingPunct="1"/>
            <a:r>
              <a:rPr lang="ja-JP" altLang="en-US" smtClean="0"/>
              <a:t>理解度チェック３</a:t>
            </a:r>
          </a:p>
        </p:txBody>
      </p:sp>
      <p:sp>
        <p:nvSpPr>
          <p:cNvPr id="16387" name="テキスト ボックス 4"/>
          <p:cNvSpPr txBox="1">
            <a:spLocks noChangeArrowheads="1"/>
          </p:cNvSpPr>
          <p:nvPr/>
        </p:nvSpPr>
        <p:spPr bwMode="auto">
          <a:xfrm>
            <a:off x="250825" y="5229225"/>
            <a:ext cx="8497888" cy="157003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Math.random()</a:t>
            </a:r>
            <a:r>
              <a:rPr lang="zh-TW" altLang="en-US" sz="3200"/>
              <a:t>  </a:t>
            </a:r>
            <a:r>
              <a:rPr lang="ja-JP" altLang="en-US" sz="2800"/>
              <a:t>　     </a:t>
            </a:r>
            <a:r>
              <a:rPr lang="ja-JP" altLang="en-US" sz="3200">
                <a:solidFill>
                  <a:srgbClr val="0000FF"/>
                </a:solidFill>
              </a:rPr>
              <a:t>２．</a:t>
            </a:r>
            <a:r>
              <a:rPr lang="en-US" altLang="zh-TW" sz="3200"/>
              <a:t>2* Math.random()</a:t>
            </a:r>
            <a:r>
              <a:rPr lang="zh-TW" altLang="en-US" sz="2800"/>
              <a:t>    </a:t>
            </a:r>
            <a:r>
              <a:rPr lang="ja-JP" altLang="en-US" sz="2800"/>
              <a:t>      </a:t>
            </a:r>
            <a:endParaRPr lang="en-US" altLang="ja-JP" sz="2800"/>
          </a:p>
          <a:p>
            <a:pPr marL="457200" indent="-457200"/>
            <a:r>
              <a:rPr lang="ja-JP" altLang="en-US" sz="3200">
                <a:solidFill>
                  <a:srgbClr val="0000FF"/>
                </a:solidFill>
              </a:rPr>
              <a:t>３．</a:t>
            </a:r>
            <a:r>
              <a:rPr lang="en-US" altLang="zh-TW" sz="3200"/>
              <a:t>Math.random(0)</a:t>
            </a:r>
            <a:r>
              <a:rPr lang="zh-TW" altLang="en-US" sz="2800"/>
              <a:t>       </a:t>
            </a:r>
            <a:r>
              <a:rPr lang="en-US" altLang="ja-JP" sz="2800">
                <a:solidFill>
                  <a:srgbClr val="0000FF"/>
                </a:solidFill>
              </a:rPr>
              <a:t> </a:t>
            </a:r>
            <a:r>
              <a:rPr lang="ja-JP" altLang="en-US" sz="3200">
                <a:solidFill>
                  <a:srgbClr val="0000FF"/>
                </a:solidFill>
              </a:rPr>
              <a:t>４．</a:t>
            </a:r>
            <a:r>
              <a:rPr lang="en-US" altLang="zh-TW" sz="3200"/>
              <a:t>Math.random(1)</a:t>
            </a:r>
          </a:p>
          <a:p>
            <a:pPr marL="457200" indent="-457200"/>
            <a:r>
              <a:rPr lang="ja-JP" altLang="en-US" sz="3200">
                <a:solidFill>
                  <a:srgbClr val="0000FF"/>
                </a:solidFill>
              </a:rPr>
              <a:t>５．</a:t>
            </a:r>
            <a:r>
              <a:rPr lang="en-US" altLang="zh-TW" sz="3200"/>
              <a:t>Math.random(2)</a:t>
            </a:r>
            <a:r>
              <a:rPr lang="zh-TW" altLang="en-US" sz="3200"/>
              <a:t>   </a:t>
            </a:r>
          </a:p>
        </p:txBody>
      </p:sp>
      <p:sp>
        <p:nvSpPr>
          <p:cNvPr id="16388" name="正方形/長方形 7"/>
          <p:cNvSpPr>
            <a:spLocks noChangeArrowheads="1"/>
          </p:cNvSpPr>
          <p:nvPr/>
        </p:nvSpPr>
        <p:spPr bwMode="auto">
          <a:xfrm>
            <a:off x="395288" y="836613"/>
            <a:ext cx="8208962" cy="954087"/>
          </a:xfrm>
          <a:prstGeom prst="rect">
            <a:avLst/>
          </a:prstGeom>
          <a:noFill/>
          <a:ln w="9525">
            <a:noFill/>
            <a:miter lim="800000"/>
            <a:headEnd/>
            <a:tailEnd/>
          </a:ln>
        </p:spPr>
        <p:txBody>
          <a:bodyPr>
            <a:spAutoFit/>
          </a:bodyPr>
          <a:lstStyle/>
          <a:p>
            <a:r>
              <a:rPr lang="en-US" altLang="ja-JP" sz="2800"/>
              <a:t>0</a:t>
            </a:r>
            <a:r>
              <a:rPr lang="ja-JP" altLang="en-US" sz="2800"/>
              <a:t>，</a:t>
            </a:r>
            <a:r>
              <a:rPr lang="en-US" altLang="ja-JP" sz="2800"/>
              <a:t>1</a:t>
            </a:r>
            <a:r>
              <a:rPr lang="ja-JP" altLang="en-US" sz="2800"/>
              <a:t>の</a:t>
            </a:r>
            <a:r>
              <a:rPr lang="ja-JP" altLang="en-US" sz="2800" b="1">
                <a:solidFill>
                  <a:srgbClr val="FF0000"/>
                </a:solidFill>
              </a:rPr>
              <a:t>乱数</a:t>
            </a:r>
            <a:r>
              <a:rPr lang="en-US" altLang="ja-JP" sz="2800" b="1">
                <a:solidFill>
                  <a:srgbClr val="FF0000"/>
                </a:solidFill>
              </a:rPr>
              <a:t>c</a:t>
            </a:r>
            <a:r>
              <a:rPr lang="ja-JP" altLang="en-US" sz="2800"/>
              <a:t>を発生させ、その値によって</a:t>
            </a:r>
            <a:r>
              <a:rPr lang="en-US" altLang="ja-JP" sz="2800"/>
              <a:t>A</a:t>
            </a:r>
            <a:r>
              <a:rPr lang="ja-JP" altLang="en-US" sz="2800"/>
              <a:t>，</a:t>
            </a:r>
            <a:r>
              <a:rPr lang="en-US" altLang="ja-JP" sz="2800"/>
              <a:t>B</a:t>
            </a:r>
            <a:r>
              <a:rPr lang="ja-JP" altLang="en-US" sz="2800"/>
              <a:t>の</a:t>
            </a:r>
            <a:r>
              <a:rPr lang="en-US" altLang="ja-JP" sz="2800"/>
              <a:t>2</a:t>
            </a:r>
            <a:r>
              <a:rPr lang="ja-JP" altLang="en-US" sz="2800"/>
              <a:t>グループにクラス分けを行うプログラムを考えましょう。</a:t>
            </a:r>
          </a:p>
        </p:txBody>
      </p:sp>
      <p:sp>
        <p:nvSpPr>
          <p:cNvPr id="5" name="正方形/長方形 4"/>
          <p:cNvSpPr/>
          <p:nvPr/>
        </p:nvSpPr>
        <p:spPr>
          <a:xfrm>
            <a:off x="323850" y="1844675"/>
            <a:ext cx="8424863" cy="3208338"/>
          </a:xfrm>
          <a:prstGeom prst="rect">
            <a:avLst/>
          </a:prstGeom>
          <a:solidFill>
            <a:schemeClr val="accent1">
              <a:lumMod val="20000"/>
              <a:lumOff val="80000"/>
            </a:schemeClr>
          </a:solidFill>
          <a:ln>
            <a:solidFill>
              <a:schemeClr val="tx1"/>
            </a:solidFill>
            <a:prstDash val="dashDot"/>
          </a:ln>
        </p:spPr>
        <p:txBody>
          <a:bodyPr>
            <a:spAutoFit/>
          </a:bodyPr>
          <a:lstStyle/>
          <a:p>
            <a:pPr>
              <a:lnSpc>
                <a:spcPts val="2700"/>
              </a:lnSpc>
              <a:defRPr/>
            </a:pP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c = (</a:t>
            </a: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t>
            </a: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 );</a:t>
            </a:r>
          </a:p>
          <a:p>
            <a:pPr>
              <a:lnSpc>
                <a:spcPts val="2700"/>
              </a:lnSpc>
              <a:defRPr/>
            </a:pPr>
            <a:r>
              <a:rPr lang="en-US" altLang="ja-JP" sz="2400" b="1" dirty="0">
                <a:latin typeface="Courier New" pitchFamily="49" charset="0"/>
                <a:ea typeface="ＭＳ Ｐゴシック" pitchFamily="50" charset="-128"/>
                <a:cs typeface="Courier New" pitchFamily="49" charset="0"/>
              </a:rPr>
              <a:t>switch</a:t>
            </a:r>
            <a:r>
              <a:rPr lang="en-US" altLang="ja-JP" sz="2400" dirty="0">
                <a:latin typeface="Courier New" pitchFamily="49" charset="0"/>
                <a:ea typeface="ＭＳ Ｐゴシック" pitchFamily="50" charset="-128"/>
                <a:cs typeface="Courier New" pitchFamily="49" charset="0"/>
              </a:rPr>
              <a:t>(c) {</a:t>
            </a:r>
          </a:p>
          <a:p>
            <a:pPr>
              <a:lnSpc>
                <a:spcPts val="2700"/>
              </a:lnSpc>
              <a:defRPr/>
            </a:pPr>
            <a:r>
              <a:rPr lang="ja-JP" altLang="en-US" sz="2400" b="1"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case</a:t>
            </a:r>
            <a:r>
              <a:rPr lang="en-US" altLang="ja-JP" sz="2400" dirty="0">
                <a:latin typeface="Courier New" pitchFamily="49" charset="0"/>
                <a:ea typeface="ＭＳ Ｐゴシック" pitchFamily="50" charset="-128"/>
                <a:cs typeface="Courier New" pitchFamily="49" charset="0"/>
              </a:rPr>
              <a:t> 0:</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ja-JP" altLang="en-US" sz="2400" dirty="0">
                <a:latin typeface="Courier New" pitchFamily="49" charset="0"/>
                <a:ea typeface="ＭＳ Ｐゴシック" pitchFamily="50" charset="-128"/>
                <a:cs typeface="Courier New" pitchFamily="49" charset="0"/>
              </a:rPr>
              <a:t>あなたは</a:t>
            </a:r>
            <a:r>
              <a:rPr lang="en-US" altLang="ja-JP" sz="2400" dirty="0">
                <a:latin typeface="Courier New" pitchFamily="49" charset="0"/>
                <a:ea typeface="ＭＳ Ｐゴシック" pitchFamily="50" charset="-128"/>
                <a:cs typeface="Courier New" pitchFamily="49" charset="0"/>
              </a:rPr>
              <a:t>A</a:t>
            </a:r>
            <a:r>
              <a:rPr lang="ja-JP" altLang="en-US" sz="2400" dirty="0">
                <a:latin typeface="Courier New" pitchFamily="49" charset="0"/>
                <a:ea typeface="ＭＳ Ｐゴシック" pitchFamily="50" charset="-128"/>
                <a:cs typeface="Courier New" pitchFamily="49" charset="0"/>
              </a:rPr>
              <a:t>グループです。</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break</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en-US" altLang="ja-JP"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case </a:t>
            </a:r>
            <a:r>
              <a:rPr lang="en-US" altLang="ja-JP" sz="2400" dirty="0">
                <a:latin typeface="Courier New" pitchFamily="49" charset="0"/>
                <a:ea typeface="ＭＳ Ｐゴシック" pitchFamily="50" charset="-128"/>
                <a:cs typeface="Courier New" pitchFamily="49" charset="0"/>
              </a:rPr>
              <a:t>1:</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ja-JP" altLang="en-US" sz="2400" dirty="0">
                <a:latin typeface="Courier New" pitchFamily="49" charset="0"/>
                <a:ea typeface="ＭＳ Ｐゴシック" pitchFamily="50" charset="-128"/>
                <a:cs typeface="Courier New" pitchFamily="49" charset="0"/>
              </a:rPr>
              <a:t>あなたは</a:t>
            </a:r>
            <a:r>
              <a:rPr lang="en-US" altLang="ja-JP" sz="2400" dirty="0">
                <a:latin typeface="Courier New" pitchFamily="49" charset="0"/>
                <a:ea typeface="ＭＳ Ｐゴシック" pitchFamily="50" charset="-128"/>
                <a:cs typeface="Courier New" pitchFamily="49" charset="0"/>
              </a:rPr>
              <a:t>B</a:t>
            </a:r>
            <a:r>
              <a:rPr lang="ja-JP" altLang="en-US" sz="2400" dirty="0">
                <a:latin typeface="Courier New" pitchFamily="49" charset="0"/>
                <a:ea typeface="ＭＳ Ｐゴシック" pitchFamily="50" charset="-128"/>
                <a:cs typeface="Courier New" pitchFamily="49" charset="0"/>
              </a:rPr>
              <a:t>グループです。</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break</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en-US" altLang="ja-JP" sz="2400" dirty="0">
                <a:latin typeface="Courier New" pitchFamily="49" charset="0"/>
                <a:ea typeface="ＭＳ Ｐゴシック" pitchFamily="50" charset="-128"/>
                <a:cs typeface="Courier New" pitchFamily="49" charset="0"/>
              </a:rPr>
              <a:t>}</a:t>
            </a:r>
          </a:p>
        </p:txBody>
      </p:sp>
      <p:sp>
        <p:nvSpPr>
          <p:cNvPr id="16390" name="正方形/長方形 7"/>
          <p:cNvSpPr>
            <a:spLocks noChangeArrowheads="1"/>
          </p:cNvSpPr>
          <p:nvPr/>
        </p:nvSpPr>
        <p:spPr bwMode="auto">
          <a:xfrm>
            <a:off x="2555875" y="4437063"/>
            <a:ext cx="6264275" cy="584200"/>
          </a:xfrm>
          <a:prstGeom prst="rect">
            <a:avLst/>
          </a:prstGeom>
          <a:solidFill>
            <a:srgbClr val="FFFFCC"/>
          </a:solidFill>
          <a:ln w="9525">
            <a:solidFill>
              <a:srgbClr val="FF0000"/>
            </a:solidFill>
            <a:miter lim="800000"/>
            <a:headEnd/>
            <a:tailEnd/>
          </a:ln>
        </p:spPr>
        <p:txBody>
          <a:bodyPr>
            <a:spAutoFit/>
          </a:bodyPr>
          <a:lstStyle/>
          <a:p>
            <a:r>
              <a:rPr lang="ja-JP" altLang="en-US" sz="3200"/>
              <a:t>このとき、空欄に入る適切な式は？</a:t>
            </a:r>
          </a:p>
        </p:txBody>
      </p:sp>
      <p:sp>
        <p:nvSpPr>
          <p:cNvPr id="9" name="正方形/長方形 8"/>
          <p:cNvSpPr/>
          <p:nvPr/>
        </p:nvSpPr>
        <p:spPr>
          <a:xfrm>
            <a:off x="3203575" y="1916113"/>
            <a:ext cx="3024188" cy="3603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250825" y="188913"/>
            <a:ext cx="7543800" cy="723900"/>
          </a:xfrm>
        </p:spPr>
        <p:txBody>
          <a:bodyPr/>
          <a:lstStyle/>
          <a:p>
            <a:pPr eaLnBrk="1" hangingPunct="1"/>
            <a:r>
              <a:rPr lang="ja-JP" altLang="en-US" smtClean="0"/>
              <a:t>理解度チェック３　</a:t>
            </a:r>
            <a:r>
              <a:rPr lang="ja-JP" altLang="en-US" smtClean="0">
                <a:solidFill>
                  <a:srgbClr val="FF0000"/>
                </a:solidFill>
              </a:rPr>
              <a:t>解答</a:t>
            </a:r>
          </a:p>
        </p:txBody>
      </p:sp>
      <p:sp>
        <p:nvSpPr>
          <p:cNvPr id="17411" name="テキスト ボックス 4"/>
          <p:cNvSpPr txBox="1">
            <a:spLocks noChangeArrowheads="1"/>
          </p:cNvSpPr>
          <p:nvPr/>
        </p:nvSpPr>
        <p:spPr bwMode="auto">
          <a:xfrm>
            <a:off x="250825" y="5229225"/>
            <a:ext cx="8497888" cy="1384300"/>
          </a:xfrm>
          <a:prstGeom prst="rect">
            <a:avLst/>
          </a:prstGeom>
          <a:noFill/>
          <a:ln w="19050">
            <a:solidFill>
              <a:srgbClr val="FF0000"/>
            </a:solidFill>
            <a:prstDash val="dash"/>
            <a:miter lim="800000"/>
            <a:headEnd/>
            <a:tailEnd/>
          </a:ln>
        </p:spPr>
        <p:txBody>
          <a:bodyPr>
            <a:spAutoFit/>
          </a:bodyPr>
          <a:lstStyle/>
          <a:p>
            <a:pPr marL="457200" indent="-457200"/>
            <a:r>
              <a:rPr lang="ja-JP" altLang="en-US" sz="2800" b="1">
                <a:solidFill>
                  <a:srgbClr val="0000FF"/>
                </a:solidFill>
              </a:rPr>
              <a:t>１．</a:t>
            </a:r>
            <a:r>
              <a:rPr lang="en-US" altLang="zh-TW" sz="2800"/>
              <a:t>Math.random()</a:t>
            </a:r>
            <a:r>
              <a:rPr lang="zh-TW" altLang="en-US" sz="2800"/>
              <a:t>  </a:t>
            </a:r>
            <a:r>
              <a:rPr lang="ja-JP" altLang="en-US" sz="2800"/>
              <a:t>　     </a:t>
            </a:r>
            <a:r>
              <a:rPr lang="ja-JP" altLang="en-US" sz="2800">
                <a:solidFill>
                  <a:srgbClr val="0000FF"/>
                </a:solidFill>
              </a:rPr>
              <a:t>２．</a:t>
            </a:r>
            <a:r>
              <a:rPr lang="en-US" altLang="zh-TW" sz="2800"/>
              <a:t>2* Math.random()</a:t>
            </a:r>
            <a:r>
              <a:rPr lang="zh-TW" altLang="en-US" sz="2800"/>
              <a:t>    </a:t>
            </a:r>
            <a:r>
              <a:rPr lang="ja-JP" altLang="en-US" sz="2800"/>
              <a:t>      </a:t>
            </a:r>
            <a:endParaRPr lang="en-US" altLang="ja-JP" sz="2800"/>
          </a:p>
          <a:p>
            <a:pPr marL="457200" indent="-457200"/>
            <a:r>
              <a:rPr lang="ja-JP" altLang="en-US" sz="2800">
                <a:solidFill>
                  <a:srgbClr val="0000FF"/>
                </a:solidFill>
              </a:rPr>
              <a:t>３．</a:t>
            </a:r>
            <a:r>
              <a:rPr lang="en-US" altLang="zh-TW" sz="2800"/>
              <a:t>Math.random(0)</a:t>
            </a:r>
            <a:r>
              <a:rPr lang="zh-TW" altLang="en-US" sz="2800"/>
              <a:t>       </a:t>
            </a:r>
            <a:r>
              <a:rPr lang="en-US" altLang="ja-JP" sz="2800">
                <a:solidFill>
                  <a:srgbClr val="0000FF"/>
                </a:solidFill>
              </a:rPr>
              <a:t> </a:t>
            </a:r>
            <a:r>
              <a:rPr lang="ja-JP" altLang="en-US" sz="2800">
                <a:solidFill>
                  <a:srgbClr val="0000FF"/>
                </a:solidFill>
              </a:rPr>
              <a:t>４．</a:t>
            </a:r>
            <a:r>
              <a:rPr lang="en-US" altLang="zh-TW" sz="2800"/>
              <a:t>Math.random(1)</a:t>
            </a:r>
          </a:p>
          <a:p>
            <a:pPr marL="457200" indent="-457200"/>
            <a:r>
              <a:rPr lang="ja-JP" altLang="en-US" sz="2800">
                <a:solidFill>
                  <a:srgbClr val="0000FF"/>
                </a:solidFill>
              </a:rPr>
              <a:t>５．</a:t>
            </a:r>
            <a:r>
              <a:rPr lang="en-US" altLang="zh-TW" sz="2800"/>
              <a:t>Math.random(2)</a:t>
            </a:r>
            <a:r>
              <a:rPr lang="zh-TW" altLang="en-US" sz="2800"/>
              <a:t>   </a:t>
            </a:r>
          </a:p>
        </p:txBody>
      </p:sp>
      <p:sp>
        <p:nvSpPr>
          <p:cNvPr id="5" name="正方形/長方形 4"/>
          <p:cNvSpPr/>
          <p:nvPr/>
        </p:nvSpPr>
        <p:spPr>
          <a:xfrm>
            <a:off x="250825" y="981075"/>
            <a:ext cx="8497888" cy="3208338"/>
          </a:xfrm>
          <a:prstGeom prst="rect">
            <a:avLst/>
          </a:prstGeom>
          <a:solidFill>
            <a:schemeClr val="accent1">
              <a:lumMod val="20000"/>
              <a:lumOff val="80000"/>
            </a:schemeClr>
          </a:solidFill>
          <a:ln>
            <a:solidFill>
              <a:schemeClr val="tx1"/>
            </a:solidFill>
            <a:prstDash val="dashDot"/>
          </a:ln>
        </p:spPr>
        <p:txBody>
          <a:bodyPr>
            <a:spAutoFit/>
          </a:bodyPr>
          <a:lstStyle/>
          <a:p>
            <a:pPr>
              <a:lnSpc>
                <a:spcPts val="2700"/>
              </a:lnSpc>
              <a:defRPr/>
            </a:pP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c = (</a:t>
            </a: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t>
            </a: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 );</a:t>
            </a:r>
          </a:p>
          <a:p>
            <a:pPr>
              <a:lnSpc>
                <a:spcPts val="2700"/>
              </a:lnSpc>
              <a:defRPr/>
            </a:pPr>
            <a:r>
              <a:rPr lang="en-US" altLang="ja-JP" sz="2400" b="1" dirty="0">
                <a:latin typeface="Courier New" pitchFamily="49" charset="0"/>
                <a:ea typeface="ＭＳ Ｐゴシック" pitchFamily="50" charset="-128"/>
                <a:cs typeface="Courier New" pitchFamily="49" charset="0"/>
              </a:rPr>
              <a:t>switch</a:t>
            </a:r>
            <a:r>
              <a:rPr lang="en-US" altLang="ja-JP" sz="2400" dirty="0">
                <a:latin typeface="Courier New" pitchFamily="49" charset="0"/>
                <a:ea typeface="ＭＳ Ｐゴシック" pitchFamily="50" charset="-128"/>
                <a:cs typeface="Courier New" pitchFamily="49" charset="0"/>
              </a:rPr>
              <a:t>(c) {</a:t>
            </a:r>
          </a:p>
          <a:p>
            <a:pPr>
              <a:lnSpc>
                <a:spcPts val="2700"/>
              </a:lnSpc>
              <a:defRPr/>
            </a:pPr>
            <a:r>
              <a:rPr lang="ja-JP" altLang="en-US" sz="2400" b="1"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case</a:t>
            </a:r>
            <a:r>
              <a:rPr lang="en-US" altLang="ja-JP" sz="2400" dirty="0">
                <a:latin typeface="Courier New" pitchFamily="49" charset="0"/>
                <a:ea typeface="ＭＳ Ｐゴシック" pitchFamily="50" charset="-128"/>
                <a:cs typeface="Courier New" pitchFamily="49" charset="0"/>
              </a:rPr>
              <a:t> 0:</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ja-JP" altLang="en-US" sz="2400" dirty="0">
                <a:latin typeface="Courier New" pitchFamily="49" charset="0"/>
                <a:ea typeface="ＭＳ Ｐゴシック" pitchFamily="50" charset="-128"/>
                <a:cs typeface="Courier New" pitchFamily="49" charset="0"/>
              </a:rPr>
              <a:t>あなたは</a:t>
            </a:r>
            <a:r>
              <a:rPr lang="en-US" altLang="ja-JP" sz="2400" dirty="0">
                <a:latin typeface="Courier New" pitchFamily="49" charset="0"/>
                <a:ea typeface="ＭＳ Ｐゴシック" pitchFamily="50" charset="-128"/>
                <a:cs typeface="Courier New" pitchFamily="49" charset="0"/>
              </a:rPr>
              <a:t>A</a:t>
            </a:r>
            <a:r>
              <a:rPr lang="ja-JP" altLang="en-US" sz="2400" dirty="0">
                <a:latin typeface="Courier New" pitchFamily="49" charset="0"/>
                <a:ea typeface="ＭＳ Ｐゴシック" pitchFamily="50" charset="-128"/>
                <a:cs typeface="Courier New" pitchFamily="49" charset="0"/>
              </a:rPr>
              <a:t>グループです。</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break</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en-US" altLang="ja-JP"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case </a:t>
            </a:r>
            <a:r>
              <a:rPr lang="en-US" altLang="ja-JP" sz="2400" dirty="0">
                <a:latin typeface="Courier New" pitchFamily="49" charset="0"/>
                <a:ea typeface="ＭＳ Ｐゴシック" pitchFamily="50" charset="-128"/>
                <a:cs typeface="Courier New" pitchFamily="49" charset="0"/>
              </a:rPr>
              <a:t>1:</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ja-JP" altLang="en-US" sz="2400" dirty="0">
                <a:latin typeface="Courier New" pitchFamily="49" charset="0"/>
                <a:ea typeface="ＭＳ Ｐゴシック" pitchFamily="50" charset="-128"/>
                <a:cs typeface="Courier New" pitchFamily="49" charset="0"/>
              </a:rPr>
              <a:t>あなたは</a:t>
            </a:r>
            <a:r>
              <a:rPr lang="en-US" altLang="ja-JP" sz="2400" dirty="0">
                <a:latin typeface="Courier New" pitchFamily="49" charset="0"/>
                <a:ea typeface="ＭＳ Ｐゴシック" pitchFamily="50" charset="-128"/>
                <a:cs typeface="Courier New" pitchFamily="49" charset="0"/>
              </a:rPr>
              <a:t>B</a:t>
            </a:r>
            <a:r>
              <a:rPr lang="ja-JP" altLang="en-US" sz="2400" dirty="0">
                <a:latin typeface="Courier New" pitchFamily="49" charset="0"/>
                <a:ea typeface="ＭＳ Ｐゴシック" pitchFamily="50" charset="-128"/>
                <a:cs typeface="Courier New" pitchFamily="49" charset="0"/>
              </a:rPr>
              <a:t>グループです。</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break</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en-US" altLang="ja-JP" sz="2400" dirty="0">
                <a:latin typeface="Courier New" pitchFamily="49" charset="0"/>
                <a:ea typeface="ＭＳ Ｐゴシック" pitchFamily="50" charset="-128"/>
                <a:cs typeface="Courier New" pitchFamily="49" charset="0"/>
              </a:rPr>
              <a:t>}</a:t>
            </a:r>
          </a:p>
        </p:txBody>
      </p:sp>
      <p:sp>
        <p:nvSpPr>
          <p:cNvPr id="9" name="正方形/長方形 8"/>
          <p:cNvSpPr/>
          <p:nvPr/>
        </p:nvSpPr>
        <p:spPr>
          <a:xfrm>
            <a:off x="3132138" y="1052513"/>
            <a:ext cx="3024187" cy="3603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テキスト ボックス 9"/>
          <p:cNvSpPr txBox="1">
            <a:spLocks noChangeArrowheads="1"/>
          </p:cNvSpPr>
          <p:nvPr/>
        </p:nvSpPr>
        <p:spPr bwMode="auto">
          <a:xfrm>
            <a:off x="1476375" y="3716338"/>
            <a:ext cx="7523163" cy="1385887"/>
          </a:xfrm>
          <a:prstGeom prst="rect">
            <a:avLst/>
          </a:prstGeom>
          <a:solidFill>
            <a:schemeClr val="bg1"/>
          </a:solidFill>
          <a:ln w="9525">
            <a:solidFill>
              <a:schemeClr val="tx1"/>
            </a:solidFill>
            <a:miter lim="800000"/>
            <a:headEnd/>
            <a:tailEnd/>
          </a:ln>
        </p:spPr>
        <p:txBody>
          <a:bodyPr>
            <a:spAutoFit/>
          </a:bodyPr>
          <a:lstStyle/>
          <a:p>
            <a:pPr>
              <a:buFont typeface="Wingdings" pitchFamily="2" charset="2"/>
              <a:buChar char="u"/>
            </a:pPr>
            <a:r>
              <a:rPr lang="ja-JP" altLang="en-US" sz="2800"/>
              <a:t>　乱数は</a:t>
            </a:r>
            <a:r>
              <a:rPr lang="en-US" altLang="ja-JP" sz="2800"/>
              <a:t>Math.random()</a:t>
            </a:r>
            <a:r>
              <a:rPr lang="ja-JP" altLang="en-US" sz="2800"/>
              <a:t>で発生。</a:t>
            </a:r>
            <a:endParaRPr lang="en-US" altLang="ja-JP" sz="2800"/>
          </a:p>
          <a:p>
            <a:pPr>
              <a:buFont typeface="Wingdings" pitchFamily="2" charset="2"/>
              <a:buChar char="u"/>
            </a:pPr>
            <a:r>
              <a:rPr lang="ja-JP" altLang="en-US" sz="2800"/>
              <a:t>　</a:t>
            </a:r>
            <a:r>
              <a:rPr lang="en-US" altLang="ja-JP" sz="2800"/>
              <a:t>0</a:t>
            </a:r>
            <a:r>
              <a:rPr lang="ja-JP" altLang="en-US" sz="2800"/>
              <a:t>≦</a:t>
            </a:r>
            <a:r>
              <a:rPr lang="en-US" altLang="ja-JP" sz="2800"/>
              <a:t>Math.random()</a:t>
            </a:r>
            <a:r>
              <a:rPr lang="ja-JP" altLang="en-US" sz="2800"/>
              <a:t>＜</a:t>
            </a:r>
            <a:r>
              <a:rPr lang="en-US" altLang="ja-JP" sz="2800"/>
              <a:t>1</a:t>
            </a:r>
          </a:p>
          <a:p>
            <a:pPr>
              <a:buFont typeface="Wingdings" pitchFamily="2" charset="2"/>
              <a:buChar char="u"/>
            </a:pPr>
            <a:r>
              <a:rPr lang="ja-JP" altLang="en-US" sz="2800"/>
              <a:t>　</a:t>
            </a:r>
            <a:r>
              <a:rPr lang="en-US" altLang="ja-JP" sz="2800"/>
              <a:t>n</a:t>
            </a:r>
            <a:r>
              <a:rPr lang="ja-JP" altLang="en-US" sz="2800"/>
              <a:t>個の乱数は</a:t>
            </a:r>
            <a:r>
              <a:rPr lang="en-US" altLang="ja-JP" sz="2800"/>
              <a:t>(int) (</a:t>
            </a:r>
            <a:r>
              <a:rPr lang="en-US" altLang="ja-JP" sz="2800" b="1">
                <a:solidFill>
                  <a:srgbClr val="FF0000"/>
                </a:solidFill>
              </a:rPr>
              <a:t>n</a:t>
            </a:r>
            <a:r>
              <a:rPr lang="en-US" altLang="ja-JP" sz="2800"/>
              <a:t>*Math.random())</a:t>
            </a:r>
            <a:r>
              <a:rPr lang="ja-JP" altLang="en-US" sz="2800"/>
              <a:t>で発生</a:t>
            </a:r>
          </a:p>
        </p:txBody>
      </p:sp>
      <p:sp>
        <p:nvSpPr>
          <p:cNvPr id="11" name="円/楕円 10"/>
          <p:cNvSpPr/>
          <p:nvPr/>
        </p:nvSpPr>
        <p:spPr>
          <a:xfrm>
            <a:off x="3851275" y="5229225"/>
            <a:ext cx="3816350" cy="5762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dissolve">
                                      <p:cBhvr>
                                        <p:cTn id="7" dur="500"/>
                                        <p:tgtEl>
                                          <p:spTgt spid="10">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dissolve">
                                      <p:cBhvr>
                                        <p:cTn id="10" dur="500"/>
                                        <p:tgtEl>
                                          <p:spTgt spid="10">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Effect transition="in" filter="dissolve">
                                      <p:cBhvr>
                                        <p:cTn id="13" dur="500"/>
                                        <p:tgtEl>
                                          <p:spTgt spid="10">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
                                            <p:txEl>
                                              <p:pRg st="2" end="2"/>
                                            </p:txEl>
                                          </p:spTgt>
                                        </p:tgtEl>
                                        <p:attrNameLst>
                                          <p:attrName>style.visibility</p:attrName>
                                        </p:attrNameLst>
                                      </p:cBhvr>
                                      <p:to>
                                        <p:strVal val="visible"/>
                                      </p:to>
                                    </p:set>
                                    <p:animEffect transition="in" filter="dissolve">
                                      <p:cBhvr>
                                        <p:cTn id="16" dur="500"/>
                                        <p:tgtEl>
                                          <p:spTgt spid="1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250825" y="188913"/>
            <a:ext cx="7543800" cy="723900"/>
          </a:xfrm>
        </p:spPr>
        <p:txBody>
          <a:bodyPr/>
          <a:lstStyle/>
          <a:p>
            <a:pPr eaLnBrk="1" hangingPunct="1"/>
            <a:r>
              <a:rPr lang="ja-JP" altLang="en-US" smtClean="0"/>
              <a:t>理解度チェック４</a:t>
            </a:r>
          </a:p>
        </p:txBody>
      </p:sp>
      <p:sp>
        <p:nvSpPr>
          <p:cNvPr id="19459" name="テキスト ボックス 4"/>
          <p:cNvSpPr txBox="1">
            <a:spLocks noChangeArrowheads="1"/>
          </p:cNvSpPr>
          <p:nvPr/>
        </p:nvSpPr>
        <p:spPr bwMode="auto">
          <a:xfrm>
            <a:off x="395288" y="5876925"/>
            <a:ext cx="8280400" cy="58578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1</a:t>
            </a:r>
            <a:r>
              <a:rPr lang="zh-TW" altLang="en-US" sz="3200"/>
              <a:t>  </a:t>
            </a:r>
            <a:r>
              <a:rPr lang="ja-JP" altLang="en-US" sz="3200"/>
              <a:t>　     </a:t>
            </a:r>
            <a:r>
              <a:rPr lang="ja-JP" altLang="en-US" sz="3200">
                <a:solidFill>
                  <a:srgbClr val="0000FF"/>
                </a:solidFill>
              </a:rPr>
              <a:t>２．</a:t>
            </a:r>
            <a:r>
              <a:rPr lang="en-US" altLang="zh-TW" sz="3200"/>
              <a:t>2       </a:t>
            </a:r>
            <a:r>
              <a:rPr lang="ja-JP" altLang="en-US" sz="3200">
                <a:solidFill>
                  <a:srgbClr val="0000FF"/>
                </a:solidFill>
              </a:rPr>
              <a:t>３．</a:t>
            </a:r>
            <a:r>
              <a:rPr lang="en-US" altLang="zh-TW" sz="3200"/>
              <a:t>3</a:t>
            </a:r>
            <a:r>
              <a:rPr lang="zh-TW" altLang="en-US" sz="3200"/>
              <a:t>        </a:t>
            </a:r>
            <a:r>
              <a:rPr lang="en-US" altLang="ja-JP" sz="3200">
                <a:solidFill>
                  <a:srgbClr val="0000FF"/>
                </a:solidFill>
              </a:rPr>
              <a:t> </a:t>
            </a:r>
            <a:r>
              <a:rPr lang="ja-JP" altLang="en-US" sz="3200">
                <a:solidFill>
                  <a:srgbClr val="0000FF"/>
                </a:solidFill>
              </a:rPr>
              <a:t>４．</a:t>
            </a:r>
            <a:r>
              <a:rPr lang="en-US" altLang="zh-TW" sz="3200"/>
              <a:t>4           </a:t>
            </a:r>
            <a:r>
              <a:rPr lang="ja-JP" altLang="en-US" sz="3200">
                <a:solidFill>
                  <a:srgbClr val="0000FF"/>
                </a:solidFill>
              </a:rPr>
              <a:t>５．</a:t>
            </a:r>
            <a:r>
              <a:rPr lang="en-US" altLang="zh-TW" sz="3200"/>
              <a:t>5</a:t>
            </a:r>
            <a:r>
              <a:rPr lang="zh-TW" altLang="en-US" sz="3200"/>
              <a:t>  </a:t>
            </a:r>
          </a:p>
        </p:txBody>
      </p:sp>
      <p:sp>
        <p:nvSpPr>
          <p:cNvPr id="19460" name="正方形/長方形 7"/>
          <p:cNvSpPr>
            <a:spLocks noChangeArrowheads="1"/>
          </p:cNvSpPr>
          <p:nvPr/>
        </p:nvSpPr>
        <p:spPr bwMode="auto">
          <a:xfrm>
            <a:off x="323850" y="836613"/>
            <a:ext cx="7920038" cy="1385887"/>
          </a:xfrm>
          <a:prstGeom prst="rect">
            <a:avLst/>
          </a:prstGeom>
          <a:noFill/>
          <a:ln w="9525">
            <a:noFill/>
            <a:miter lim="800000"/>
            <a:headEnd/>
            <a:tailEnd/>
          </a:ln>
        </p:spPr>
        <p:txBody>
          <a:bodyPr>
            <a:spAutoFit/>
          </a:bodyPr>
          <a:lstStyle/>
          <a:p>
            <a:r>
              <a:rPr lang="en-US" altLang="ja-JP" sz="2800"/>
              <a:t>jButton1→jButton2→jButton3</a:t>
            </a:r>
            <a:r>
              <a:rPr lang="ja-JP" altLang="en-US" sz="2800"/>
              <a:t>の順番でクリックした時に、テキストフィールド</a:t>
            </a:r>
            <a:r>
              <a:rPr lang="en-US" altLang="ja-JP" sz="2800"/>
              <a:t>jTextField1</a:t>
            </a:r>
            <a:r>
              <a:rPr lang="ja-JP" altLang="en-US" sz="2800"/>
              <a:t>に表示される結果は何でしょうか？</a:t>
            </a:r>
          </a:p>
        </p:txBody>
      </p:sp>
      <p:sp>
        <p:nvSpPr>
          <p:cNvPr id="5" name="正方形/長方形 4"/>
          <p:cNvSpPr/>
          <p:nvPr/>
        </p:nvSpPr>
        <p:spPr>
          <a:xfrm>
            <a:off x="250825" y="2276475"/>
            <a:ext cx="8713788" cy="3298825"/>
          </a:xfrm>
          <a:prstGeom prst="rect">
            <a:avLst/>
          </a:prstGeom>
          <a:solidFill>
            <a:schemeClr val="accent1">
              <a:lumMod val="20000"/>
              <a:lumOff val="80000"/>
            </a:schemeClr>
          </a:solidFill>
          <a:ln>
            <a:solidFill>
              <a:schemeClr val="tx1"/>
            </a:solidFill>
            <a:prstDash val="dashDot"/>
          </a:ln>
        </p:spPr>
        <p:txBody>
          <a:bodyPr>
            <a:spAutoFit/>
          </a:bodyPr>
          <a:lstStyle/>
          <a:p>
            <a:pPr>
              <a:lnSpc>
                <a:spcPts val="2500"/>
              </a:lnSpc>
              <a:defRPr/>
            </a:pPr>
            <a:r>
              <a:rPr lang="en-US" altLang="ja-JP" sz="2400"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a=1;</a:t>
            </a:r>
          </a:p>
          <a:p>
            <a:pPr>
              <a:lnSpc>
                <a:spcPts val="2500"/>
              </a:lnSpc>
              <a:defRPr/>
            </a:pPr>
            <a:r>
              <a:rPr lang="en-US" altLang="ja-JP" sz="2400" dirty="0">
                <a:latin typeface="Courier New" pitchFamily="49" charset="0"/>
                <a:ea typeface="ＭＳ Ｐゴシック" pitchFamily="50" charset="-128"/>
                <a:cs typeface="Courier New" pitchFamily="49" charset="0"/>
              </a:rPr>
              <a:t>void </a:t>
            </a:r>
            <a:r>
              <a:rPr lang="en-US" altLang="ja-JP" sz="2400" b="1" dirty="0">
                <a:solidFill>
                  <a:srgbClr val="FF0000"/>
                </a:solidFill>
                <a:latin typeface="Courier New" pitchFamily="49" charset="0"/>
                <a:ea typeface="ＭＳ Ｐゴシック" pitchFamily="50" charset="-128"/>
                <a:cs typeface="Courier New" pitchFamily="49" charset="0"/>
              </a:rPr>
              <a:t>jButton1</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a=a+1;</a:t>
            </a:r>
          </a:p>
          <a:p>
            <a:pPr>
              <a:lnSpc>
                <a:spcPts val="2500"/>
              </a:lnSpc>
              <a:defRPr/>
            </a:pP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en-US" altLang="ja-JP" sz="2400" dirty="0">
                <a:latin typeface="Courier New" pitchFamily="49" charset="0"/>
                <a:ea typeface="ＭＳ Ｐゴシック" pitchFamily="50" charset="-128"/>
                <a:cs typeface="Courier New" pitchFamily="49" charset="0"/>
              </a:rPr>
              <a:t>void </a:t>
            </a:r>
            <a:r>
              <a:rPr lang="en-US" altLang="ja-JP" sz="2400" b="1" dirty="0">
                <a:solidFill>
                  <a:srgbClr val="FF0000"/>
                </a:solidFill>
                <a:latin typeface="Courier New" pitchFamily="49" charset="0"/>
                <a:ea typeface="ＭＳ Ｐゴシック" pitchFamily="50" charset="-128"/>
                <a:cs typeface="Courier New" pitchFamily="49" charset="0"/>
              </a:rPr>
              <a:t>jButton2</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a=a*2;</a:t>
            </a:r>
          </a:p>
          <a:p>
            <a:pPr>
              <a:lnSpc>
                <a:spcPts val="2500"/>
              </a:lnSpc>
              <a:defRPr/>
            </a:pP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en-US" altLang="ja-JP" sz="2400" dirty="0">
                <a:latin typeface="Courier New" pitchFamily="49" charset="0"/>
                <a:ea typeface="ＭＳ Ｐゴシック" pitchFamily="50" charset="-128"/>
                <a:cs typeface="Courier New" pitchFamily="49" charset="0"/>
              </a:rPr>
              <a:t>void </a:t>
            </a:r>
            <a:r>
              <a:rPr lang="en-US" altLang="ja-JP" sz="2400" b="1" dirty="0">
                <a:solidFill>
                  <a:srgbClr val="FF0000"/>
                </a:solidFill>
                <a:latin typeface="Courier New" pitchFamily="49" charset="0"/>
                <a:ea typeface="ＭＳ Ｐゴシック" pitchFamily="50" charset="-128"/>
                <a:cs typeface="Courier New" pitchFamily="49" charset="0"/>
              </a:rPr>
              <a:t>jButton3</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en-US" altLang="ja-JP" sz="2400" dirty="0" err="1">
                <a:latin typeface="Courier New" pitchFamily="49" charset="0"/>
                <a:ea typeface="ＭＳ Ｐゴシック" pitchFamily="50" charset="-128"/>
                <a:cs typeface="Courier New" pitchFamily="49" charset="0"/>
              </a:rPr>
              <a:t>String.valueOf</a:t>
            </a:r>
            <a:r>
              <a:rPr lang="en-US" altLang="ja-JP" sz="2400" dirty="0">
                <a:latin typeface="Courier New" pitchFamily="49" charset="0"/>
                <a:ea typeface="ＭＳ Ｐゴシック" pitchFamily="50" charset="-128"/>
                <a:cs typeface="Courier New" pitchFamily="49" charset="0"/>
              </a:rPr>
              <a:t>(a));</a:t>
            </a:r>
          </a:p>
          <a:p>
            <a:pPr>
              <a:lnSpc>
                <a:spcPts val="2500"/>
              </a:lnSpc>
              <a:defRPr/>
            </a:pPr>
            <a:r>
              <a:rPr lang="en-US" altLang="ja-JP" sz="24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250825" y="188913"/>
            <a:ext cx="7543800" cy="723900"/>
          </a:xfrm>
        </p:spPr>
        <p:txBody>
          <a:bodyPr/>
          <a:lstStyle/>
          <a:p>
            <a:pPr eaLnBrk="1" hangingPunct="1"/>
            <a:r>
              <a:rPr lang="ja-JP" altLang="en-US" smtClean="0"/>
              <a:t>理解度チェック４　</a:t>
            </a:r>
            <a:r>
              <a:rPr lang="ja-JP" altLang="en-US" smtClean="0">
                <a:solidFill>
                  <a:srgbClr val="FF0000"/>
                </a:solidFill>
              </a:rPr>
              <a:t>解答</a:t>
            </a:r>
          </a:p>
        </p:txBody>
      </p:sp>
      <p:sp>
        <p:nvSpPr>
          <p:cNvPr id="20483" name="テキスト ボックス 4"/>
          <p:cNvSpPr txBox="1">
            <a:spLocks noChangeArrowheads="1"/>
          </p:cNvSpPr>
          <p:nvPr/>
        </p:nvSpPr>
        <p:spPr bwMode="auto">
          <a:xfrm>
            <a:off x="179388" y="5876925"/>
            <a:ext cx="8496300" cy="58578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1</a:t>
            </a:r>
            <a:r>
              <a:rPr lang="zh-TW" altLang="en-US" sz="3200"/>
              <a:t>  </a:t>
            </a:r>
            <a:r>
              <a:rPr lang="ja-JP" altLang="en-US" sz="3200"/>
              <a:t>　     </a:t>
            </a:r>
            <a:r>
              <a:rPr lang="ja-JP" altLang="en-US" sz="3200">
                <a:solidFill>
                  <a:srgbClr val="0000FF"/>
                </a:solidFill>
              </a:rPr>
              <a:t>２．</a:t>
            </a:r>
            <a:r>
              <a:rPr lang="en-US" altLang="zh-TW" sz="3200"/>
              <a:t>2       </a:t>
            </a:r>
            <a:r>
              <a:rPr lang="ja-JP" altLang="en-US" sz="3200">
                <a:solidFill>
                  <a:srgbClr val="0000FF"/>
                </a:solidFill>
              </a:rPr>
              <a:t>３．</a:t>
            </a:r>
            <a:r>
              <a:rPr lang="en-US" altLang="zh-TW" sz="3200"/>
              <a:t>3</a:t>
            </a:r>
            <a:r>
              <a:rPr lang="zh-TW" altLang="en-US" sz="3200"/>
              <a:t>        </a:t>
            </a:r>
            <a:r>
              <a:rPr lang="en-US" altLang="ja-JP" sz="3200">
                <a:solidFill>
                  <a:srgbClr val="0000FF"/>
                </a:solidFill>
              </a:rPr>
              <a:t> </a:t>
            </a:r>
            <a:r>
              <a:rPr lang="ja-JP" altLang="en-US" sz="3200">
                <a:solidFill>
                  <a:srgbClr val="0000FF"/>
                </a:solidFill>
              </a:rPr>
              <a:t>４．</a:t>
            </a:r>
            <a:r>
              <a:rPr lang="en-US" altLang="zh-TW" sz="3200"/>
              <a:t>4           </a:t>
            </a:r>
            <a:r>
              <a:rPr lang="ja-JP" altLang="en-US" sz="3200">
                <a:solidFill>
                  <a:srgbClr val="0000FF"/>
                </a:solidFill>
              </a:rPr>
              <a:t>５．</a:t>
            </a:r>
            <a:r>
              <a:rPr lang="en-US" altLang="zh-TW" sz="3200"/>
              <a:t>5</a:t>
            </a:r>
            <a:r>
              <a:rPr lang="zh-TW" altLang="en-US" sz="3200"/>
              <a:t>  </a:t>
            </a:r>
          </a:p>
        </p:txBody>
      </p:sp>
      <p:sp>
        <p:nvSpPr>
          <p:cNvPr id="5" name="正方形/長方形 4"/>
          <p:cNvSpPr/>
          <p:nvPr/>
        </p:nvSpPr>
        <p:spPr>
          <a:xfrm>
            <a:off x="323850" y="1125538"/>
            <a:ext cx="7777163" cy="4246562"/>
          </a:xfrm>
          <a:prstGeom prst="rect">
            <a:avLst/>
          </a:prstGeom>
          <a:solidFill>
            <a:schemeClr val="accent1">
              <a:lumMod val="20000"/>
              <a:lumOff val="80000"/>
            </a:schemeClr>
          </a:solidFill>
          <a:ln>
            <a:solidFill>
              <a:schemeClr val="tx1"/>
            </a:solidFill>
            <a:prstDash val="dashDot"/>
          </a:ln>
        </p:spPr>
        <p:txBody>
          <a:bodyPr>
            <a:spAutoFit/>
          </a:bodyPr>
          <a:lstStyle/>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a=1;</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void jButton1ActionPerformed(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a=a+1;</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t>
            </a:r>
          </a:p>
          <a:p>
            <a:pPr>
              <a:lnSpc>
                <a:spcPts val="2700"/>
              </a:lnSpc>
              <a:defRPr/>
            </a:pPr>
            <a:endParaRPr lang="en-US" altLang="ja-JP" sz="2000" dirty="0">
              <a:latin typeface="Courier New" pitchFamily="49" charset="0"/>
              <a:ea typeface="ＭＳ Ｐゴシック" pitchFamily="50" charset="-128"/>
              <a:cs typeface="Courier New" pitchFamily="49" charset="0"/>
            </a:endParaRP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void jButton2ActionPerformed(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a=a*2;</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t>
            </a:r>
          </a:p>
          <a:p>
            <a:pPr>
              <a:lnSpc>
                <a:spcPts val="2700"/>
              </a:lnSpc>
              <a:defRPr/>
            </a:pPr>
            <a:endParaRPr lang="en-US" altLang="ja-JP" sz="2000" dirty="0">
              <a:latin typeface="Courier New" pitchFamily="49" charset="0"/>
              <a:ea typeface="ＭＳ Ｐゴシック" pitchFamily="50" charset="-128"/>
              <a:cs typeface="Courier New" pitchFamily="49" charset="0"/>
            </a:endParaRP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void jButton3ActionPerformed(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jTextField1.setText(</a:t>
            </a:r>
            <a:r>
              <a:rPr lang="en-US" altLang="ja-JP" sz="2000" dirty="0" err="1">
                <a:latin typeface="Courier New" pitchFamily="49" charset="0"/>
                <a:ea typeface="ＭＳ Ｐゴシック" pitchFamily="50" charset="-128"/>
                <a:cs typeface="Courier New" pitchFamily="49" charset="0"/>
              </a:rPr>
              <a:t>String.valueOf</a:t>
            </a:r>
            <a:r>
              <a:rPr lang="en-US" altLang="ja-JP" sz="2000" dirty="0">
                <a:latin typeface="Courier New" pitchFamily="49" charset="0"/>
                <a:ea typeface="ＭＳ Ｐゴシック" pitchFamily="50" charset="-128"/>
                <a:cs typeface="Courier New" pitchFamily="49" charset="0"/>
              </a:rPr>
              <a:t>(a));</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t>
            </a:r>
          </a:p>
        </p:txBody>
      </p:sp>
      <p:sp>
        <p:nvSpPr>
          <p:cNvPr id="6" name="テキスト ボックス 5"/>
          <p:cNvSpPr txBox="1">
            <a:spLocks noChangeArrowheads="1"/>
          </p:cNvSpPr>
          <p:nvPr/>
        </p:nvSpPr>
        <p:spPr bwMode="auto">
          <a:xfrm>
            <a:off x="5795963" y="476250"/>
            <a:ext cx="1512887" cy="646113"/>
          </a:xfrm>
          <a:prstGeom prst="rect">
            <a:avLst/>
          </a:prstGeom>
          <a:noFill/>
          <a:ln w="9525">
            <a:noFill/>
            <a:miter lim="800000"/>
            <a:headEnd/>
            <a:tailEnd/>
          </a:ln>
        </p:spPr>
        <p:txBody>
          <a:bodyPr>
            <a:spAutoFit/>
          </a:bodyPr>
          <a:lstStyle/>
          <a:p>
            <a:r>
              <a:rPr lang="en-US" altLang="ja-JP" sz="3600" b="1">
                <a:solidFill>
                  <a:srgbClr val="3333FF"/>
                </a:solidFill>
              </a:rPr>
              <a:t>a</a:t>
            </a:r>
            <a:r>
              <a:rPr lang="ja-JP" altLang="en-US" sz="3600" b="1">
                <a:solidFill>
                  <a:srgbClr val="3333FF"/>
                </a:solidFill>
              </a:rPr>
              <a:t>の値</a:t>
            </a:r>
          </a:p>
        </p:txBody>
      </p:sp>
      <p:sp>
        <p:nvSpPr>
          <p:cNvPr id="7" name="テキスト ボックス 6"/>
          <p:cNvSpPr txBox="1">
            <a:spLocks noChangeArrowheads="1"/>
          </p:cNvSpPr>
          <p:nvPr/>
        </p:nvSpPr>
        <p:spPr bwMode="auto">
          <a:xfrm>
            <a:off x="5795963" y="981075"/>
            <a:ext cx="647700" cy="708025"/>
          </a:xfrm>
          <a:prstGeom prst="rect">
            <a:avLst/>
          </a:prstGeom>
          <a:noFill/>
          <a:ln w="9525">
            <a:noFill/>
            <a:miter lim="800000"/>
            <a:headEnd/>
            <a:tailEnd/>
          </a:ln>
        </p:spPr>
        <p:txBody>
          <a:bodyPr>
            <a:spAutoFit/>
          </a:bodyPr>
          <a:lstStyle/>
          <a:p>
            <a:r>
              <a:rPr lang="en-US" altLang="ja-JP" sz="4000" b="1">
                <a:solidFill>
                  <a:srgbClr val="3333FF"/>
                </a:solidFill>
              </a:rPr>
              <a:t>1</a:t>
            </a:r>
            <a:endParaRPr lang="ja-JP" altLang="en-US" sz="4000" b="1">
              <a:solidFill>
                <a:srgbClr val="3333FF"/>
              </a:solidFill>
            </a:endParaRPr>
          </a:p>
        </p:txBody>
      </p:sp>
      <p:sp>
        <p:nvSpPr>
          <p:cNvPr id="10" name="テキスト ボックス 9"/>
          <p:cNvSpPr txBox="1">
            <a:spLocks noChangeArrowheads="1"/>
          </p:cNvSpPr>
          <p:nvPr/>
        </p:nvSpPr>
        <p:spPr bwMode="auto">
          <a:xfrm>
            <a:off x="2268538" y="1916113"/>
            <a:ext cx="2879725" cy="523875"/>
          </a:xfrm>
          <a:prstGeom prst="rect">
            <a:avLst/>
          </a:prstGeom>
          <a:solidFill>
            <a:schemeClr val="bg1"/>
          </a:solidFill>
          <a:ln w="9525">
            <a:solidFill>
              <a:srgbClr val="FF0000"/>
            </a:solidFill>
            <a:miter lim="800000"/>
            <a:headEnd/>
            <a:tailEnd/>
          </a:ln>
        </p:spPr>
        <p:txBody>
          <a:bodyPr>
            <a:spAutoFit/>
          </a:bodyPr>
          <a:lstStyle/>
          <a:p>
            <a:r>
              <a:rPr lang="en-US" altLang="ja-JP" sz="2800" b="1">
                <a:solidFill>
                  <a:srgbClr val="FF0000"/>
                </a:solidFill>
              </a:rPr>
              <a:t>jButton1</a:t>
            </a:r>
            <a:r>
              <a:rPr lang="ja-JP" altLang="en-US" sz="2800"/>
              <a:t>クリック</a:t>
            </a:r>
          </a:p>
        </p:txBody>
      </p:sp>
      <p:sp>
        <p:nvSpPr>
          <p:cNvPr id="11" name="テキスト ボックス 10"/>
          <p:cNvSpPr txBox="1">
            <a:spLocks noChangeArrowheads="1"/>
          </p:cNvSpPr>
          <p:nvPr/>
        </p:nvSpPr>
        <p:spPr bwMode="auto">
          <a:xfrm>
            <a:off x="5795963" y="1916113"/>
            <a:ext cx="2376487" cy="708025"/>
          </a:xfrm>
          <a:prstGeom prst="rect">
            <a:avLst/>
          </a:prstGeom>
          <a:noFill/>
          <a:ln w="9525">
            <a:noFill/>
            <a:miter lim="800000"/>
            <a:headEnd/>
            <a:tailEnd/>
          </a:ln>
        </p:spPr>
        <p:txBody>
          <a:bodyPr>
            <a:spAutoFit/>
          </a:bodyPr>
          <a:lstStyle/>
          <a:p>
            <a:r>
              <a:rPr lang="en-US" altLang="ja-JP" sz="4000" b="1">
                <a:solidFill>
                  <a:srgbClr val="3333FF"/>
                </a:solidFill>
              </a:rPr>
              <a:t>2(=1</a:t>
            </a:r>
            <a:r>
              <a:rPr lang="en-US" altLang="ja-JP" sz="4000" b="1"/>
              <a:t>+1</a:t>
            </a:r>
            <a:r>
              <a:rPr lang="en-US" altLang="ja-JP" sz="4000" b="1">
                <a:solidFill>
                  <a:srgbClr val="3333FF"/>
                </a:solidFill>
              </a:rPr>
              <a:t>)</a:t>
            </a:r>
            <a:endParaRPr lang="ja-JP" altLang="en-US" sz="4000" b="1">
              <a:solidFill>
                <a:srgbClr val="3333FF"/>
              </a:solidFill>
            </a:endParaRPr>
          </a:p>
        </p:txBody>
      </p:sp>
      <p:cxnSp>
        <p:nvCxnSpPr>
          <p:cNvPr id="13" name="直線コネクタ 12"/>
          <p:cNvCxnSpPr/>
          <p:nvPr/>
        </p:nvCxnSpPr>
        <p:spPr>
          <a:xfrm>
            <a:off x="684213" y="2205038"/>
            <a:ext cx="935037"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a:spLocks noChangeArrowheads="1"/>
          </p:cNvSpPr>
          <p:nvPr/>
        </p:nvSpPr>
        <p:spPr bwMode="auto">
          <a:xfrm>
            <a:off x="2268538" y="3284538"/>
            <a:ext cx="2879725" cy="523875"/>
          </a:xfrm>
          <a:prstGeom prst="rect">
            <a:avLst/>
          </a:prstGeom>
          <a:solidFill>
            <a:schemeClr val="bg1"/>
          </a:solidFill>
          <a:ln w="9525">
            <a:solidFill>
              <a:srgbClr val="FF0000"/>
            </a:solidFill>
            <a:miter lim="800000"/>
            <a:headEnd/>
            <a:tailEnd/>
          </a:ln>
        </p:spPr>
        <p:txBody>
          <a:bodyPr>
            <a:spAutoFit/>
          </a:bodyPr>
          <a:lstStyle/>
          <a:p>
            <a:r>
              <a:rPr lang="en-US" altLang="ja-JP" sz="2800" b="1">
                <a:solidFill>
                  <a:srgbClr val="FF0000"/>
                </a:solidFill>
              </a:rPr>
              <a:t>jButton2</a:t>
            </a:r>
            <a:r>
              <a:rPr lang="ja-JP" altLang="en-US" sz="2800"/>
              <a:t>クリック</a:t>
            </a:r>
          </a:p>
        </p:txBody>
      </p:sp>
      <p:cxnSp>
        <p:nvCxnSpPr>
          <p:cNvPr id="15" name="直線コネクタ 14"/>
          <p:cNvCxnSpPr/>
          <p:nvPr/>
        </p:nvCxnSpPr>
        <p:spPr>
          <a:xfrm>
            <a:off x="684213" y="3573463"/>
            <a:ext cx="935037"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a:spLocks noChangeArrowheads="1"/>
          </p:cNvSpPr>
          <p:nvPr/>
        </p:nvSpPr>
        <p:spPr bwMode="auto">
          <a:xfrm>
            <a:off x="5795963" y="3284538"/>
            <a:ext cx="2089150" cy="708025"/>
          </a:xfrm>
          <a:prstGeom prst="rect">
            <a:avLst/>
          </a:prstGeom>
          <a:noFill/>
          <a:ln w="9525">
            <a:noFill/>
            <a:miter lim="800000"/>
            <a:headEnd/>
            <a:tailEnd/>
          </a:ln>
        </p:spPr>
        <p:txBody>
          <a:bodyPr>
            <a:spAutoFit/>
          </a:bodyPr>
          <a:lstStyle/>
          <a:p>
            <a:r>
              <a:rPr lang="en-US" altLang="ja-JP" sz="4000" b="1">
                <a:solidFill>
                  <a:srgbClr val="3333FF"/>
                </a:solidFill>
              </a:rPr>
              <a:t>4(=2</a:t>
            </a:r>
            <a:r>
              <a:rPr lang="en-US" altLang="ja-JP" sz="4000" b="1"/>
              <a:t>*2</a:t>
            </a:r>
            <a:r>
              <a:rPr lang="en-US" altLang="ja-JP" sz="4000" b="1">
                <a:solidFill>
                  <a:srgbClr val="3333FF"/>
                </a:solidFill>
              </a:rPr>
              <a:t>)</a:t>
            </a:r>
            <a:endParaRPr lang="ja-JP" altLang="en-US" sz="4000" b="1">
              <a:solidFill>
                <a:srgbClr val="3333FF"/>
              </a:solidFill>
            </a:endParaRPr>
          </a:p>
        </p:txBody>
      </p:sp>
      <p:sp>
        <p:nvSpPr>
          <p:cNvPr id="17" name="円/楕円 16"/>
          <p:cNvSpPr/>
          <p:nvPr/>
        </p:nvSpPr>
        <p:spPr>
          <a:xfrm>
            <a:off x="5076825" y="5732463"/>
            <a:ext cx="1727200" cy="8651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9" name="直線コネクタ 18"/>
          <p:cNvCxnSpPr/>
          <p:nvPr/>
        </p:nvCxnSpPr>
        <p:spPr>
          <a:xfrm>
            <a:off x="1187450" y="1484313"/>
            <a:ext cx="504825"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1+#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left)">
                                      <p:cBhvr>
                                        <p:cTn id="26" dur="500"/>
                                        <p:tgtEl>
                                          <p:spTgt spid="13"/>
                                        </p:tgtEl>
                                      </p:cBhvr>
                                    </p:animEffect>
                                  </p:childTnLst>
                                </p:cTn>
                              </p:par>
                            </p:childTnLst>
                          </p:cTn>
                        </p:par>
                        <p:par>
                          <p:cTn id="27" fill="hold">
                            <p:stCondLst>
                              <p:cond delay="1000"/>
                            </p:stCondLst>
                            <p:childTnLst>
                              <p:par>
                                <p:cTn id="28" presetID="2" presetClass="entr" presetSubtype="2"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1+#ppt_w/2"/>
                                          </p:val>
                                        </p:tav>
                                        <p:tav tm="100000">
                                          <p:val>
                                            <p:strVal val="#ppt_x"/>
                                          </p:val>
                                        </p:tav>
                                      </p:tavLst>
                                    </p:anim>
                                    <p:anim calcmode="lin" valueType="num">
                                      <p:cBhvr additive="base">
                                        <p:cTn id="31"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dissolve">
                                      <p:cBhvr>
                                        <p:cTn id="36" dur="500"/>
                                        <p:tgtEl>
                                          <p:spTgt spid="14"/>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left)">
                                      <p:cBhvr>
                                        <p:cTn id="40" dur="500"/>
                                        <p:tgtEl>
                                          <p:spTgt spid="15"/>
                                        </p:tgtEl>
                                      </p:cBhvr>
                                    </p:animEffect>
                                  </p:childTnLst>
                                </p:cTn>
                              </p:par>
                            </p:childTnLst>
                          </p:cTn>
                        </p:par>
                        <p:par>
                          <p:cTn id="41" fill="hold">
                            <p:stCondLst>
                              <p:cond delay="1000"/>
                            </p:stCondLst>
                            <p:childTnLst>
                              <p:par>
                                <p:cTn id="42" presetID="2" presetClass="entr" presetSubtype="2"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fill="hold"/>
                                        <p:tgtEl>
                                          <p:spTgt spid="16"/>
                                        </p:tgtEl>
                                        <p:attrNameLst>
                                          <p:attrName>ppt_x</p:attrName>
                                        </p:attrNameLst>
                                      </p:cBhvr>
                                      <p:tavLst>
                                        <p:tav tm="0">
                                          <p:val>
                                            <p:strVal val="1+#ppt_w/2"/>
                                          </p:val>
                                        </p:tav>
                                        <p:tav tm="100000">
                                          <p:val>
                                            <p:strVal val="#ppt_x"/>
                                          </p:val>
                                        </p:tav>
                                      </p:tavLst>
                                    </p:anim>
                                    <p:anim calcmode="lin" valueType="num">
                                      <p:cBhvr additive="base">
                                        <p:cTn id="45"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dissolve">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animBg="1"/>
      <p:bldP spid="11" grpId="0"/>
      <p:bldP spid="14" grpId="0" animBg="1"/>
      <p:bldP spid="16" grpId="0"/>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250825" y="188913"/>
            <a:ext cx="7543800" cy="723900"/>
          </a:xfrm>
        </p:spPr>
        <p:txBody>
          <a:bodyPr/>
          <a:lstStyle/>
          <a:p>
            <a:pPr eaLnBrk="1" hangingPunct="1"/>
            <a:r>
              <a:rPr lang="ja-JP" altLang="en-US" smtClean="0"/>
              <a:t>理解度チェック５</a:t>
            </a:r>
          </a:p>
        </p:txBody>
      </p:sp>
      <p:sp>
        <p:nvSpPr>
          <p:cNvPr id="22531" name="テキスト ボックス 4"/>
          <p:cNvSpPr txBox="1">
            <a:spLocks noChangeArrowheads="1"/>
          </p:cNvSpPr>
          <p:nvPr/>
        </p:nvSpPr>
        <p:spPr bwMode="auto">
          <a:xfrm>
            <a:off x="179388" y="5876925"/>
            <a:ext cx="8496300" cy="58578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1</a:t>
            </a:r>
            <a:r>
              <a:rPr lang="zh-TW" altLang="en-US" sz="3200"/>
              <a:t>  </a:t>
            </a:r>
            <a:r>
              <a:rPr lang="ja-JP" altLang="en-US" sz="3200"/>
              <a:t>　     </a:t>
            </a:r>
            <a:r>
              <a:rPr lang="ja-JP" altLang="en-US" sz="3200">
                <a:solidFill>
                  <a:srgbClr val="0000FF"/>
                </a:solidFill>
              </a:rPr>
              <a:t>２．</a:t>
            </a:r>
            <a:r>
              <a:rPr lang="en-US" altLang="zh-TW" sz="3200"/>
              <a:t>2       </a:t>
            </a:r>
            <a:r>
              <a:rPr lang="ja-JP" altLang="en-US" sz="3200">
                <a:solidFill>
                  <a:srgbClr val="0000FF"/>
                </a:solidFill>
              </a:rPr>
              <a:t>３．</a:t>
            </a:r>
            <a:r>
              <a:rPr lang="en-US" altLang="zh-TW" sz="3200"/>
              <a:t>3</a:t>
            </a:r>
            <a:r>
              <a:rPr lang="zh-TW" altLang="en-US" sz="3200"/>
              <a:t>        </a:t>
            </a:r>
            <a:r>
              <a:rPr lang="en-US" altLang="ja-JP" sz="3200">
                <a:solidFill>
                  <a:srgbClr val="0000FF"/>
                </a:solidFill>
              </a:rPr>
              <a:t> </a:t>
            </a:r>
            <a:r>
              <a:rPr lang="ja-JP" altLang="en-US" sz="3200">
                <a:solidFill>
                  <a:srgbClr val="0000FF"/>
                </a:solidFill>
              </a:rPr>
              <a:t>４．</a:t>
            </a:r>
            <a:r>
              <a:rPr lang="en-US" altLang="zh-TW" sz="3200"/>
              <a:t>4           </a:t>
            </a:r>
            <a:r>
              <a:rPr lang="ja-JP" altLang="en-US" sz="3200">
                <a:solidFill>
                  <a:srgbClr val="0000FF"/>
                </a:solidFill>
              </a:rPr>
              <a:t>５．</a:t>
            </a:r>
            <a:r>
              <a:rPr lang="en-US" altLang="zh-TW" sz="3200"/>
              <a:t>5</a:t>
            </a:r>
            <a:r>
              <a:rPr lang="zh-TW" altLang="en-US" sz="3200"/>
              <a:t>  </a:t>
            </a:r>
          </a:p>
        </p:txBody>
      </p:sp>
      <p:sp>
        <p:nvSpPr>
          <p:cNvPr id="22532" name="正方形/長方形 7"/>
          <p:cNvSpPr>
            <a:spLocks noChangeArrowheads="1"/>
          </p:cNvSpPr>
          <p:nvPr/>
        </p:nvSpPr>
        <p:spPr bwMode="auto">
          <a:xfrm>
            <a:off x="323850" y="836613"/>
            <a:ext cx="7920038" cy="1385887"/>
          </a:xfrm>
          <a:prstGeom prst="rect">
            <a:avLst/>
          </a:prstGeom>
          <a:noFill/>
          <a:ln w="9525">
            <a:noFill/>
            <a:miter lim="800000"/>
            <a:headEnd/>
            <a:tailEnd/>
          </a:ln>
        </p:spPr>
        <p:txBody>
          <a:bodyPr>
            <a:spAutoFit/>
          </a:bodyPr>
          <a:lstStyle/>
          <a:p>
            <a:r>
              <a:rPr lang="en-US" altLang="ja-JP" sz="2800"/>
              <a:t>jButton1→jButton2→jButton3</a:t>
            </a:r>
            <a:r>
              <a:rPr lang="ja-JP" altLang="en-US" sz="2800"/>
              <a:t>の順番でクリックした時に、テキストフィールド</a:t>
            </a:r>
            <a:r>
              <a:rPr lang="en-US" altLang="ja-JP" sz="2800"/>
              <a:t>jTextField1</a:t>
            </a:r>
            <a:r>
              <a:rPr lang="ja-JP" altLang="en-US" sz="2800"/>
              <a:t>に表示される結果は何でしょうか？</a:t>
            </a:r>
          </a:p>
        </p:txBody>
      </p:sp>
      <p:sp>
        <p:nvSpPr>
          <p:cNvPr id="5" name="正方形/長方形 4"/>
          <p:cNvSpPr/>
          <p:nvPr/>
        </p:nvSpPr>
        <p:spPr>
          <a:xfrm>
            <a:off x="250825" y="2205038"/>
            <a:ext cx="8713788" cy="3619500"/>
          </a:xfrm>
          <a:prstGeom prst="rect">
            <a:avLst/>
          </a:prstGeom>
          <a:solidFill>
            <a:schemeClr val="accent1">
              <a:lumMod val="20000"/>
              <a:lumOff val="80000"/>
            </a:schemeClr>
          </a:solidFill>
          <a:ln>
            <a:solidFill>
              <a:schemeClr val="tx1"/>
            </a:solidFill>
            <a:prstDash val="dashDot"/>
          </a:ln>
        </p:spPr>
        <p:txBody>
          <a:bodyPr>
            <a:spAutoFit/>
          </a:bodyPr>
          <a:lstStyle/>
          <a:p>
            <a:pPr>
              <a:lnSpc>
                <a:spcPts val="2500"/>
              </a:lnSpc>
              <a:defRPr/>
            </a:pP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a=1;</a:t>
            </a:r>
          </a:p>
          <a:p>
            <a:pPr>
              <a:lnSpc>
                <a:spcPts val="2500"/>
              </a:lnSpc>
              <a:defRPr/>
            </a:pPr>
            <a:r>
              <a:rPr lang="en-US" altLang="ja-JP" sz="2400" b="1" dirty="0">
                <a:latin typeface="Courier New" pitchFamily="49" charset="0"/>
                <a:ea typeface="ＭＳ Ｐゴシック" pitchFamily="50" charset="-128"/>
                <a:cs typeface="Courier New" pitchFamily="49" charset="0"/>
              </a:rPr>
              <a:t>void</a:t>
            </a:r>
            <a:r>
              <a:rPr lang="en-US" altLang="ja-JP" sz="2400" dirty="0">
                <a:latin typeface="Courier New" pitchFamily="49" charset="0"/>
                <a:ea typeface="ＭＳ Ｐゴシック" pitchFamily="50" charset="-128"/>
                <a:cs typeface="Courier New" pitchFamily="49" charset="0"/>
              </a:rPr>
              <a:t> </a:t>
            </a:r>
            <a:r>
              <a:rPr lang="en-US" altLang="ja-JP" sz="2400" b="1" dirty="0">
                <a:solidFill>
                  <a:srgbClr val="FF0000"/>
                </a:solidFill>
                <a:latin typeface="Courier New" pitchFamily="49" charset="0"/>
                <a:ea typeface="ＭＳ Ｐゴシック" pitchFamily="50" charset="-128"/>
                <a:cs typeface="Courier New" pitchFamily="49" charset="0"/>
              </a:rPr>
              <a:t>jButton1</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a=0;</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a=a+2;</a:t>
            </a:r>
          </a:p>
          <a:p>
            <a:pPr>
              <a:lnSpc>
                <a:spcPts val="2500"/>
              </a:lnSpc>
              <a:defRPr/>
            </a:pP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en-US" altLang="ja-JP" sz="2400" b="1" dirty="0">
                <a:latin typeface="Courier New" pitchFamily="49" charset="0"/>
                <a:ea typeface="ＭＳ Ｐゴシック" pitchFamily="50" charset="-128"/>
                <a:cs typeface="Courier New" pitchFamily="49" charset="0"/>
              </a:rPr>
              <a:t>void</a:t>
            </a:r>
            <a:r>
              <a:rPr lang="en-US" altLang="ja-JP" sz="2400" dirty="0">
                <a:latin typeface="Courier New" pitchFamily="49" charset="0"/>
                <a:ea typeface="ＭＳ Ｐゴシック" pitchFamily="50" charset="-128"/>
                <a:cs typeface="Courier New" pitchFamily="49" charset="0"/>
              </a:rPr>
              <a:t> </a:t>
            </a:r>
            <a:r>
              <a:rPr lang="en-US" altLang="ja-JP" sz="2400" b="1" dirty="0">
                <a:solidFill>
                  <a:srgbClr val="FF0000"/>
                </a:solidFill>
                <a:latin typeface="Courier New" pitchFamily="49" charset="0"/>
                <a:ea typeface="ＭＳ Ｐゴシック" pitchFamily="50" charset="-128"/>
                <a:cs typeface="Courier New" pitchFamily="49" charset="0"/>
              </a:rPr>
              <a:t>jButton2</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a=a*2;</a:t>
            </a:r>
          </a:p>
          <a:p>
            <a:pPr>
              <a:lnSpc>
                <a:spcPts val="2500"/>
              </a:lnSpc>
              <a:defRPr/>
            </a:pP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en-US" altLang="ja-JP" sz="2400" b="1" dirty="0">
                <a:latin typeface="Courier New" pitchFamily="49" charset="0"/>
                <a:ea typeface="ＭＳ Ｐゴシック" pitchFamily="50" charset="-128"/>
                <a:cs typeface="Courier New" pitchFamily="49" charset="0"/>
              </a:rPr>
              <a:t>void</a:t>
            </a:r>
            <a:r>
              <a:rPr lang="en-US" altLang="ja-JP" sz="2400" dirty="0">
                <a:latin typeface="Courier New" pitchFamily="49" charset="0"/>
                <a:ea typeface="ＭＳ Ｐゴシック" pitchFamily="50" charset="-128"/>
                <a:cs typeface="Courier New" pitchFamily="49" charset="0"/>
              </a:rPr>
              <a:t> </a:t>
            </a:r>
            <a:r>
              <a:rPr lang="en-US" altLang="ja-JP" sz="2400" b="1" dirty="0">
                <a:solidFill>
                  <a:srgbClr val="FF0000"/>
                </a:solidFill>
                <a:latin typeface="Courier New" pitchFamily="49" charset="0"/>
                <a:ea typeface="ＭＳ Ｐゴシック" pitchFamily="50" charset="-128"/>
                <a:cs typeface="Courier New" pitchFamily="49" charset="0"/>
              </a:rPr>
              <a:t>jButton3</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en-US" altLang="ja-JP" sz="2400" dirty="0" err="1">
                <a:latin typeface="Courier New" pitchFamily="49" charset="0"/>
                <a:ea typeface="ＭＳ Ｐゴシック" pitchFamily="50" charset="-128"/>
                <a:cs typeface="Courier New" pitchFamily="49" charset="0"/>
              </a:rPr>
              <a:t>String.valueOf</a:t>
            </a:r>
            <a:r>
              <a:rPr lang="en-US" altLang="ja-JP" sz="2400" dirty="0">
                <a:latin typeface="Courier New" pitchFamily="49" charset="0"/>
                <a:ea typeface="ＭＳ Ｐゴシック" pitchFamily="50" charset="-128"/>
                <a:cs typeface="Courier New" pitchFamily="49" charset="0"/>
              </a:rPr>
              <a:t>(a));</a:t>
            </a:r>
          </a:p>
          <a:p>
            <a:pPr>
              <a:lnSpc>
                <a:spcPts val="2500"/>
              </a:lnSpc>
              <a:defRPr/>
            </a:pPr>
            <a:r>
              <a:rPr lang="en-US" altLang="ja-JP" sz="24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250825" y="188913"/>
            <a:ext cx="7543800" cy="723900"/>
          </a:xfrm>
        </p:spPr>
        <p:txBody>
          <a:bodyPr/>
          <a:lstStyle/>
          <a:p>
            <a:pPr eaLnBrk="1" hangingPunct="1"/>
            <a:r>
              <a:rPr lang="ja-JP" altLang="en-US" smtClean="0"/>
              <a:t>理解度チェック５　</a:t>
            </a:r>
            <a:r>
              <a:rPr lang="ja-JP" altLang="en-US" smtClean="0">
                <a:solidFill>
                  <a:srgbClr val="FF0000"/>
                </a:solidFill>
              </a:rPr>
              <a:t>解答</a:t>
            </a:r>
          </a:p>
        </p:txBody>
      </p:sp>
      <p:sp>
        <p:nvSpPr>
          <p:cNvPr id="23555" name="テキスト ボックス 4"/>
          <p:cNvSpPr txBox="1">
            <a:spLocks noChangeArrowheads="1"/>
          </p:cNvSpPr>
          <p:nvPr/>
        </p:nvSpPr>
        <p:spPr bwMode="auto">
          <a:xfrm>
            <a:off x="179388" y="5876925"/>
            <a:ext cx="8496300" cy="58578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1</a:t>
            </a:r>
            <a:r>
              <a:rPr lang="zh-TW" altLang="en-US" sz="3200"/>
              <a:t>  </a:t>
            </a:r>
            <a:r>
              <a:rPr lang="ja-JP" altLang="en-US" sz="3200"/>
              <a:t>　     </a:t>
            </a:r>
            <a:r>
              <a:rPr lang="ja-JP" altLang="en-US" sz="3200">
                <a:solidFill>
                  <a:srgbClr val="0000FF"/>
                </a:solidFill>
              </a:rPr>
              <a:t>２．</a:t>
            </a:r>
            <a:r>
              <a:rPr lang="en-US" altLang="zh-TW" sz="3200"/>
              <a:t>2       </a:t>
            </a:r>
            <a:r>
              <a:rPr lang="ja-JP" altLang="en-US" sz="3200">
                <a:solidFill>
                  <a:srgbClr val="0000FF"/>
                </a:solidFill>
              </a:rPr>
              <a:t>３．</a:t>
            </a:r>
            <a:r>
              <a:rPr lang="en-US" altLang="zh-TW" sz="3200"/>
              <a:t>3</a:t>
            </a:r>
            <a:r>
              <a:rPr lang="zh-TW" altLang="en-US" sz="3200"/>
              <a:t>        </a:t>
            </a:r>
            <a:r>
              <a:rPr lang="en-US" altLang="ja-JP" sz="3200">
                <a:solidFill>
                  <a:srgbClr val="0000FF"/>
                </a:solidFill>
              </a:rPr>
              <a:t> </a:t>
            </a:r>
            <a:r>
              <a:rPr lang="ja-JP" altLang="en-US" sz="3200">
                <a:solidFill>
                  <a:srgbClr val="0000FF"/>
                </a:solidFill>
              </a:rPr>
              <a:t>４．</a:t>
            </a:r>
            <a:r>
              <a:rPr lang="en-US" altLang="zh-TW" sz="3200"/>
              <a:t>4           </a:t>
            </a:r>
            <a:r>
              <a:rPr lang="ja-JP" altLang="en-US" sz="3200">
                <a:solidFill>
                  <a:srgbClr val="0000FF"/>
                </a:solidFill>
              </a:rPr>
              <a:t>５．</a:t>
            </a:r>
            <a:r>
              <a:rPr lang="en-US" altLang="zh-TW" sz="3200"/>
              <a:t>5</a:t>
            </a:r>
            <a:r>
              <a:rPr lang="zh-TW" altLang="en-US" sz="3200"/>
              <a:t>  </a:t>
            </a:r>
          </a:p>
        </p:txBody>
      </p:sp>
      <p:sp>
        <p:nvSpPr>
          <p:cNvPr id="5" name="正方形/長方形 4"/>
          <p:cNvSpPr/>
          <p:nvPr/>
        </p:nvSpPr>
        <p:spPr>
          <a:xfrm>
            <a:off x="250825" y="1268413"/>
            <a:ext cx="7777163" cy="4568825"/>
          </a:xfrm>
          <a:prstGeom prst="rect">
            <a:avLst/>
          </a:prstGeom>
          <a:solidFill>
            <a:schemeClr val="accent1">
              <a:lumMod val="20000"/>
              <a:lumOff val="80000"/>
            </a:schemeClr>
          </a:solidFill>
          <a:ln>
            <a:solidFill>
              <a:schemeClr val="tx1"/>
            </a:solidFill>
            <a:prstDash val="dashDot"/>
          </a:ln>
        </p:spPr>
        <p:txBody>
          <a:bodyPr>
            <a:spAutoFit/>
          </a:bodyPr>
          <a:lstStyle/>
          <a:p>
            <a:pPr>
              <a:lnSpc>
                <a:spcPts val="2900"/>
              </a:lnSpc>
              <a:defRPr/>
            </a:pP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t>
            </a:r>
            <a:r>
              <a:rPr lang="en-US" altLang="ja-JP" sz="3200" b="1" dirty="0">
                <a:solidFill>
                  <a:srgbClr val="3333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=1;</a:t>
            </a:r>
          </a:p>
          <a:p>
            <a:pPr>
              <a:lnSpc>
                <a:spcPts val="1000"/>
              </a:lnSpc>
              <a:defRPr/>
            </a:pPr>
            <a:endParaRPr lang="en-US" altLang="ja-JP" sz="2000" dirty="0">
              <a:latin typeface="Courier New" pitchFamily="49" charset="0"/>
              <a:ea typeface="ＭＳ Ｐゴシック" pitchFamily="50" charset="-128"/>
              <a:cs typeface="Courier New" pitchFamily="49" charset="0"/>
            </a:endParaRPr>
          </a:p>
          <a:p>
            <a:pPr>
              <a:lnSpc>
                <a:spcPts val="2900"/>
              </a:lnSpc>
              <a:defRPr/>
            </a:pPr>
            <a:r>
              <a:rPr lang="en-US" altLang="ja-JP" sz="2000" b="1" dirty="0">
                <a:latin typeface="Courier New" pitchFamily="49" charset="0"/>
                <a:ea typeface="ＭＳ Ｐゴシック" pitchFamily="50" charset="-128"/>
                <a:cs typeface="Courier New" pitchFamily="49" charset="0"/>
              </a:rPr>
              <a:t>void</a:t>
            </a:r>
            <a:r>
              <a:rPr lang="en-US" altLang="ja-JP" sz="2000" dirty="0">
                <a:latin typeface="Courier New" pitchFamily="49" charset="0"/>
                <a:ea typeface="ＭＳ Ｐゴシック" pitchFamily="50" charset="-128"/>
                <a:cs typeface="Courier New" pitchFamily="49" charset="0"/>
              </a:rPr>
              <a:t> jButton1ActionPerformed(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9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t>
            </a:r>
            <a:r>
              <a:rPr lang="en-US" altLang="ja-JP" sz="3200" b="1" dirty="0">
                <a:solidFill>
                  <a:srgbClr val="FF00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=0;</a:t>
            </a:r>
          </a:p>
          <a:p>
            <a:pPr>
              <a:lnSpc>
                <a:spcPts val="2900"/>
              </a:lnSpc>
              <a:defRPr/>
            </a:pPr>
            <a:r>
              <a:rPr lang="ja-JP" altLang="en-US" sz="2000" dirty="0">
                <a:latin typeface="Courier New" pitchFamily="49" charset="0"/>
                <a:ea typeface="ＭＳ Ｐゴシック" pitchFamily="50" charset="-128"/>
                <a:cs typeface="Courier New" pitchFamily="49" charset="0"/>
              </a:rPr>
              <a:t>　　</a:t>
            </a:r>
            <a:r>
              <a:rPr lang="en-US" altLang="ja-JP" sz="3200" b="1" dirty="0">
                <a:solidFill>
                  <a:srgbClr val="FF00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a:t>
            </a:r>
            <a:r>
              <a:rPr lang="en-US" altLang="ja-JP" sz="3200" b="1" dirty="0">
                <a:solidFill>
                  <a:srgbClr val="FF00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+2;</a:t>
            </a:r>
          </a:p>
          <a:p>
            <a:pPr>
              <a:lnSpc>
                <a:spcPts val="2900"/>
              </a:lnSpc>
              <a:defRPr/>
            </a:pPr>
            <a:r>
              <a:rPr lang="en-US" altLang="ja-JP" sz="2000" dirty="0">
                <a:latin typeface="Courier New" pitchFamily="49" charset="0"/>
                <a:ea typeface="ＭＳ Ｐゴシック" pitchFamily="50" charset="-128"/>
                <a:cs typeface="Courier New" pitchFamily="49" charset="0"/>
              </a:rPr>
              <a:t>}</a:t>
            </a:r>
          </a:p>
          <a:p>
            <a:pPr>
              <a:lnSpc>
                <a:spcPts val="1000"/>
              </a:lnSpc>
              <a:defRPr/>
            </a:pPr>
            <a:endParaRPr lang="en-US" altLang="ja-JP" sz="2000" dirty="0">
              <a:latin typeface="Courier New" pitchFamily="49" charset="0"/>
              <a:ea typeface="ＭＳ Ｐゴシック" pitchFamily="50" charset="-128"/>
              <a:cs typeface="Courier New" pitchFamily="49" charset="0"/>
            </a:endParaRPr>
          </a:p>
          <a:p>
            <a:pPr>
              <a:lnSpc>
                <a:spcPts val="2900"/>
              </a:lnSpc>
              <a:defRPr/>
            </a:pPr>
            <a:r>
              <a:rPr lang="en-US" altLang="ja-JP" sz="2000" b="1" dirty="0">
                <a:latin typeface="Courier New" pitchFamily="49" charset="0"/>
                <a:ea typeface="ＭＳ Ｐゴシック" pitchFamily="50" charset="-128"/>
                <a:cs typeface="Courier New" pitchFamily="49" charset="0"/>
              </a:rPr>
              <a:t>void</a:t>
            </a:r>
            <a:r>
              <a:rPr lang="en-US" altLang="ja-JP" sz="2000" dirty="0">
                <a:latin typeface="Courier New" pitchFamily="49" charset="0"/>
                <a:ea typeface="ＭＳ Ｐゴシック" pitchFamily="50" charset="-128"/>
                <a:cs typeface="Courier New" pitchFamily="49" charset="0"/>
              </a:rPr>
              <a:t> jButton2ActionPerformed(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900"/>
              </a:lnSpc>
              <a:defRPr/>
            </a:pPr>
            <a:r>
              <a:rPr lang="ja-JP" altLang="en-US" sz="2000" dirty="0">
                <a:latin typeface="Courier New" pitchFamily="49" charset="0"/>
                <a:ea typeface="ＭＳ Ｐゴシック" pitchFamily="50" charset="-128"/>
                <a:cs typeface="Courier New" pitchFamily="49" charset="0"/>
              </a:rPr>
              <a:t>　　</a:t>
            </a:r>
            <a:r>
              <a:rPr lang="en-US" altLang="ja-JP" sz="3200" b="1" dirty="0">
                <a:solidFill>
                  <a:srgbClr val="3333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a:t>
            </a:r>
            <a:r>
              <a:rPr lang="en-US" altLang="ja-JP" sz="3200" b="1" dirty="0">
                <a:solidFill>
                  <a:srgbClr val="3333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*2;</a:t>
            </a:r>
          </a:p>
          <a:p>
            <a:pPr>
              <a:lnSpc>
                <a:spcPts val="2900"/>
              </a:lnSpc>
              <a:defRPr/>
            </a:pPr>
            <a:r>
              <a:rPr lang="en-US" altLang="ja-JP" sz="2000" dirty="0">
                <a:latin typeface="Courier New" pitchFamily="49" charset="0"/>
                <a:ea typeface="ＭＳ Ｐゴシック" pitchFamily="50" charset="-128"/>
                <a:cs typeface="Courier New" pitchFamily="49" charset="0"/>
              </a:rPr>
              <a:t>}</a:t>
            </a:r>
          </a:p>
          <a:p>
            <a:pPr>
              <a:lnSpc>
                <a:spcPts val="1000"/>
              </a:lnSpc>
              <a:defRPr/>
            </a:pPr>
            <a:endParaRPr lang="en-US" altLang="ja-JP" sz="2000" dirty="0">
              <a:latin typeface="Courier New" pitchFamily="49" charset="0"/>
              <a:ea typeface="ＭＳ Ｐゴシック" pitchFamily="50" charset="-128"/>
              <a:cs typeface="Courier New" pitchFamily="49" charset="0"/>
            </a:endParaRPr>
          </a:p>
          <a:p>
            <a:pPr>
              <a:lnSpc>
                <a:spcPts val="2900"/>
              </a:lnSpc>
              <a:defRPr/>
            </a:pPr>
            <a:r>
              <a:rPr lang="en-US" altLang="ja-JP" sz="2000" b="1" dirty="0">
                <a:latin typeface="Courier New" pitchFamily="49" charset="0"/>
                <a:ea typeface="ＭＳ Ｐゴシック" pitchFamily="50" charset="-128"/>
                <a:cs typeface="Courier New" pitchFamily="49" charset="0"/>
              </a:rPr>
              <a:t>void</a:t>
            </a:r>
            <a:r>
              <a:rPr lang="en-US" altLang="ja-JP" sz="2000" dirty="0">
                <a:latin typeface="Courier New" pitchFamily="49" charset="0"/>
                <a:ea typeface="ＭＳ Ｐゴシック" pitchFamily="50" charset="-128"/>
                <a:cs typeface="Courier New" pitchFamily="49" charset="0"/>
              </a:rPr>
              <a:t> jButton3ActionPerformed(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9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jTextField1.setText(</a:t>
            </a:r>
            <a:r>
              <a:rPr lang="en-US" altLang="ja-JP" sz="2000" dirty="0" err="1">
                <a:latin typeface="Courier New" pitchFamily="49" charset="0"/>
                <a:ea typeface="ＭＳ Ｐゴシック" pitchFamily="50" charset="-128"/>
                <a:cs typeface="Courier New" pitchFamily="49" charset="0"/>
              </a:rPr>
              <a:t>String.valueOf</a:t>
            </a:r>
            <a:r>
              <a:rPr lang="en-US" altLang="ja-JP" sz="2000" dirty="0">
                <a:latin typeface="Courier New" pitchFamily="49" charset="0"/>
                <a:ea typeface="ＭＳ Ｐゴシック" pitchFamily="50" charset="-128"/>
                <a:cs typeface="Courier New" pitchFamily="49" charset="0"/>
              </a:rPr>
              <a:t>(</a:t>
            </a:r>
            <a:r>
              <a:rPr lang="en-US" altLang="ja-JP" sz="3200" b="1" dirty="0">
                <a:solidFill>
                  <a:srgbClr val="3333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a:t>
            </a:r>
          </a:p>
          <a:p>
            <a:pPr>
              <a:lnSpc>
                <a:spcPts val="2900"/>
              </a:lnSpc>
              <a:defRPr/>
            </a:pPr>
            <a:r>
              <a:rPr lang="en-US" altLang="ja-JP" sz="2000" dirty="0">
                <a:latin typeface="Courier New" pitchFamily="49" charset="0"/>
                <a:ea typeface="ＭＳ Ｐゴシック" pitchFamily="50" charset="-128"/>
                <a:cs typeface="Courier New" pitchFamily="49" charset="0"/>
              </a:rPr>
              <a:t>}</a:t>
            </a:r>
          </a:p>
        </p:txBody>
      </p:sp>
      <p:sp>
        <p:nvSpPr>
          <p:cNvPr id="6" name="テキスト ボックス 5"/>
          <p:cNvSpPr txBox="1">
            <a:spLocks noChangeArrowheads="1"/>
          </p:cNvSpPr>
          <p:nvPr/>
        </p:nvSpPr>
        <p:spPr bwMode="auto">
          <a:xfrm>
            <a:off x="5795963" y="620713"/>
            <a:ext cx="1439862" cy="646112"/>
          </a:xfrm>
          <a:prstGeom prst="rect">
            <a:avLst/>
          </a:prstGeom>
          <a:noFill/>
          <a:ln w="9525">
            <a:noFill/>
            <a:miter lim="800000"/>
            <a:headEnd/>
            <a:tailEnd/>
          </a:ln>
        </p:spPr>
        <p:txBody>
          <a:bodyPr>
            <a:spAutoFit/>
          </a:bodyPr>
          <a:lstStyle/>
          <a:p>
            <a:r>
              <a:rPr lang="en-US" altLang="ja-JP" sz="3600" b="1">
                <a:solidFill>
                  <a:srgbClr val="3333FF"/>
                </a:solidFill>
              </a:rPr>
              <a:t>a</a:t>
            </a:r>
            <a:r>
              <a:rPr lang="ja-JP" altLang="en-US" sz="3600" b="1">
                <a:solidFill>
                  <a:srgbClr val="3333FF"/>
                </a:solidFill>
              </a:rPr>
              <a:t>の値</a:t>
            </a:r>
          </a:p>
        </p:txBody>
      </p:sp>
      <p:sp>
        <p:nvSpPr>
          <p:cNvPr id="7" name="テキスト ボックス 6"/>
          <p:cNvSpPr txBox="1">
            <a:spLocks noChangeArrowheads="1"/>
          </p:cNvSpPr>
          <p:nvPr/>
        </p:nvSpPr>
        <p:spPr bwMode="auto">
          <a:xfrm>
            <a:off x="5795963" y="1196975"/>
            <a:ext cx="441325" cy="646113"/>
          </a:xfrm>
          <a:prstGeom prst="rect">
            <a:avLst/>
          </a:prstGeom>
          <a:noFill/>
          <a:ln w="9525">
            <a:noFill/>
            <a:miter lim="800000"/>
            <a:headEnd/>
            <a:tailEnd/>
          </a:ln>
        </p:spPr>
        <p:txBody>
          <a:bodyPr wrap="none">
            <a:spAutoFit/>
          </a:bodyPr>
          <a:lstStyle/>
          <a:p>
            <a:r>
              <a:rPr lang="en-US" altLang="ja-JP" sz="3600" b="1">
                <a:solidFill>
                  <a:srgbClr val="3333FF"/>
                </a:solidFill>
              </a:rPr>
              <a:t>1</a:t>
            </a:r>
            <a:endParaRPr lang="ja-JP" altLang="en-US" sz="3600" b="1">
              <a:solidFill>
                <a:srgbClr val="3333FF"/>
              </a:solidFill>
            </a:endParaRPr>
          </a:p>
        </p:txBody>
      </p:sp>
      <p:sp>
        <p:nvSpPr>
          <p:cNvPr id="8" name="テキスト ボックス 7"/>
          <p:cNvSpPr txBox="1">
            <a:spLocks noChangeArrowheads="1"/>
          </p:cNvSpPr>
          <p:nvPr/>
        </p:nvSpPr>
        <p:spPr bwMode="auto">
          <a:xfrm>
            <a:off x="1979613" y="2636838"/>
            <a:ext cx="2879725" cy="523875"/>
          </a:xfrm>
          <a:prstGeom prst="rect">
            <a:avLst/>
          </a:prstGeom>
          <a:solidFill>
            <a:schemeClr val="bg1"/>
          </a:solidFill>
          <a:ln w="9525">
            <a:solidFill>
              <a:srgbClr val="FF0000"/>
            </a:solidFill>
            <a:miter lim="800000"/>
            <a:headEnd/>
            <a:tailEnd/>
          </a:ln>
        </p:spPr>
        <p:txBody>
          <a:bodyPr>
            <a:spAutoFit/>
          </a:bodyPr>
          <a:lstStyle/>
          <a:p>
            <a:r>
              <a:rPr lang="en-US" altLang="ja-JP" sz="2800" b="1">
                <a:solidFill>
                  <a:srgbClr val="FF0000"/>
                </a:solidFill>
              </a:rPr>
              <a:t>jButton1</a:t>
            </a:r>
            <a:r>
              <a:rPr lang="ja-JP" altLang="en-US" sz="2800"/>
              <a:t>クリック</a:t>
            </a:r>
          </a:p>
        </p:txBody>
      </p:sp>
      <p:sp>
        <p:nvSpPr>
          <p:cNvPr id="9" name="テキスト ボックス 8"/>
          <p:cNvSpPr txBox="1">
            <a:spLocks noChangeArrowheads="1"/>
          </p:cNvSpPr>
          <p:nvPr/>
        </p:nvSpPr>
        <p:spPr bwMode="auto">
          <a:xfrm>
            <a:off x="4859338" y="2133600"/>
            <a:ext cx="1441450" cy="584200"/>
          </a:xfrm>
          <a:prstGeom prst="rect">
            <a:avLst/>
          </a:prstGeom>
          <a:noFill/>
          <a:ln w="9525">
            <a:noFill/>
            <a:miter lim="800000"/>
            <a:headEnd/>
            <a:tailEnd/>
          </a:ln>
        </p:spPr>
        <p:txBody>
          <a:bodyPr>
            <a:spAutoFit/>
          </a:bodyPr>
          <a:lstStyle/>
          <a:p>
            <a:r>
              <a:rPr lang="en-US" altLang="ja-JP" sz="3200" b="1">
                <a:solidFill>
                  <a:srgbClr val="FF00FF"/>
                </a:solidFill>
              </a:rPr>
              <a:t>a</a:t>
            </a:r>
            <a:r>
              <a:rPr lang="ja-JP" altLang="en-US" sz="3200" b="1">
                <a:solidFill>
                  <a:srgbClr val="FF00FF"/>
                </a:solidFill>
              </a:rPr>
              <a:t>の値</a:t>
            </a:r>
          </a:p>
        </p:txBody>
      </p:sp>
      <p:sp>
        <p:nvSpPr>
          <p:cNvPr id="10" name="テキスト ボックス 9"/>
          <p:cNvSpPr txBox="1">
            <a:spLocks noChangeArrowheads="1"/>
          </p:cNvSpPr>
          <p:nvPr/>
        </p:nvSpPr>
        <p:spPr bwMode="auto">
          <a:xfrm>
            <a:off x="6156325" y="2133600"/>
            <a:ext cx="412750" cy="584200"/>
          </a:xfrm>
          <a:prstGeom prst="rect">
            <a:avLst/>
          </a:prstGeom>
          <a:noFill/>
          <a:ln w="9525">
            <a:noFill/>
            <a:miter lim="800000"/>
            <a:headEnd/>
            <a:tailEnd/>
          </a:ln>
        </p:spPr>
        <p:txBody>
          <a:bodyPr wrap="none">
            <a:spAutoFit/>
          </a:bodyPr>
          <a:lstStyle/>
          <a:p>
            <a:r>
              <a:rPr lang="en-US" altLang="ja-JP" sz="3200" b="1">
                <a:solidFill>
                  <a:srgbClr val="FF00FF"/>
                </a:solidFill>
              </a:rPr>
              <a:t>0</a:t>
            </a:r>
            <a:endParaRPr lang="ja-JP" altLang="en-US" sz="3200" b="1">
              <a:solidFill>
                <a:srgbClr val="FF00FF"/>
              </a:solidFill>
            </a:endParaRPr>
          </a:p>
        </p:txBody>
      </p:sp>
      <p:sp>
        <p:nvSpPr>
          <p:cNvPr id="11" name="テキスト ボックス 10"/>
          <p:cNvSpPr txBox="1">
            <a:spLocks noChangeArrowheads="1"/>
          </p:cNvSpPr>
          <p:nvPr/>
        </p:nvSpPr>
        <p:spPr bwMode="auto">
          <a:xfrm>
            <a:off x="6156325" y="2565400"/>
            <a:ext cx="1719263" cy="584200"/>
          </a:xfrm>
          <a:prstGeom prst="rect">
            <a:avLst/>
          </a:prstGeom>
          <a:noFill/>
          <a:ln w="9525">
            <a:noFill/>
            <a:miter lim="800000"/>
            <a:headEnd/>
            <a:tailEnd/>
          </a:ln>
        </p:spPr>
        <p:txBody>
          <a:bodyPr>
            <a:spAutoFit/>
          </a:bodyPr>
          <a:lstStyle/>
          <a:p>
            <a:r>
              <a:rPr lang="en-US" altLang="ja-JP" sz="3200" b="1">
                <a:solidFill>
                  <a:srgbClr val="FF00FF"/>
                </a:solidFill>
              </a:rPr>
              <a:t>2(=0</a:t>
            </a:r>
            <a:r>
              <a:rPr lang="en-US" altLang="ja-JP" sz="3200" b="1"/>
              <a:t>+2</a:t>
            </a:r>
            <a:r>
              <a:rPr lang="en-US" altLang="ja-JP" sz="3200" b="1">
                <a:solidFill>
                  <a:srgbClr val="FF00FF"/>
                </a:solidFill>
              </a:rPr>
              <a:t>)</a:t>
            </a:r>
            <a:endParaRPr lang="ja-JP" altLang="en-US" sz="3200" b="1">
              <a:solidFill>
                <a:srgbClr val="FF00FF"/>
              </a:solidFill>
            </a:endParaRPr>
          </a:p>
        </p:txBody>
      </p:sp>
      <p:sp>
        <p:nvSpPr>
          <p:cNvPr id="12" name="テキスト ボックス 11"/>
          <p:cNvSpPr txBox="1">
            <a:spLocks noChangeArrowheads="1"/>
          </p:cNvSpPr>
          <p:nvPr/>
        </p:nvSpPr>
        <p:spPr bwMode="auto">
          <a:xfrm>
            <a:off x="5795963" y="3789363"/>
            <a:ext cx="1944687" cy="646112"/>
          </a:xfrm>
          <a:prstGeom prst="rect">
            <a:avLst/>
          </a:prstGeom>
          <a:noFill/>
          <a:ln w="9525">
            <a:noFill/>
            <a:miter lim="800000"/>
            <a:headEnd/>
            <a:tailEnd/>
          </a:ln>
        </p:spPr>
        <p:txBody>
          <a:bodyPr>
            <a:spAutoFit/>
          </a:bodyPr>
          <a:lstStyle/>
          <a:p>
            <a:r>
              <a:rPr lang="en-US" altLang="ja-JP" sz="3600" b="1">
                <a:solidFill>
                  <a:srgbClr val="3333FF"/>
                </a:solidFill>
              </a:rPr>
              <a:t>2(=1</a:t>
            </a:r>
            <a:r>
              <a:rPr lang="en-US" altLang="ja-JP" sz="3600" b="1"/>
              <a:t>*2</a:t>
            </a:r>
            <a:r>
              <a:rPr lang="en-US" altLang="ja-JP" sz="3600" b="1">
                <a:solidFill>
                  <a:srgbClr val="3333FF"/>
                </a:solidFill>
              </a:rPr>
              <a:t>)</a:t>
            </a:r>
            <a:endParaRPr lang="ja-JP" altLang="en-US" sz="3600" b="1">
              <a:solidFill>
                <a:srgbClr val="3333FF"/>
              </a:solidFill>
            </a:endParaRPr>
          </a:p>
        </p:txBody>
      </p:sp>
      <p:sp>
        <p:nvSpPr>
          <p:cNvPr id="13" name="テキスト ボックス 12"/>
          <p:cNvSpPr txBox="1">
            <a:spLocks noChangeArrowheads="1"/>
          </p:cNvSpPr>
          <p:nvPr/>
        </p:nvSpPr>
        <p:spPr bwMode="auto">
          <a:xfrm>
            <a:off x="1979613" y="3860800"/>
            <a:ext cx="2879725" cy="523875"/>
          </a:xfrm>
          <a:prstGeom prst="rect">
            <a:avLst/>
          </a:prstGeom>
          <a:solidFill>
            <a:schemeClr val="bg1"/>
          </a:solidFill>
          <a:ln w="9525">
            <a:solidFill>
              <a:srgbClr val="FF0000"/>
            </a:solidFill>
            <a:miter lim="800000"/>
            <a:headEnd/>
            <a:tailEnd/>
          </a:ln>
        </p:spPr>
        <p:txBody>
          <a:bodyPr>
            <a:spAutoFit/>
          </a:bodyPr>
          <a:lstStyle/>
          <a:p>
            <a:r>
              <a:rPr lang="en-US" altLang="ja-JP" sz="2800" b="1">
                <a:solidFill>
                  <a:srgbClr val="FF0000"/>
                </a:solidFill>
              </a:rPr>
              <a:t>jButton2</a:t>
            </a:r>
            <a:r>
              <a:rPr lang="ja-JP" altLang="en-US" sz="2800"/>
              <a:t>クリック</a:t>
            </a:r>
          </a:p>
        </p:txBody>
      </p:sp>
      <p:sp>
        <p:nvSpPr>
          <p:cNvPr id="14" name="角丸四角形 13"/>
          <p:cNvSpPr/>
          <p:nvPr/>
        </p:nvSpPr>
        <p:spPr>
          <a:xfrm>
            <a:off x="179388" y="1844675"/>
            <a:ext cx="7921625" cy="1512888"/>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6" name="直線コネクタ 15"/>
          <p:cNvCxnSpPr/>
          <p:nvPr/>
        </p:nvCxnSpPr>
        <p:spPr>
          <a:xfrm>
            <a:off x="900113" y="1628775"/>
            <a:ext cx="576262"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258888" y="2492375"/>
            <a:ext cx="576262"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684213" y="2924175"/>
            <a:ext cx="1008062"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84213" y="4149725"/>
            <a:ext cx="935037"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円/楕円 21"/>
          <p:cNvSpPr/>
          <p:nvPr/>
        </p:nvSpPr>
        <p:spPr>
          <a:xfrm>
            <a:off x="1908175" y="5805488"/>
            <a:ext cx="1368425" cy="7921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テキスト ボックス 22"/>
          <p:cNvSpPr txBox="1">
            <a:spLocks noChangeArrowheads="1"/>
          </p:cNvSpPr>
          <p:nvPr/>
        </p:nvSpPr>
        <p:spPr bwMode="auto">
          <a:xfrm>
            <a:off x="2124075" y="2060575"/>
            <a:ext cx="2232025" cy="523875"/>
          </a:xfrm>
          <a:prstGeom prst="rect">
            <a:avLst/>
          </a:prstGeom>
          <a:noFill/>
          <a:ln w="9525">
            <a:noFill/>
            <a:miter lim="800000"/>
            <a:headEnd/>
            <a:tailEnd/>
          </a:ln>
        </p:spPr>
        <p:txBody>
          <a:bodyPr>
            <a:spAutoFit/>
          </a:bodyPr>
          <a:lstStyle/>
          <a:p>
            <a:r>
              <a:rPr lang="ja-JP" altLang="en-US" sz="2800" b="1">
                <a:solidFill>
                  <a:srgbClr val="FF00FF"/>
                </a:solidFill>
              </a:rPr>
              <a:t>ローカル変数</a:t>
            </a:r>
          </a:p>
        </p:txBody>
      </p:sp>
      <p:sp>
        <p:nvSpPr>
          <p:cNvPr id="24" name="テキスト ボックス 23"/>
          <p:cNvSpPr txBox="1">
            <a:spLocks noChangeArrowheads="1"/>
          </p:cNvSpPr>
          <p:nvPr/>
        </p:nvSpPr>
        <p:spPr bwMode="auto">
          <a:xfrm>
            <a:off x="1979613" y="1268413"/>
            <a:ext cx="2808287" cy="523875"/>
          </a:xfrm>
          <a:prstGeom prst="rect">
            <a:avLst/>
          </a:prstGeom>
          <a:noFill/>
          <a:ln w="9525">
            <a:noFill/>
            <a:miter lim="800000"/>
            <a:headEnd/>
            <a:tailEnd/>
          </a:ln>
        </p:spPr>
        <p:txBody>
          <a:bodyPr>
            <a:spAutoFit/>
          </a:bodyPr>
          <a:lstStyle/>
          <a:p>
            <a:r>
              <a:rPr lang="ja-JP" altLang="en-US" sz="2800" b="1">
                <a:solidFill>
                  <a:srgbClr val="3333FF"/>
                </a:solidFill>
              </a:rPr>
              <a:t>インスタンス変数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childTnLst>
                          </p:cTn>
                        </p:par>
                        <p:par>
                          <p:cTn id="17" fill="hold">
                            <p:stCondLst>
                              <p:cond delay="1000"/>
                            </p:stCondLst>
                            <p:childTnLst>
                              <p:par>
                                <p:cTn id="18" presetID="2" presetClass="entr" presetSubtype="2"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1+#ppt_w/2"/>
                                          </p:val>
                                        </p:tav>
                                        <p:tav tm="100000">
                                          <p:val>
                                            <p:strVal val="#ppt_x"/>
                                          </p:val>
                                        </p:tav>
                                      </p:tavLst>
                                    </p:anim>
                                    <p:anim calcmode="lin" valueType="num">
                                      <p:cBhvr additive="base">
                                        <p:cTn id="2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dissolve">
                                      <p:cBhvr>
                                        <p:cTn id="31" dur="500"/>
                                        <p:tgtEl>
                                          <p:spTgt spid="23"/>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dissolve">
                                      <p:cBhvr>
                                        <p:cTn id="35" dur="500"/>
                                        <p:tgtEl>
                                          <p:spTgt spid="14"/>
                                        </p:tgtEl>
                                      </p:cBhvr>
                                    </p:animEffect>
                                  </p:childTnLst>
                                </p:cTn>
                              </p:par>
                            </p:childTnLst>
                          </p:cTn>
                        </p:par>
                        <p:par>
                          <p:cTn id="36" fill="hold">
                            <p:stCondLst>
                              <p:cond delay="1000"/>
                            </p:stCondLst>
                            <p:childTnLst>
                              <p:par>
                                <p:cTn id="37" presetID="9" presetClass="entr" presetSubtype="0"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dissolv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left)">
                                      <p:cBhvr>
                                        <p:cTn id="44" dur="500"/>
                                        <p:tgtEl>
                                          <p:spTgt spid="17"/>
                                        </p:tgtEl>
                                      </p:cBhvr>
                                    </p:animEffect>
                                  </p:childTnLst>
                                </p:cTn>
                              </p:par>
                            </p:childTnLst>
                          </p:cTn>
                        </p:par>
                        <p:par>
                          <p:cTn id="45" fill="hold">
                            <p:stCondLst>
                              <p:cond delay="500"/>
                            </p:stCondLst>
                            <p:childTnLst>
                              <p:par>
                                <p:cTn id="46" presetID="15" presetClass="entr" presetSubtype="0"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p:cTn id="48" dur="1000" fill="hold"/>
                                        <p:tgtEl>
                                          <p:spTgt spid="10"/>
                                        </p:tgtEl>
                                        <p:attrNameLst>
                                          <p:attrName>ppt_w</p:attrName>
                                        </p:attrNameLst>
                                      </p:cBhvr>
                                      <p:tavLst>
                                        <p:tav tm="0">
                                          <p:val>
                                            <p:fltVal val="0"/>
                                          </p:val>
                                        </p:tav>
                                        <p:tav tm="100000">
                                          <p:val>
                                            <p:strVal val="#ppt_w"/>
                                          </p:val>
                                        </p:tav>
                                      </p:tavLst>
                                    </p:anim>
                                    <p:anim calcmode="lin" valueType="num">
                                      <p:cBhvr>
                                        <p:cTn id="49" dur="1000" fill="hold"/>
                                        <p:tgtEl>
                                          <p:spTgt spid="10"/>
                                        </p:tgtEl>
                                        <p:attrNameLst>
                                          <p:attrName>ppt_h</p:attrName>
                                        </p:attrNameLst>
                                      </p:cBhvr>
                                      <p:tavLst>
                                        <p:tav tm="0">
                                          <p:val>
                                            <p:fltVal val="0"/>
                                          </p:val>
                                        </p:tav>
                                        <p:tav tm="100000">
                                          <p:val>
                                            <p:strVal val="#ppt_h"/>
                                          </p:val>
                                        </p:tav>
                                      </p:tavLst>
                                    </p:anim>
                                    <p:anim calcmode="lin" valueType="num">
                                      <p:cBhvr>
                                        <p:cTn id="50"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left)">
                                      <p:cBhvr>
                                        <p:cTn id="56" dur="500"/>
                                        <p:tgtEl>
                                          <p:spTgt spid="18"/>
                                        </p:tgtEl>
                                      </p:cBhvr>
                                    </p:animEffect>
                                  </p:childTnLst>
                                </p:cTn>
                              </p:par>
                            </p:childTnLst>
                          </p:cTn>
                        </p:par>
                        <p:par>
                          <p:cTn id="57" fill="hold">
                            <p:stCondLst>
                              <p:cond delay="500"/>
                            </p:stCondLst>
                            <p:childTnLst>
                              <p:par>
                                <p:cTn id="58" presetID="15" presetClass="entr" presetSubtype="0" fill="hold" grpId="0" nodeType="after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p:cTn id="60" dur="1000" fill="hold"/>
                                        <p:tgtEl>
                                          <p:spTgt spid="11"/>
                                        </p:tgtEl>
                                        <p:attrNameLst>
                                          <p:attrName>ppt_w</p:attrName>
                                        </p:attrNameLst>
                                      </p:cBhvr>
                                      <p:tavLst>
                                        <p:tav tm="0">
                                          <p:val>
                                            <p:fltVal val="0"/>
                                          </p:val>
                                        </p:tav>
                                        <p:tav tm="100000">
                                          <p:val>
                                            <p:strVal val="#ppt_w"/>
                                          </p:val>
                                        </p:tav>
                                      </p:tavLst>
                                    </p:anim>
                                    <p:anim calcmode="lin" valueType="num">
                                      <p:cBhvr>
                                        <p:cTn id="61" dur="1000" fill="hold"/>
                                        <p:tgtEl>
                                          <p:spTgt spid="11"/>
                                        </p:tgtEl>
                                        <p:attrNameLst>
                                          <p:attrName>ppt_h</p:attrName>
                                        </p:attrNameLst>
                                      </p:cBhvr>
                                      <p:tavLst>
                                        <p:tav tm="0">
                                          <p:val>
                                            <p:fltVal val="0"/>
                                          </p:val>
                                        </p:tav>
                                        <p:tav tm="100000">
                                          <p:val>
                                            <p:strVal val="#ppt_h"/>
                                          </p:val>
                                        </p:tav>
                                      </p:tavLst>
                                    </p:anim>
                                    <p:anim calcmode="lin" valueType="num">
                                      <p:cBhvr>
                                        <p:cTn id="62"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63"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dissolve">
                                      <p:cBhvr>
                                        <p:cTn id="68" dur="500"/>
                                        <p:tgtEl>
                                          <p:spTgt spid="1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wipe(left)">
                                      <p:cBhvr>
                                        <p:cTn id="73" dur="500"/>
                                        <p:tgtEl>
                                          <p:spTgt spid="20"/>
                                        </p:tgtEl>
                                      </p:cBhvr>
                                    </p:animEffect>
                                  </p:childTnLst>
                                </p:cTn>
                              </p:par>
                            </p:childTnLst>
                          </p:cTn>
                        </p:par>
                        <p:par>
                          <p:cTn id="74" fill="hold">
                            <p:stCondLst>
                              <p:cond delay="500"/>
                            </p:stCondLst>
                            <p:childTnLst>
                              <p:par>
                                <p:cTn id="75" presetID="2" presetClass="entr" presetSubtype="2"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dissolve">
                                      <p:cBhvr>
                                        <p:cTn id="8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p:bldP spid="10" grpId="0"/>
      <p:bldP spid="11" grpId="0"/>
      <p:bldP spid="12" grpId="0"/>
      <p:bldP spid="13" grpId="0" animBg="1"/>
      <p:bldP spid="14" grpId="0" animBg="1"/>
      <p:bldP spid="22" grpId="0" animBg="1"/>
      <p:bldP spid="23" grpId="0"/>
      <p:bldP spid="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pPr eaLnBrk="1" hangingPunct="1"/>
            <a:r>
              <a:rPr lang="ja-JP" altLang="en-US" smtClean="0"/>
              <a:t>今後の予定</a:t>
            </a:r>
          </a:p>
        </p:txBody>
      </p:sp>
      <p:sp>
        <p:nvSpPr>
          <p:cNvPr id="24579" name="コンテンツ プレースホルダ 2"/>
          <p:cNvSpPr>
            <a:spLocks noGrp="1"/>
          </p:cNvSpPr>
          <p:nvPr>
            <p:ph idx="1"/>
          </p:nvPr>
        </p:nvSpPr>
        <p:spPr/>
        <p:txBody>
          <a:bodyPr/>
          <a:lstStyle/>
          <a:p>
            <a:pPr eaLnBrk="1" hangingPunct="1"/>
            <a:r>
              <a:rPr lang="en-US" altLang="ja-JP" sz="4000" b="1" dirty="0" smtClean="0">
                <a:solidFill>
                  <a:srgbClr val="2209BB"/>
                </a:solidFill>
              </a:rPr>
              <a:t>12/24</a:t>
            </a:r>
            <a:r>
              <a:rPr lang="ja-JP" altLang="en-US" sz="3600" dirty="0" smtClean="0"/>
              <a:t>　</a:t>
            </a:r>
            <a:endParaRPr lang="en-US" altLang="ja-JP" sz="3600" dirty="0" smtClean="0"/>
          </a:p>
          <a:p>
            <a:pPr lvl="1" eaLnBrk="1" hangingPunct="1">
              <a:buFont typeface="Wingdings" pitchFamily="2" charset="2"/>
              <a:buChar char="u"/>
            </a:pPr>
            <a:r>
              <a:rPr lang="ja-JP" altLang="en-US" dirty="0" smtClean="0"/>
              <a:t>理解度チェック（クラス定義について）</a:t>
            </a:r>
            <a:endParaRPr lang="en-US" altLang="ja-JP" dirty="0" smtClean="0"/>
          </a:p>
          <a:p>
            <a:pPr lvl="1" eaLnBrk="1" hangingPunct="1">
              <a:buFont typeface="Wingdings" pitchFamily="2" charset="2"/>
              <a:buChar char="u"/>
            </a:pPr>
            <a:r>
              <a:rPr lang="ja-JP" altLang="en-US" dirty="0" smtClean="0"/>
              <a:t>「</a:t>
            </a:r>
            <a:r>
              <a:rPr lang="ja-JP" altLang="en-US" b="1" dirty="0" smtClean="0">
                <a:solidFill>
                  <a:srgbClr val="FF0000"/>
                </a:solidFill>
              </a:rPr>
              <a:t>理解度確認テスト</a:t>
            </a:r>
            <a:r>
              <a:rPr lang="ja-JP" altLang="en-US" dirty="0" smtClean="0"/>
              <a:t>」（テスト範囲）の実施</a:t>
            </a:r>
            <a:endParaRPr lang="en-US" altLang="ja-JP" dirty="0" smtClean="0"/>
          </a:p>
          <a:p>
            <a:pPr lvl="1" eaLnBrk="1" hangingPunct="1">
              <a:buFont typeface="Wingdings" pitchFamily="2" charset="2"/>
              <a:buChar char="u"/>
            </a:pPr>
            <a:r>
              <a:rPr lang="ja-JP" altLang="en-US" dirty="0" smtClean="0"/>
              <a:t>演習（特に応用課題に取り組む）</a:t>
            </a:r>
            <a:endParaRPr lang="en-US" altLang="ja-JP" dirty="0" smtClean="0"/>
          </a:p>
          <a:p>
            <a:pPr eaLnBrk="1" hangingPunct="1"/>
            <a:r>
              <a:rPr lang="en-US" altLang="ja-JP" sz="4000" b="1" dirty="0" smtClean="0">
                <a:solidFill>
                  <a:srgbClr val="2209BB"/>
                </a:solidFill>
              </a:rPr>
              <a:t>1/7</a:t>
            </a:r>
            <a:r>
              <a:rPr lang="ja-JP" altLang="en-US" dirty="0" smtClean="0"/>
              <a:t>　第</a:t>
            </a:r>
            <a:r>
              <a:rPr lang="en-US" altLang="ja-JP" dirty="0" smtClean="0"/>
              <a:t>2</a:t>
            </a:r>
            <a:r>
              <a:rPr lang="ja-JP" altLang="en-US" dirty="0" smtClean="0"/>
              <a:t>回テスト、テスト後は通常の演習</a:t>
            </a:r>
            <a:endParaRPr lang="en-US" altLang="ja-JP" dirty="0" smtClean="0"/>
          </a:p>
          <a:p>
            <a:pPr eaLnBrk="1" hangingPunct="1"/>
            <a:r>
              <a:rPr lang="en-US" altLang="ja-JP" sz="4000" b="1" dirty="0" smtClean="0">
                <a:solidFill>
                  <a:srgbClr val="2209BB"/>
                </a:solidFill>
              </a:rPr>
              <a:t>1/21</a:t>
            </a:r>
            <a:r>
              <a:rPr lang="ja-JP" altLang="en-US" dirty="0" smtClean="0"/>
              <a:t>　テスト結果の講評と通常の演習（この日の</a:t>
            </a:r>
            <a:r>
              <a:rPr lang="en-US" altLang="ja-JP" dirty="0" smtClean="0"/>
              <a:t>4</a:t>
            </a:r>
            <a:r>
              <a:rPr lang="ja-JP" altLang="en-US" dirty="0" smtClean="0"/>
              <a:t>講時終了後は課題を受け付けません）</a:t>
            </a:r>
            <a:endParaRPr lang="en-US" altLang="ja-JP" dirty="0" smtClean="0"/>
          </a:p>
          <a:p>
            <a:pPr eaLnBrk="1" hangingPunct="1"/>
            <a:endParaRPr lang="ja-JP"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US" smtClean="0"/>
              <a:t>理解度確認テストについて</a:t>
            </a:r>
          </a:p>
        </p:txBody>
      </p:sp>
      <p:sp>
        <p:nvSpPr>
          <p:cNvPr id="68611" name="Rectangle 3"/>
          <p:cNvSpPr>
            <a:spLocks noGrp="1" noChangeArrowheads="1"/>
          </p:cNvSpPr>
          <p:nvPr>
            <p:ph type="body" idx="1"/>
          </p:nvPr>
        </p:nvSpPr>
        <p:spPr>
          <a:xfrm>
            <a:off x="457200" y="1719263"/>
            <a:ext cx="8229600" cy="4733925"/>
          </a:xfrm>
        </p:spPr>
        <p:txBody>
          <a:bodyPr rtlCol="0">
            <a:normAutofit lnSpcReduction="10000"/>
          </a:bodyPr>
          <a:lstStyle/>
          <a:p>
            <a:pPr eaLnBrk="1" fontAlgn="auto" hangingPunct="1">
              <a:lnSpc>
                <a:spcPct val="90000"/>
              </a:lnSpc>
              <a:spcAft>
                <a:spcPts val="0"/>
              </a:spcAft>
              <a:buFont typeface="Arial" pitchFamily="34" charset="0"/>
              <a:buChar char="•"/>
              <a:defRPr/>
            </a:pPr>
            <a:r>
              <a:rPr lang="ja-JP" altLang="en-US" dirty="0" smtClean="0"/>
              <a:t>テストを行った後は、間違った箇所の解説をよく読んで、なぜ間違ったのかを理解しておいて下さい。</a:t>
            </a:r>
          </a:p>
          <a:p>
            <a:pPr eaLnBrk="1" fontAlgn="auto" hangingPunct="1">
              <a:lnSpc>
                <a:spcPct val="90000"/>
              </a:lnSpc>
              <a:spcAft>
                <a:spcPts val="0"/>
              </a:spcAft>
              <a:buFont typeface="Arial" pitchFamily="34" charset="0"/>
              <a:buChar char="•"/>
              <a:defRPr/>
            </a:pPr>
            <a:r>
              <a:rPr lang="ja-JP" altLang="en-US" dirty="0" smtClean="0"/>
              <a:t>解説を読んでも理解できない場合は、テストには対応できません。→テキストの該当箇所を読んで、内容を確認するようにして下さい。</a:t>
            </a:r>
          </a:p>
          <a:p>
            <a:pPr eaLnBrk="1" fontAlgn="auto" hangingPunct="1">
              <a:lnSpc>
                <a:spcPct val="90000"/>
              </a:lnSpc>
              <a:spcAft>
                <a:spcPts val="0"/>
              </a:spcAft>
              <a:buFont typeface="Arial" pitchFamily="34" charset="0"/>
              <a:buChar char="•"/>
              <a:defRPr/>
            </a:pPr>
            <a:r>
              <a:rPr lang="ja-JP" altLang="en-US" dirty="0" smtClean="0"/>
              <a:t>また、友人に尋ねても結構です。お互いに教え合って下さい。</a:t>
            </a:r>
          </a:p>
          <a:p>
            <a:pPr eaLnBrk="1" fontAlgn="auto" hangingPunct="1">
              <a:lnSpc>
                <a:spcPct val="90000"/>
              </a:lnSpc>
              <a:spcAft>
                <a:spcPts val="0"/>
              </a:spcAft>
              <a:buFont typeface="Arial" pitchFamily="34" charset="0"/>
              <a:buChar char="•"/>
              <a:defRPr/>
            </a:pPr>
            <a:r>
              <a:rPr lang="ja-JP" altLang="en-US" dirty="0" smtClean="0"/>
              <a:t>それでも、よく分からない点があれば、森田まで質問に来て疑問点を解消しておいて下さい。</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smtClean="0"/>
              <a:t>進度について</a:t>
            </a:r>
          </a:p>
        </p:txBody>
      </p:sp>
      <p:sp>
        <p:nvSpPr>
          <p:cNvPr id="26627" name="Rectangle 3"/>
          <p:cNvSpPr>
            <a:spLocks noGrp="1" noChangeArrowheads="1"/>
          </p:cNvSpPr>
          <p:nvPr>
            <p:ph type="body" idx="1"/>
          </p:nvPr>
        </p:nvSpPr>
        <p:spPr/>
        <p:txBody>
          <a:bodyPr/>
          <a:lstStyle/>
          <a:p>
            <a:pPr eaLnBrk="1" hangingPunct="1"/>
            <a:r>
              <a:rPr lang="ja-JP" altLang="en-US" sz="3200" smtClean="0"/>
              <a:t>本日は、</a:t>
            </a:r>
            <a:r>
              <a:rPr lang="en-US" altLang="ja-JP" sz="3200" smtClean="0"/>
              <a:t>7</a:t>
            </a:r>
            <a:r>
              <a:rPr lang="ja-JP" altLang="en-US" sz="3200" smtClean="0"/>
              <a:t>章までの基礎課題を全て終えた人は、次のいずれかを終えれば演習を終えて結構です。ただし、その際は補助員にきちんとその旨断って下さい。</a:t>
            </a:r>
          </a:p>
          <a:p>
            <a:pPr eaLnBrk="1" hangingPunct="1"/>
            <a:endParaRPr lang="en-US" altLang="ja-JP" smtClean="0"/>
          </a:p>
        </p:txBody>
      </p:sp>
      <p:sp>
        <p:nvSpPr>
          <p:cNvPr id="26628" name="Text Box 4"/>
          <p:cNvSpPr txBox="1">
            <a:spLocks noChangeArrowheads="1"/>
          </p:cNvSpPr>
          <p:nvPr/>
        </p:nvSpPr>
        <p:spPr bwMode="auto">
          <a:xfrm>
            <a:off x="684213" y="3789363"/>
            <a:ext cx="7777162" cy="2062162"/>
          </a:xfrm>
          <a:prstGeom prst="rect">
            <a:avLst/>
          </a:prstGeom>
          <a:solidFill>
            <a:srgbClr val="FFFF99"/>
          </a:solidFill>
          <a:ln w="9525">
            <a:solidFill>
              <a:srgbClr val="FF0000"/>
            </a:solidFill>
            <a:miter lim="800000"/>
            <a:headEnd/>
            <a:tailEnd/>
          </a:ln>
        </p:spPr>
        <p:txBody>
          <a:bodyPr>
            <a:spAutoFit/>
          </a:bodyPr>
          <a:lstStyle/>
          <a:p>
            <a:pPr marL="536575" indent="-536575"/>
            <a:r>
              <a:rPr lang="ja-JP" altLang="en-US" sz="3200" dirty="0"/>
              <a:t>１．理解度確認テスト（「分岐処理２」～「クラスの定義」まで）</a:t>
            </a:r>
            <a:r>
              <a:rPr lang="ja-JP" altLang="en-US" sz="3200" dirty="0" smtClean="0"/>
              <a:t>を（</a:t>
            </a:r>
            <a:r>
              <a:rPr lang="ja-JP" altLang="en-US" sz="3200" dirty="0" smtClean="0">
                <a:solidFill>
                  <a:srgbClr val="FF0000"/>
                </a:solidFill>
              </a:rPr>
              <a:t>本日</a:t>
            </a:r>
            <a:r>
              <a:rPr lang="ja-JP" altLang="en-US" sz="3200" dirty="0" smtClean="0"/>
              <a:t>）行う</a:t>
            </a:r>
            <a:r>
              <a:rPr lang="ja-JP" altLang="en-US" sz="3200" dirty="0"/>
              <a:t>。</a:t>
            </a:r>
          </a:p>
          <a:p>
            <a:pPr marL="536575" indent="-536575"/>
            <a:r>
              <a:rPr lang="ja-JP" altLang="en-US" sz="3200" dirty="0"/>
              <a:t>２．応用課題を</a:t>
            </a:r>
            <a:r>
              <a:rPr lang="en-US" altLang="ja-JP" sz="3200" b="1" dirty="0">
                <a:solidFill>
                  <a:srgbClr val="FF0000"/>
                </a:solidFill>
              </a:rPr>
              <a:t>10</a:t>
            </a:r>
            <a:r>
              <a:rPr lang="ja-JP" altLang="en-US" sz="3200" b="1" dirty="0">
                <a:solidFill>
                  <a:srgbClr val="FF0000"/>
                </a:solidFill>
              </a:rPr>
              <a:t>題以上</a:t>
            </a:r>
            <a:r>
              <a:rPr lang="ja-JP" altLang="en-US" sz="3200" dirty="0"/>
              <a:t>提出する（</a:t>
            </a:r>
            <a:r>
              <a:rPr lang="en-US" altLang="ja-JP" sz="3200" dirty="0"/>
              <a:t>8</a:t>
            </a:r>
            <a:r>
              <a:rPr lang="ja-JP" altLang="en-US" sz="3200" dirty="0"/>
              <a:t>章以降の応用課題でも</a:t>
            </a:r>
            <a:r>
              <a:rPr lang="en-US" altLang="ja-JP" sz="3200" dirty="0"/>
              <a:t>OK</a:t>
            </a:r>
            <a:r>
              <a:rPr lang="ja-JP" altLang="en-US" sz="3200" dirty="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3"/>
          <p:cNvGraphicFramePr>
            <a:graphicFrameLocks/>
          </p:cNvGraphicFramePr>
          <p:nvPr/>
        </p:nvGraphicFramePr>
        <p:xfrm>
          <a:off x="539552" y="1124744"/>
          <a:ext cx="7704856"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539750" y="260350"/>
            <a:ext cx="7543800" cy="795338"/>
          </a:xfrm>
        </p:spPr>
        <p:txBody>
          <a:bodyPr/>
          <a:lstStyle/>
          <a:p>
            <a:pPr eaLnBrk="1" hangingPunct="1"/>
            <a:r>
              <a:rPr lang="ja-JP" altLang="en-US" dirty="0" smtClean="0"/>
              <a:t>課題進行状況（</a:t>
            </a:r>
            <a:r>
              <a:rPr lang="en-US" altLang="ja-JP" dirty="0" smtClean="0"/>
              <a:t>12/10</a:t>
            </a:r>
            <a:r>
              <a:rPr lang="ja-JP" altLang="en-US" dirty="0" smtClean="0"/>
              <a:t>終了時点）</a:t>
            </a:r>
          </a:p>
        </p:txBody>
      </p:sp>
      <p:sp>
        <p:nvSpPr>
          <p:cNvPr id="48132" name="Text Box 4"/>
          <p:cNvSpPr txBox="1">
            <a:spLocks noChangeArrowheads="1"/>
          </p:cNvSpPr>
          <p:nvPr/>
        </p:nvSpPr>
        <p:spPr bwMode="auto">
          <a:xfrm>
            <a:off x="6588125" y="1989138"/>
            <a:ext cx="1512267" cy="830997"/>
          </a:xfrm>
          <a:prstGeom prst="rect">
            <a:avLst/>
          </a:prstGeom>
          <a:solidFill>
            <a:schemeClr val="accent1"/>
          </a:solidFill>
          <a:ln w="9525">
            <a:solidFill>
              <a:schemeClr val="tx1"/>
            </a:solidFill>
            <a:miter lim="800000"/>
            <a:headEnd/>
            <a:tailEnd/>
          </a:ln>
        </p:spPr>
        <p:txBody>
          <a:bodyPr wrap="square">
            <a:spAutoFit/>
          </a:bodyPr>
          <a:lstStyle/>
          <a:p>
            <a:pPr>
              <a:spcBef>
                <a:spcPct val="50000"/>
              </a:spcBef>
            </a:pPr>
            <a:r>
              <a:rPr lang="en-US" altLang="ja-JP" sz="2400" dirty="0" smtClean="0"/>
              <a:t>6</a:t>
            </a:r>
            <a:r>
              <a:rPr lang="ja-JP" altLang="en-US" sz="2400" dirty="0" smtClean="0"/>
              <a:t>章終了→</a:t>
            </a:r>
            <a:r>
              <a:rPr lang="en-US" altLang="ja-JP" sz="2400" dirty="0" smtClean="0"/>
              <a:t>63.9%</a:t>
            </a:r>
            <a:endParaRPr lang="en-US" altLang="ja-JP" sz="2400" dirty="0"/>
          </a:p>
        </p:txBody>
      </p:sp>
      <p:sp>
        <p:nvSpPr>
          <p:cNvPr id="5125" name="Text Box 5"/>
          <p:cNvSpPr txBox="1">
            <a:spLocks noChangeArrowheads="1"/>
          </p:cNvSpPr>
          <p:nvPr/>
        </p:nvSpPr>
        <p:spPr bwMode="auto">
          <a:xfrm>
            <a:off x="1619250" y="6092825"/>
            <a:ext cx="5400675" cy="461963"/>
          </a:xfrm>
          <a:prstGeom prst="rect">
            <a:avLst/>
          </a:prstGeom>
          <a:noFill/>
          <a:ln w="9525">
            <a:noFill/>
            <a:miter lim="800000"/>
            <a:headEnd/>
            <a:tailEnd/>
          </a:ln>
        </p:spPr>
        <p:txBody>
          <a:bodyPr>
            <a:spAutoFit/>
          </a:bodyPr>
          <a:lstStyle/>
          <a:p>
            <a:pPr>
              <a:spcBef>
                <a:spcPct val="50000"/>
              </a:spcBef>
            </a:pPr>
            <a:r>
              <a:rPr lang="ja-JP" altLang="en-US" sz="2400" dirty="0"/>
              <a:t>平均的には</a:t>
            </a:r>
            <a:r>
              <a:rPr lang="en-US" altLang="ja-JP" sz="2400" dirty="0"/>
              <a:t>【</a:t>
            </a:r>
            <a:r>
              <a:rPr lang="ja-JP" altLang="en-US" sz="2400" dirty="0"/>
              <a:t>基礎課題</a:t>
            </a:r>
            <a:r>
              <a:rPr lang="en-US" altLang="ja-JP" sz="2400" dirty="0" smtClean="0"/>
              <a:t>6-9-1</a:t>
            </a:r>
            <a:r>
              <a:rPr lang="en-US" altLang="ja-JP" sz="2400" dirty="0"/>
              <a:t>】</a:t>
            </a:r>
            <a:r>
              <a:rPr lang="ja-JP" altLang="en-US" sz="2400" dirty="0" err="1"/>
              <a:t>まで</a:t>
            </a:r>
            <a:r>
              <a:rPr lang="ja-JP" altLang="en-US" sz="2400" dirty="0"/>
              <a:t>終了</a:t>
            </a:r>
          </a:p>
        </p:txBody>
      </p:sp>
      <p:sp>
        <p:nvSpPr>
          <p:cNvPr id="48135" name="Text Box 7"/>
          <p:cNvSpPr txBox="1">
            <a:spLocks noChangeArrowheads="1"/>
          </p:cNvSpPr>
          <p:nvPr/>
        </p:nvSpPr>
        <p:spPr bwMode="auto">
          <a:xfrm>
            <a:off x="1907704" y="2852936"/>
            <a:ext cx="1800200" cy="519112"/>
          </a:xfrm>
          <a:prstGeom prst="rect">
            <a:avLst/>
          </a:prstGeom>
          <a:noFill/>
          <a:ln w="9525">
            <a:noFill/>
            <a:miter lim="800000"/>
            <a:headEnd/>
            <a:tailEnd/>
          </a:ln>
        </p:spPr>
        <p:txBody>
          <a:bodyPr wrap="square">
            <a:spAutoFit/>
          </a:bodyPr>
          <a:lstStyle/>
          <a:p>
            <a:pPr>
              <a:spcBef>
                <a:spcPct val="50000"/>
              </a:spcBef>
            </a:pPr>
            <a:r>
              <a:rPr lang="ja-JP" altLang="en-US" sz="2800" b="1" dirty="0">
                <a:solidFill>
                  <a:srgbClr val="FF0000"/>
                </a:solidFill>
              </a:rPr>
              <a:t>挽回を！</a:t>
            </a:r>
          </a:p>
        </p:txBody>
      </p:sp>
      <p:sp>
        <p:nvSpPr>
          <p:cNvPr id="48136" name="Text Box 8"/>
          <p:cNvSpPr txBox="1">
            <a:spLocks noChangeArrowheads="1"/>
          </p:cNvSpPr>
          <p:nvPr/>
        </p:nvSpPr>
        <p:spPr bwMode="auto">
          <a:xfrm>
            <a:off x="1475656" y="3356992"/>
            <a:ext cx="2520280" cy="830997"/>
          </a:xfrm>
          <a:prstGeom prst="rect">
            <a:avLst/>
          </a:prstGeom>
          <a:solidFill>
            <a:schemeClr val="accent1"/>
          </a:solidFill>
          <a:ln w="9525">
            <a:solidFill>
              <a:schemeClr val="tx1"/>
            </a:solidFill>
            <a:miter lim="800000"/>
            <a:headEnd/>
            <a:tailEnd/>
          </a:ln>
        </p:spPr>
        <p:txBody>
          <a:bodyPr wrap="square">
            <a:spAutoFit/>
          </a:bodyPr>
          <a:lstStyle/>
          <a:p>
            <a:pPr>
              <a:spcBef>
                <a:spcPct val="50000"/>
              </a:spcBef>
            </a:pPr>
            <a:r>
              <a:rPr lang="en-US" altLang="ja-JP" sz="2400" dirty="0"/>
              <a:t>6</a:t>
            </a:r>
            <a:r>
              <a:rPr lang="ja-JP" altLang="en-US" sz="2400" dirty="0"/>
              <a:t>章に入っていない</a:t>
            </a:r>
            <a:r>
              <a:rPr lang="ja-JP" altLang="en-US" sz="2400" dirty="0" smtClean="0"/>
              <a:t>人→ </a:t>
            </a:r>
            <a:r>
              <a:rPr lang="en-US" altLang="ja-JP" sz="2400" dirty="0" smtClean="0"/>
              <a:t>6</a:t>
            </a:r>
            <a:r>
              <a:rPr lang="ja-JP" altLang="en-US" sz="2400" dirty="0"/>
              <a:t>名</a:t>
            </a:r>
          </a:p>
        </p:txBody>
      </p:sp>
      <p:sp>
        <p:nvSpPr>
          <p:cNvPr id="48137" name="AutoShape 9"/>
          <p:cNvSpPr>
            <a:spLocks/>
          </p:cNvSpPr>
          <p:nvPr/>
        </p:nvSpPr>
        <p:spPr bwMode="auto">
          <a:xfrm rot="-5400000">
            <a:off x="2521558" y="3390292"/>
            <a:ext cx="500063" cy="2304680"/>
          </a:xfrm>
          <a:prstGeom prst="rightBrace">
            <a:avLst>
              <a:gd name="adj1" fmla="val 64805"/>
              <a:gd name="adj2" fmla="val 50000"/>
            </a:avLst>
          </a:prstGeom>
          <a:noFill/>
          <a:ln w="38100">
            <a:solidFill>
              <a:srgbClr val="FF0000"/>
            </a:solidFill>
            <a:round/>
            <a:headEnd/>
            <a:tailEnd/>
          </a:ln>
        </p:spPr>
        <p:txBody>
          <a:bodyPr wrap="none" anchor="ctr"/>
          <a:lstStyle/>
          <a:p>
            <a:endParaRPr lang="ja-JP" altLang="en-US"/>
          </a:p>
        </p:txBody>
      </p:sp>
      <p:sp>
        <p:nvSpPr>
          <p:cNvPr id="13" name="曲折矢印 12"/>
          <p:cNvSpPr/>
          <p:nvPr/>
        </p:nvSpPr>
        <p:spPr>
          <a:xfrm>
            <a:off x="5508104" y="2060848"/>
            <a:ext cx="1008112" cy="576064"/>
          </a:xfrm>
          <a:prstGeom prst="ben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8132"/>
                                        </p:tgtEl>
                                        <p:attrNameLst>
                                          <p:attrName>style.visibility</p:attrName>
                                        </p:attrNameLst>
                                      </p:cBhvr>
                                      <p:to>
                                        <p:strVal val="visible"/>
                                      </p:to>
                                    </p:set>
                                    <p:animEffect transition="in" filter="dissolve">
                                      <p:cBhvr>
                                        <p:cTn id="11" dur="500"/>
                                        <p:tgtEl>
                                          <p:spTgt spid="4813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48137"/>
                                        </p:tgtEl>
                                        <p:attrNameLst>
                                          <p:attrName>style.visibility</p:attrName>
                                        </p:attrNameLst>
                                      </p:cBhvr>
                                      <p:to>
                                        <p:strVal val="visible"/>
                                      </p:to>
                                    </p:set>
                                    <p:animEffect transition="in" filter="wipe(down)">
                                      <p:cBhvr>
                                        <p:cTn id="16" dur="500"/>
                                        <p:tgtEl>
                                          <p:spTgt spid="48137"/>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48136"/>
                                        </p:tgtEl>
                                        <p:attrNameLst>
                                          <p:attrName>style.visibility</p:attrName>
                                        </p:attrNameLst>
                                      </p:cBhvr>
                                      <p:to>
                                        <p:strVal val="visible"/>
                                      </p:to>
                                    </p:set>
                                    <p:animEffect transition="in" filter="dissolve">
                                      <p:cBhvr>
                                        <p:cTn id="20" dur="500"/>
                                        <p:tgtEl>
                                          <p:spTgt spid="48136"/>
                                        </p:tgtEl>
                                      </p:cBhvr>
                                    </p:animEffect>
                                  </p:childTnLst>
                                </p:cTn>
                              </p:par>
                            </p:childTnLst>
                          </p:cTn>
                        </p:par>
                        <p:par>
                          <p:cTn id="21" fill="hold">
                            <p:stCondLst>
                              <p:cond delay="1000"/>
                            </p:stCondLst>
                            <p:childTnLst>
                              <p:par>
                                <p:cTn id="22" presetID="39" presetClass="entr" presetSubtype="0" accel="100000" fill="hold" grpId="0" nodeType="afterEffect">
                                  <p:stCondLst>
                                    <p:cond delay="0"/>
                                  </p:stCondLst>
                                  <p:childTnLst>
                                    <p:set>
                                      <p:cBhvr>
                                        <p:cTn id="23" dur="1" fill="hold">
                                          <p:stCondLst>
                                            <p:cond delay="0"/>
                                          </p:stCondLst>
                                        </p:cTn>
                                        <p:tgtEl>
                                          <p:spTgt spid="48135"/>
                                        </p:tgtEl>
                                        <p:attrNameLst>
                                          <p:attrName>style.visibility</p:attrName>
                                        </p:attrNameLst>
                                      </p:cBhvr>
                                      <p:to>
                                        <p:strVal val="visible"/>
                                      </p:to>
                                    </p:set>
                                    <p:anim calcmode="lin" valueType="num">
                                      <p:cBhvr>
                                        <p:cTn id="24" dur="500" fill="hold"/>
                                        <p:tgtEl>
                                          <p:spTgt spid="48135"/>
                                        </p:tgtEl>
                                        <p:attrNameLst>
                                          <p:attrName>ppt_h</p:attrName>
                                        </p:attrNameLst>
                                      </p:cBhvr>
                                      <p:tavLst>
                                        <p:tav tm="0">
                                          <p:val>
                                            <p:strVal val="#ppt_h/20"/>
                                          </p:val>
                                        </p:tav>
                                        <p:tav tm="50000">
                                          <p:val>
                                            <p:strVal val="#ppt_h/20"/>
                                          </p:val>
                                        </p:tav>
                                        <p:tav tm="100000">
                                          <p:val>
                                            <p:strVal val="#ppt_h"/>
                                          </p:val>
                                        </p:tav>
                                      </p:tavLst>
                                    </p:anim>
                                    <p:anim calcmode="lin" valueType="num">
                                      <p:cBhvr>
                                        <p:cTn id="25" dur="500" fill="hold"/>
                                        <p:tgtEl>
                                          <p:spTgt spid="48135"/>
                                        </p:tgtEl>
                                        <p:attrNameLst>
                                          <p:attrName>ppt_w</p:attrName>
                                        </p:attrNameLst>
                                      </p:cBhvr>
                                      <p:tavLst>
                                        <p:tav tm="0">
                                          <p:val>
                                            <p:strVal val="#ppt_w+.3"/>
                                          </p:val>
                                        </p:tav>
                                        <p:tav tm="50000">
                                          <p:val>
                                            <p:strVal val="#ppt_w+.3"/>
                                          </p:val>
                                        </p:tav>
                                        <p:tav tm="100000">
                                          <p:val>
                                            <p:strVal val="#ppt_w"/>
                                          </p:val>
                                        </p:tav>
                                      </p:tavLst>
                                    </p:anim>
                                    <p:anim calcmode="lin" valueType="num">
                                      <p:cBhvr>
                                        <p:cTn id="26" dur="500" fill="hold"/>
                                        <p:tgtEl>
                                          <p:spTgt spid="48135"/>
                                        </p:tgtEl>
                                        <p:attrNameLst>
                                          <p:attrName>ppt_x</p:attrName>
                                        </p:attrNameLst>
                                      </p:cBhvr>
                                      <p:tavLst>
                                        <p:tav tm="0">
                                          <p:val>
                                            <p:strVal val="#ppt_x-.3"/>
                                          </p:val>
                                        </p:tav>
                                        <p:tav tm="50000">
                                          <p:val>
                                            <p:strVal val="#ppt_x"/>
                                          </p:val>
                                        </p:tav>
                                        <p:tav tm="100000">
                                          <p:val>
                                            <p:strVal val="#ppt_x"/>
                                          </p:val>
                                        </p:tav>
                                      </p:tavLst>
                                    </p:anim>
                                    <p:anim calcmode="lin" valueType="num">
                                      <p:cBhvr>
                                        <p:cTn id="27" dur="500" fill="hold"/>
                                        <p:tgtEl>
                                          <p:spTgt spid="481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animBg="1"/>
      <p:bldP spid="48135" grpId="0"/>
      <p:bldP spid="48136" grpId="0" animBg="1"/>
      <p:bldP spid="48137"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5"/>
          <p:cNvGraphicFramePr>
            <a:graphicFrameLocks/>
          </p:cNvGraphicFramePr>
          <p:nvPr/>
        </p:nvGraphicFramePr>
        <p:xfrm>
          <a:off x="539552" y="1124744"/>
          <a:ext cx="7560840"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404813"/>
            <a:ext cx="7715250" cy="796925"/>
          </a:xfrm>
        </p:spPr>
        <p:txBody>
          <a:bodyPr/>
          <a:lstStyle/>
          <a:p>
            <a:pPr eaLnBrk="1" hangingPunct="1"/>
            <a:r>
              <a:rPr lang="ja-JP" altLang="en-US" sz="3500" dirty="0" smtClean="0"/>
              <a:t>応用課題提出状況（</a:t>
            </a:r>
            <a:r>
              <a:rPr lang="en-US" altLang="ja-JP" sz="3500" dirty="0" smtClean="0"/>
              <a:t>12/10</a:t>
            </a:r>
            <a:r>
              <a:rPr lang="ja-JP" altLang="en-US" sz="3500" dirty="0" smtClean="0"/>
              <a:t>終了時点）</a:t>
            </a:r>
          </a:p>
        </p:txBody>
      </p:sp>
      <p:sp>
        <p:nvSpPr>
          <p:cNvPr id="49157" name="Text Box 5"/>
          <p:cNvSpPr txBox="1">
            <a:spLocks noChangeArrowheads="1"/>
          </p:cNvSpPr>
          <p:nvPr/>
        </p:nvSpPr>
        <p:spPr bwMode="auto">
          <a:xfrm>
            <a:off x="3924300" y="1916113"/>
            <a:ext cx="1728788" cy="4000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000" dirty="0" smtClean="0"/>
              <a:t>平均</a:t>
            </a:r>
            <a:r>
              <a:rPr lang="en-US" altLang="ja-JP" sz="2000" dirty="0" smtClean="0"/>
              <a:t>6.8</a:t>
            </a:r>
            <a:r>
              <a:rPr lang="ja-JP" altLang="en-US" sz="2000" dirty="0" smtClean="0"/>
              <a:t>題</a:t>
            </a:r>
            <a:endParaRPr lang="ja-JP" altLang="en-US" sz="2000" dirty="0"/>
          </a:p>
        </p:txBody>
      </p:sp>
      <p:sp>
        <p:nvSpPr>
          <p:cNvPr id="11" name="Text Box 11"/>
          <p:cNvSpPr txBox="1">
            <a:spLocks noChangeArrowheads="1"/>
          </p:cNvSpPr>
          <p:nvPr/>
        </p:nvSpPr>
        <p:spPr bwMode="auto">
          <a:xfrm>
            <a:off x="611188" y="6021388"/>
            <a:ext cx="7273925" cy="523875"/>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ja-JP" altLang="en-US" sz="2800" dirty="0"/>
              <a:t>１</a:t>
            </a:r>
            <a:r>
              <a:rPr lang="ja-JP" altLang="en-US" sz="2800" dirty="0" smtClean="0"/>
              <a:t>．</a:t>
            </a:r>
            <a:r>
              <a:rPr lang="en-US" altLang="ja-JP" sz="2800" dirty="0" smtClean="0"/>
              <a:t>11</a:t>
            </a:r>
            <a:r>
              <a:rPr lang="ja-JP" altLang="en-US" sz="2800" dirty="0" smtClean="0"/>
              <a:t>題：</a:t>
            </a:r>
            <a:r>
              <a:rPr lang="en-US" altLang="ja-JP" sz="2800" dirty="0" smtClean="0"/>
              <a:t>9</a:t>
            </a:r>
            <a:r>
              <a:rPr lang="ja-JP" altLang="en-US" sz="2800" dirty="0" smtClean="0"/>
              <a:t>名</a:t>
            </a:r>
            <a:r>
              <a:rPr lang="ja-JP" altLang="en-US" sz="2800" dirty="0"/>
              <a:t>　　２</a:t>
            </a:r>
            <a:r>
              <a:rPr lang="ja-JP" altLang="en-US" sz="2800" dirty="0" smtClean="0"/>
              <a:t>．</a:t>
            </a:r>
            <a:r>
              <a:rPr lang="en-US" altLang="ja-JP" sz="2800" dirty="0" smtClean="0"/>
              <a:t>10</a:t>
            </a:r>
            <a:r>
              <a:rPr lang="ja-JP" altLang="en-US" sz="2800" dirty="0"/>
              <a:t>題</a:t>
            </a:r>
            <a:r>
              <a:rPr lang="ja-JP" altLang="en-US" sz="2800" dirty="0" smtClean="0"/>
              <a:t>：</a:t>
            </a:r>
            <a:r>
              <a:rPr lang="en-US" altLang="ja-JP" sz="2800" dirty="0" smtClean="0"/>
              <a:t>3</a:t>
            </a:r>
            <a:r>
              <a:rPr lang="ja-JP" altLang="en-US" sz="2800" dirty="0" smtClean="0"/>
              <a:t>名</a:t>
            </a:r>
            <a:r>
              <a:rPr lang="ja-JP" altLang="en-US" sz="2800" dirty="0"/>
              <a:t>　　３</a:t>
            </a:r>
            <a:r>
              <a:rPr lang="ja-JP" altLang="en-US" sz="2800" dirty="0" smtClean="0"/>
              <a:t>．</a:t>
            </a:r>
            <a:r>
              <a:rPr lang="en-US" altLang="ja-JP" sz="2800" dirty="0" smtClean="0"/>
              <a:t>9</a:t>
            </a:r>
            <a:r>
              <a:rPr lang="ja-JP" altLang="en-US" sz="2800" dirty="0" smtClean="0"/>
              <a:t>題：</a:t>
            </a:r>
            <a:r>
              <a:rPr lang="en-US" altLang="ja-JP" sz="2800" dirty="0" smtClean="0"/>
              <a:t>5</a:t>
            </a:r>
            <a:r>
              <a:rPr lang="ja-JP" altLang="en-US" sz="2800" dirty="0" smtClean="0"/>
              <a:t>名</a:t>
            </a:r>
            <a:endParaRPr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57"/>
                                        </p:tgtEl>
                                        <p:attrNameLst>
                                          <p:attrName>style.visibility</p:attrName>
                                        </p:attrNameLst>
                                      </p:cBhvr>
                                      <p:to>
                                        <p:strVal val="visible"/>
                                      </p:to>
                                    </p:set>
                                    <p:animEffect transition="in" filter="dissolve">
                                      <p:cBhvr>
                                        <p:cTn id="7" dur="500"/>
                                        <p:tgtEl>
                                          <p:spTgt spid="4915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22238"/>
            <a:ext cx="7543800" cy="930498"/>
          </a:xfrm>
        </p:spPr>
        <p:txBody>
          <a:bodyPr/>
          <a:lstStyle/>
          <a:p>
            <a:pPr eaLnBrk="1" hangingPunct="1"/>
            <a:r>
              <a:rPr lang="ja-JP" altLang="en-US" dirty="0" smtClean="0"/>
              <a:t>第２回テストのアナウンス</a:t>
            </a:r>
          </a:p>
        </p:txBody>
      </p:sp>
      <p:sp>
        <p:nvSpPr>
          <p:cNvPr id="7171" name="Rectangle 3"/>
          <p:cNvSpPr>
            <a:spLocks noGrp="1" noChangeArrowheads="1"/>
          </p:cNvSpPr>
          <p:nvPr>
            <p:ph type="body" idx="1"/>
          </p:nvPr>
        </p:nvSpPr>
        <p:spPr>
          <a:xfrm>
            <a:off x="467544" y="1340768"/>
            <a:ext cx="8229600" cy="4878387"/>
          </a:xfrm>
        </p:spPr>
        <p:txBody>
          <a:bodyPr/>
          <a:lstStyle/>
          <a:p>
            <a:pPr eaLnBrk="1" hangingPunct="1"/>
            <a:r>
              <a:rPr lang="ja-JP" altLang="en-US" sz="2800" dirty="0" smtClean="0"/>
              <a:t>第２回テストを以下の要領で行います。</a:t>
            </a:r>
          </a:p>
          <a:p>
            <a:pPr eaLnBrk="1" hangingPunct="1"/>
            <a:r>
              <a:rPr lang="ja-JP" altLang="en-US" sz="2800" dirty="0" smtClean="0"/>
              <a:t>日時：１月</a:t>
            </a:r>
            <a:r>
              <a:rPr lang="en-US" altLang="ja-JP" sz="2800" dirty="0" smtClean="0"/>
              <a:t>7</a:t>
            </a:r>
            <a:r>
              <a:rPr lang="ja-JP" altLang="en-US" sz="2800" dirty="0" smtClean="0"/>
              <a:t>日</a:t>
            </a:r>
            <a:r>
              <a:rPr lang="en-US" altLang="ja-JP" sz="2800" dirty="0" smtClean="0"/>
              <a:t>13:15</a:t>
            </a:r>
            <a:r>
              <a:rPr lang="ja-JP" altLang="en-US" sz="2800" dirty="0" smtClean="0"/>
              <a:t>～</a:t>
            </a:r>
            <a:r>
              <a:rPr lang="en-US" altLang="ja-JP" sz="2800" dirty="0" smtClean="0"/>
              <a:t>14:05</a:t>
            </a:r>
          </a:p>
          <a:p>
            <a:pPr eaLnBrk="1" hangingPunct="1"/>
            <a:r>
              <a:rPr lang="ja-JP" altLang="en-US" sz="2800" dirty="0" smtClean="0"/>
              <a:t>範囲：テキスト</a:t>
            </a:r>
            <a:r>
              <a:rPr lang="en-US" altLang="ja-JP" sz="2800" dirty="0" smtClean="0"/>
              <a:t>7-4</a:t>
            </a:r>
            <a:r>
              <a:rPr lang="ja-JP" altLang="en-US" sz="2800" dirty="0" smtClean="0"/>
              <a:t>節まで（</a:t>
            </a:r>
            <a:r>
              <a:rPr lang="en-US" altLang="ja-JP" sz="2800" dirty="0" smtClean="0"/>
              <a:t>p.197</a:t>
            </a:r>
            <a:r>
              <a:rPr lang="ja-JP" altLang="en-US" sz="2800" dirty="0" err="1" smtClean="0"/>
              <a:t>、</a:t>
            </a:r>
            <a:r>
              <a:rPr lang="en-US" altLang="ja-JP" sz="2800" dirty="0" smtClean="0"/>
              <a:t>2012</a:t>
            </a:r>
            <a:r>
              <a:rPr lang="ja-JP" altLang="en-US" sz="2800" dirty="0" smtClean="0"/>
              <a:t>年度版：</a:t>
            </a:r>
            <a:r>
              <a:rPr lang="en-US" altLang="ja-JP" sz="2800" dirty="0" smtClean="0"/>
              <a:t>p.195</a:t>
            </a:r>
            <a:r>
              <a:rPr lang="ja-JP" altLang="en-US" sz="2800" dirty="0" smtClean="0"/>
              <a:t>まで）</a:t>
            </a:r>
          </a:p>
          <a:p>
            <a:pPr eaLnBrk="1" hangingPunct="1"/>
            <a:r>
              <a:rPr lang="ja-JP" altLang="en-US" sz="2800" dirty="0" smtClean="0"/>
              <a:t>形式：ペーパーテスト形式</a:t>
            </a:r>
          </a:p>
          <a:p>
            <a:pPr eaLnBrk="1" hangingPunct="1"/>
            <a:r>
              <a:rPr lang="ja-JP" altLang="en-US" sz="2800" dirty="0" smtClean="0"/>
              <a:t>その他：要領は基本的に第１回と同様です。テキストは参照可です。</a:t>
            </a:r>
          </a:p>
          <a:p>
            <a:pPr eaLnBrk="1" hangingPunct="1"/>
            <a:r>
              <a:rPr lang="ja-JP" altLang="en-US" sz="2800" dirty="0" smtClean="0"/>
              <a:t>理解度確認テストを掲載しています。→各自取り組んで下さい。（</a:t>
            </a:r>
            <a:r>
              <a:rPr lang="ja-JP" altLang="en-US" sz="2800" b="1" dirty="0" smtClean="0">
                <a:solidFill>
                  <a:srgbClr val="FF0000"/>
                </a:solidFill>
              </a:rPr>
              <a:t>特に</a:t>
            </a:r>
            <a:r>
              <a:rPr lang="en-US" altLang="ja-JP" sz="2800" b="1" dirty="0" smtClean="0">
                <a:solidFill>
                  <a:srgbClr val="FF0000"/>
                </a:solidFill>
              </a:rPr>
              <a:t>1</a:t>
            </a:r>
            <a:r>
              <a:rPr lang="ja-JP" altLang="en-US" sz="2800" b="1" dirty="0" smtClean="0">
                <a:solidFill>
                  <a:srgbClr val="FF0000"/>
                </a:solidFill>
              </a:rPr>
              <a:t>回目のテストで</a:t>
            </a:r>
            <a:r>
              <a:rPr lang="en-US" altLang="ja-JP" sz="2800" b="1" dirty="0" smtClean="0">
                <a:solidFill>
                  <a:srgbClr val="FF0000"/>
                </a:solidFill>
              </a:rPr>
              <a:t>50</a:t>
            </a:r>
            <a:r>
              <a:rPr lang="ja-JP" altLang="en-US" sz="2800" b="1" dirty="0" smtClean="0">
                <a:solidFill>
                  <a:srgbClr val="FF0000"/>
                </a:solidFill>
              </a:rPr>
              <a:t>点未満だった人は、必ずこれに取り組み、</a:t>
            </a:r>
            <a:r>
              <a:rPr lang="en-US" altLang="ja-JP" sz="2800" b="1" dirty="0" smtClean="0">
                <a:solidFill>
                  <a:srgbClr val="FF0000"/>
                </a:solidFill>
              </a:rPr>
              <a:t>2</a:t>
            </a:r>
            <a:r>
              <a:rPr lang="ja-JP" altLang="en-US" sz="2800" b="1" dirty="0" smtClean="0">
                <a:solidFill>
                  <a:srgbClr val="FF0000"/>
                </a:solidFill>
              </a:rPr>
              <a:t>回目テストで挽回して下さい</a:t>
            </a:r>
            <a:r>
              <a:rPr lang="ja-JP" altLang="en-US" sz="2800"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成績について</a:t>
            </a:r>
          </a:p>
        </p:txBody>
      </p:sp>
      <p:sp>
        <p:nvSpPr>
          <p:cNvPr id="8195" name="Rectangle 3"/>
          <p:cNvSpPr>
            <a:spLocks noGrp="1" noChangeArrowheads="1"/>
          </p:cNvSpPr>
          <p:nvPr>
            <p:ph type="body" idx="1"/>
          </p:nvPr>
        </p:nvSpPr>
        <p:spPr/>
        <p:txBody>
          <a:bodyPr/>
          <a:lstStyle/>
          <a:p>
            <a:pPr eaLnBrk="1" hangingPunct="1"/>
            <a:r>
              <a:rPr lang="ja-JP" altLang="en-US" sz="2600" b="1" dirty="0" smtClean="0">
                <a:solidFill>
                  <a:srgbClr val="0000FF"/>
                </a:solidFill>
              </a:rPr>
              <a:t>成績＝</a:t>
            </a:r>
            <a:r>
              <a:rPr lang="en-US" altLang="ja-JP" sz="2600" b="1" dirty="0" smtClean="0">
                <a:solidFill>
                  <a:srgbClr val="0000FF"/>
                </a:solidFill>
              </a:rPr>
              <a:t>2</a:t>
            </a:r>
            <a:r>
              <a:rPr lang="ja-JP" altLang="en-US" sz="2600" b="1" dirty="0" smtClean="0">
                <a:solidFill>
                  <a:srgbClr val="0000FF"/>
                </a:solidFill>
              </a:rPr>
              <a:t>回のテストの平均点＋応用課題数－未提出の基礎課題数</a:t>
            </a:r>
          </a:p>
          <a:p>
            <a:pPr eaLnBrk="1" hangingPunct="1">
              <a:buFont typeface="Wingdings" pitchFamily="2" charset="2"/>
              <a:buNone/>
            </a:pPr>
            <a:r>
              <a:rPr lang="ja-JP" altLang="en-US" sz="2600" dirty="0" smtClean="0"/>
              <a:t>　（</a:t>
            </a:r>
            <a:r>
              <a:rPr lang="en-US" altLang="ja-JP" sz="2600" dirty="0" smtClean="0"/>
              <a:t>50</a:t>
            </a:r>
            <a:r>
              <a:rPr lang="ja-JP" altLang="en-US" sz="2600" dirty="0" smtClean="0"/>
              <a:t>点未満の場合は単位取得ができません。）</a:t>
            </a:r>
          </a:p>
          <a:p>
            <a:pPr eaLnBrk="1" hangingPunct="1"/>
            <a:r>
              <a:rPr lang="ja-JP" altLang="en-US" sz="2600" dirty="0" smtClean="0"/>
              <a:t>特に前回のテストであまり良い成績を収められなかった人はできる限り応用課題を解いて、</a:t>
            </a:r>
            <a:r>
              <a:rPr lang="en-US" altLang="ja-JP" sz="2600" dirty="0" smtClean="0"/>
              <a:t>2</a:t>
            </a:r>
            <a:r>
              <a:rPr lang="ja-JP" altLang="en-US" sz="2600" dirty="0" smtClean="0"/>
              <a:t>回目テストでの挽回に備えて下さい。また、理解度確認テストを行って確実に理解しておいて下さい。</a:t>
            </a:r>
          </a:p>
          <a:p>
            <a:pPr eaLnBrk="1" hangingPunct="1"/>
            <a:r>
              <a:rPr lang="ja-JP" altLang="en-US" sz="2600" dirty="0" smtClean="0"/>
              <a:t>課題の受付は、</a:t>
            </a:r>
            <a:r>
              <a:rPr lang="en-US" altLang="ja-JP" sz="2600" dirty="0" smtClean="0"/>
              <a:t>1/21</a:t>
            </a:r>
            <a:r>
              <a:rPr lang="ja-JP" altLang="en-US" sz="2600" dirty="0" smtClean="0"/>
              <a:t>の演習終了までです。それ以降は受け付けないので注意して下さい。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250825" y="260350"/>
            <a:ext cx="7543800" cy="723900"/>
          </a:xfrm>
        </p:spPr>
        <p:txBody>
          <a:bodyPr/>
          <a:lstStyle/>
          <a:p>
            <a:pPr eaLnBrk="1" hangingPunct="1"/>
            <a:r>
              <a:rPr lang="ja-JP" altLang="en-US" smtClean="0"/>
              <a:t>理解度チェック１</a:t>
            </a:r>
          </a:p>
        </p:txBody>
      </p:sp>
      <p:sp>
        <p:nvSpPr>
          <p:cNvPr id="10243" name="テキスト ボックス 4"/>
          <p:cNvSpPr txBox="1">
            <a:spLocks noChangeArrowheads="1"/>
          </p:cNvSpPr>
          <p:nvPr/>
        </p:nvSpPr>
        <p:spPr bwMode="auto">
          <a:xfrm>
            <a:off x="250825" y="5949950"/>
            <a:ext cx="8497888"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3</a:t>
            </a:r>
            <a:r>
              <a:rPr lang="zh-TW" altLang="en-US" sz="3600"/>
              <a:t>    </a:t>
            </a:r>
            <a:r>
              <a:rPr lang="ja-JP" altLang="en-US" sz="3600"/>
              <a:t>　 </a:t>
            </a:r>
            <a:r>
              <a:rPr lang="ja-JP" altLang="en-US" sz="3600">
                <a:solidFill>
                  <a:srgbClr val="0000FF"/>
                </a:solidFill>
              </a:rPr>
              <a:t>２．</a:t>
            </a:r>
            <a:r>
              <a:rPr lang="en-US" altLang="zh-TW" sz="3600"/>
              <a:t>5</a:t>
            </a:r>
            <a:r>
              <a:rPr lang="zh-TW" altLang="en-US" sz="3600"/>
              <a:t>    </a:t>
            </a:r>
            <a:r>
              <a:rPr lang="ja-JP" altLang="en-US" sz="3600"/>
              <a:t>  </a:t>
            </a:r>
            <a:r>
              <a:rPr lang="ja-JP" altLang="en-US" sz="3600">
                <a:solidFill>
                  <a:srgbClr val="0000FF"/>
                </a:solidFill>
              </a:rPr>
              <a:t>３．</a:t>
            </a:r>
            <a:r>
              <a:rPr lang="en-US" altLang="zh-TW" sz="3600"/>
              <a:t>2</a:t>
            </a:r>
            <a:r>
              <a:rPr lang="zh-TW" altLang="en-US" sz="3600"/>
              <a:t>      </a:t>
            </a:r>
            <a:r>
              <a:rPr lang="ja-JP" altLang="en-US" sz="3600">
                <a:solidFill>
                  <a:srgbClr val="0000FF"/>
                </a:solidFill>
              </a:rPr>
              <a:t>４．</a:t>
            </a:r>
            <a:r>
              <a:rPr lang="en-US" altLang="zh-TW" sz="3600">
                <a:latin typeface="Courier New" pitchFamily="49" charset="0"/>
                <a:cs typeface="Courier New" pitchFamily="49" charset="0"/>
              </a:rPr>
              <a:t>-</a:t>
            </a:r>
            <a:r>
              <a:rPr lang="en-US" altLang="zh-TW" sz="3600"/>
              <a:t>2</a:t>
            </a:r>
            <a:r>
              <a:rPr lang="zh-TW" altLang="en-US" sz="3600"/>
              <a:t>       </a:t>
            </a:r>
            <a:r>
              <a:rPr lang="ja-JP" altLang="en-US" sz="3600">
                <a:solidFill>
                  <a:srgbClr val="0000FF"/>
                </a:solidFill>
              </a:rPr>
              <a:t>５．</a:t>
            </a:r>
            <a:r>
              <a:rPr lang="en-US" altLang="zh-TW" sz="3600"/>
              <a:t>8</a:t>
            </a:r>
            <a:r>
              <a:rPr lang="zh-TW" altLang="en-US" sz="3600"/>
              <a:t>   </a:t>
            </a:r>
          </a:p>
        </p:txBody>
      </p:sp>
      <p:sp>
        <p:nvSpPr>
          <p:cNvPr id="10244" name="正方形/長方形 7"/>
          <p:cNvSpPr>
            <a:spLocks noChangeArrowheads="1"/>
          </p:cNvSpPr>
          <p:nvPr/>
        </p:nvSpPr>
        <p:spPr bwMode="auto">
          <a:xfrm>
            <a:off x="3995738" y="1052513"/>
            <a:ext cx="3960812" cy="954087"/>
          </a:xfrm>
          <a:prstGeom prst="rect">
            <a:avLst/>
          </a:prstGeom>
          <a:noFill/>
          <a:ln w="9525">
            <a:noFill/>
            <a:miter lim="800000"/>
            <a:headEnd/>
            <a:tailEnd/>
          </a:ln>
        </p:spPr>
        <p:txBody>
          <a:bodyPr>
            <a:spAutoFit/>
          </a:bodyPr>
          <a:lstStyle/>
          <a:p>
            <a:r>
              <a:rPr lang="ja-JP" altLang="en-US" sz="2800"/>
              <a:t>左の様なプログラムを考えましょう。</a:t>
            </a:r>
          </a:p>
        </p:txBody>
      </p:sp>
      <p:sp>
        <p:nvSpPr>
          <p:cNvPr id="5" name="正方形/長方形 4"/>
          <p:cNvSpPr/>
          <p:nvPr/>
        </p:nvSpPr>
        <p:spPr>
          <a:xfrm>
            <a:off x="250825" y="1052513"/>
            <a:ext cx="3600450" cy="1385887"/>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a=3;</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b=5;</a:t>
            </a:r>
          </a:p>
          <a:p>
            <a:pPr>
              <a:defRPr/>
            </a:pP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a:t>
            </a:r>
          </a:p>
        </p:txBody>
      </p:sp>
      <p:sp>
        <p:nvSpPr>
          <p:cNvPr id="6" name="正方形/長方形 5"/>
          <p:cNvSpPr/>
          <p:nvPr/>
        </p:nvSpPr>
        <p:spPr>
          <a:xfrm>
            <a:off x="250825" y="2565400"/>
            <a:ext cx="6192838" cy="22463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a:latin typeface="Courier New" pitchFamily="49" charset="0"/>
                <a:ea typeface="ＭＳ Ｐゴシック" pitchFamily="50" charset="-128"/>
                <a:cs typeface="Courier New" pitchFamily="49" charset="0"/>
              </a:rPr>
              <a:t>void</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b,</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 {</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=b-a;</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a:latin typeface="Courier New" pitchFamily="49" charset="0"/>
                <a:ea typeface="ＭＳ Ｐゴシック" pitchFamily="50" charset="-128"/>
                <a:cs typeface="Courier New" pitchFamily="49" charset="0"/>
              </a:rPr>
              <a:t>jTextField1.setText(</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String.valueOf</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a:t>
            </a:r>
            <a:r>
              <a:rPr lang="ja-JP" altLang="en-US" sz="2800" dirty="0">
                <a:latin typeface="Courier New" pitchFamily="49" charset="0"/>
                <a:ea typeface="ＭＳ Ｐゴシック" pitchFamily="50" charset="-128"/>
                <a:cs typeface="Courier New" pitchFamily="49" charset="0"/>
              </a:rPr>
              <a:t>　</a:t>
            </a:r>
            <a:r>
              <a:rPr lang="en-US" altLang="ja-JP" sz="2800" dirty="0">
                <a:latin typeface="Courier New" pitchFamily="49" charset="0"/>
                <a:ea typeface="ＭＳ Ｐゴシック" pitchFamily="50" charset="-128"/>
                <a:cs typeface="Courier New" pitchFamily="49" charset="0"/>
              </a:rPr>
              <a:t>);</a:t>
            </a:r>
          </a:p>
          <a:p>
            <a:pPr>
              <a:defRPr/>
            </a:pPr>
            <a:r>
              <a:rPr lang="en-US" altLang="ja-JP" sz="2800" dirty="0">
                <a:latin typeface="Courier New" pitchFamily="49" charset="0"/>
                <a:ea typeface="ＭＳ Ｐゴシック" pitchFamily="50" charset="-128"/>
                <a:cs typeface="Courier New" pitchFamily="49" charset="0"/>
              </a:rPr>
              <a:t>}</a:t>
            </a:r>
          </a:p>
        </p:txBody>
      </p:sp>
      <p:sp>
        <p:nvSpPr>
          <p:cNvPr id="10247" name="正方形/長方形 7"/>
          <p:cNvSpPr>
            <a:spLocks noChangeArrowheads="1"/>
          </p:cNvSpPr>
          <p:nvPr/>
        </p:nvSpPr>
        <p:spPr bwMode="auto">
          <a:xfrm>
            <a:off x="6443663" y="2492375"/>
            <a:ext cx="2449512" cy="2247900"/>
          </a:xfrm>
          <a:prstGeom prst="rect">
            <a:avLst/>
          </a:prstGeom>
          <a:noFill/>
          <a:ln w="9525">
            <a:noFill/>
            <a:miter lim="800000"/>
            <a:headEnd/>
            <a:tailEnd/>
          </a:ln>
        </p:spPr>
        <p:txBody>
          <a:bodyPr>
            <a:spAutoFit/>
          </a:bodyPr>
          <a:lstStyle/>
          <a:p>
            <a:r>
              <a:rPr lang="ja-JP" altLang="en-US" sz="2800"/>
              <a:t>ここに、</a:t>
            </a:r>
            <a:r>
              <a:rPr lang="en-US" altLang="ja-JP" sz="2800"/>
              <a:t>MethodA()</a:t>
            </a:r>
            <a:r>
              <a:rPr lang="ja-JP" altLang="en-US" sz="2800"/>
              <a:t>は左のように定義されています。</a:t>
            </a:r>
          </a:p>
        </p:txBody>
      </p:sp>
      <p:sp>
        <p:nvSpPr>
          <p:cNvPr id="10248" name="正方形/長方形 7"/>
          <p:cNvSpPr>
            <a:spLocks noChangeArrowheads="1"/>
          </p:cNvSpPr>
          <p:nvPr/>
        </p:nvSpPr>
        <p:spPr bwMode="auto">
          <a:xfrm>
            <a:off x="250825" y="4941888"/>
            <a:ext cx="8461375" cy="954087"/>
          </a:xfrm>
          <a:prstGeom prst="rect">
            <a:avLst/>
          </a:prstGeom>
          <a:noFill/>
          <a:ln w="9525">
            <a:noFill/>
            <a:miter lim="800000"/>
            <a:headEnd/>
            <a:tailEnd/>
          </a:ln>
        </p:spPr>
        <p:txBody>
          <a:bodyPr>
            <a:spAutoFit/>
          </a:bodyPr>
          <a:lstStyle/>
          <a:p>
            <a:r>
              <a:rPr lang="ja-JP" altLang="en-US" sz="2800"/>
              <a:t>このプログラムが実行された時、テキストフィールド</a:t>
            </a:r>
            <a:r>
              <a:rPr lang="en-US" altLang="ja-JP" sz="2800"/>
              <a:t>jTextField1</a:t>
            </a:r>
            <a:r>
              <a:rPr lang="ja-JP" altLang="en-US" sz="2800"/>
              <a:t>に表示される答えは？</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23850" y="333375"/>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53" name="円/楕円 52"/>
          <p:cNvSpPr/>
          <p:nvPr/>
        </p:nvSpPr>
        <p:spPr>
          <a:xfrm>
            <a:off x="5364163" y="5516563"/>
            <a:ext cx="1511300" cy="10080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正方形/長方形 31"/>
          <p:cNvSpPr/>
          <p:nvPr/>
        </p:nvSpPr>
        <p:spPr>
          <a:xfrm>
            <a:off x="468313" y="1125538"/>
            <a:ext cx="3598862" cy="13843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a=3;</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b=5;</a:t>
            </a:r>
          </a:p>
          <a:p>
            <a:pPr>
              <a:defRPr/>
            </a:pPr>
            <a:r>
              <a:rPr lang="en-US" altLang="ja-JP" sz="2800" b="1" dirty="0" err="1">
                <a:solidFill>
                  <a:srgbClr val="3333FF"/>
                </a:solidFill>
                <a:latin typeface="Courier New" pitchFamily="49" charset="0"/>
                <a:ea typeface="ＭＳ Ｐゴシック" pitchFamily="50" charset="-128"/>
                <a:cs typeface="Courier New" pitchFamily="49" charset="0"/>
              </a:rPr>
              <a:t>MethodA</a:t>
            </a:r>
            <a:r>
              <a:rPr lang="en-US" altLang="ja-JP" sz="2800" b="1" dirty="0">
                <a:solidFill>
                  <a:srgbClr val="3333FF"/>
                </a:solidFill>
                <a:latin typeface="Courier New" pitchFamily="49" charset="0"/>
                <a:ea typeface="ＭＳ Ｐゴシック" pitchFamily="50" charset="-128"/>
                <a:cs typeface="Courier New" pitchFamily="49" charset="0"/>
              </a:rPr>
              <a:t>(</a:t>
            </a:r>
            <a:r>
              <a:rPr lang="en-US" altLang="ja-JP" sz="2800" b="1" dirty="0" err="1">
                <a:solidFill>
                  <a:srgbClr val="3333FF"/>
                </a:solidFill>
                <a:latin typeface="Courier New" pitchFamily="49" charset="0"/>
                <a:ea typeface="ＭＳ Ｐゴシック" pitchFamily="50" charset="-128"/>
                <a:cs typeface="Courier New" pitchFamily="49" charset="0"/>
              </a:rPr>
              <a:t>a,b</a:t>
            </a:r>
            <a:r>
              <a:rPr lang="en-US" altLang="ja-JP" sz="2800" b="1" dirty="0">
                <a:solidFill>
                  <a:srgbClr val="3333FF"/>
                </a:solidFill>
                <a:latin typeface="Courier New" pitchFamily="49" charset="0"/>
                <a:ea typeface="ＭＳ Ｐゴシック" pitchFamily="50" charset="-128"/>
                <a:cs typeface="Courier New" pitchFamily="49" charset="0"/>
              </a:rPr>
              <a:t>)</a:t>
            </a:r>
            <a:r>
              <a:rPr lang="en-US" altLang="ja-JP" sz="2800" dirty="0">
                <a:latin typeface="Courier New" pitchFamily="49" charset="0"/>
                <a:ea typeface="ＭＳ Ｐゴシック" pitchFamily="50" charset="-128"/>
                <a:cs typeface="Courier New" pitchFamily="49" charset="0"/>
              </a:rPr>
              <a:t>;</a:t>
            </a:r>
          </a:p>
        </p:txBody>
      </p:sp>
      <p:sp>
        <p:nvSpPr>
          <p:cNvPr id="33" name="正方形/長方形 32"/>
          <p:cNvSpPr/>
          <p:nvPr/>
        </p:nvSpPr>
        <p:spPr>
          <a:xfrm>
            <a:off x="395288" y="3213100"/>
            <a:ext cx="6192837" cy="22463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a:latin typeface="Courier New" pitchFamily="49" charset="0"/>
                <a:ea typeface="ＭＳ Ｐゴシック" pitchFamily="50" charset="-128"/>
                <a:cs typeface="Courier New" pitchFamily="49" charset="0"/>
              </a:rPr>
              <a:t>void</a:t>
            </a:r>
            <a:r>
              <a:rPr lang="en-US" altLang="ja-JP" sz="2800" dirty="0">
                <a:latin typeface="Courier New" pitchFamily="49" charset="0"/>
                <a:ea typeface="ＭＳ Ｐゴシック" pitchFamily="50" charset="-128"/>
                <a:cs typeface="Courier New" pitchFamily="49" charset="0"/>
              </a:rPr>
              <a:t> </a:t>
            </a:r>
            <a:r>
              <a:rPr lang="en-US" altLang="ja-JP" sz="2800" b="1" dirty="0" err="1">
                <a:solidFill>
                  <a:srgbClr val="3333FF"/>
                </a:solidFill>
                <a:latin typeface="Courier New" pitchFamily="49" charset="0"/>
                <a:ea typeface="ＭＳ Ｐゴシック" pitchFamily="50" charset="-128"/>
                <a:cs typeface="Courier New" pitchFamily="49" charset="0"/>
              </a:rPr>
              <a:t>MethodA</a:t>
            </a:r>
            <a:r>
              <a:rPr lang="en-US" altLang="ja-JP" sz="2800" b="1" dirty="0">
                <a:solidFill>
                  <a:srgbClr val="3333FF"/>
                </a:solidFill>
                <a:latin typeface="Courier New" pitchFamily="49" charset="0"/>
                <a:ea typeface="ＭＳ Ｐゴシック" pitchFamily="50" charset="-128"/>
                <a:cs typeface="Courier New" pitchFamily="49" charset="0"/>
              </a:rPr>
              <a:t>(</a:t>
            </a:r>
            <a:r>
              <a:rPr lang="en-US" altLang="ja-JP" sz="2800" b="1" dirty="0" err="1">
                <a:solidFill>
                  <a:srgbClr val="3333FF"/>
                </a:solidFill>
                <a:latin typeface="Courier New" pitchFamily="49" charset="0"/>
                <a:ea typeface="ＭＳ Ｐゴシック" pitchFamily="50" charset="-128"/>
                <a:cs typeface="Courier New" pitchFamily="49" charset="0"/>
              </a:rPr>
              <a:t>int</a:t>
            </a:r>
            <a:r>
              <a:rPr lang="en-US" altLang="ja-JP" sz="2800" b="1" dirty="0">
                <a:solidFill>
                  <a:srgbClr val="3333FF"/>
                </a:solidFill>
                <a:latin typeface="Courier New" pitchFamily="49" charset="0"/>
                <a:ea typeface="ＭＳ Ｐゴシック" pitchFamily="50" charset="-128"/>
                <a:cs typeface="Courier New" pitchFamily="49" charset="0"/>
              </a:rPr>
              <a:t> </a:t>
            </a:r>
            <a:r>
              <a:rPr lang="en-US" altLang="ja-JP" sz="2800" b="1" dirty="0" err="1">
                <a:solidFill>
                  <a:srgbClr val="3333FF"/>
                </a:solidFill>
                <a:latin typeface="Courier New" pitchFamily="49" charset="0"/>
                <a:ea typeface="ＭＳ Ｐゴシック" pitchFamily="50" charset="-128"/>
                <a:cs typeface="Courier New" pitchFamily="49" charset="0"/>
              </a:rPr>
              <a:t>b,int</a:t>
            </a:r>
            <a:r>
              <a:rPr lang="en-US" altLang="ja-JP" sz="2800" b="1" dirty="0">
                <a:solidFill>
                  <a:srgbClr val="3333FF"/>
                </a:solidFill>
                <a:latin typeface="Courier New" pitchFamily="49" charset="0"/>
                <a:ea typeface="ＭＳ Ｐゴシック" pitchFamily="50" charset="-128"/>
                <a:cs typeface="Courier New" pitchFamily="49" charset="0"/>
              </a:rPr>
              <a:t> a) </a:t>
            </a:r>
            <a:r>
              <a:rPr lang="en-US" altLang="ja-JP" sz="2800" dirty="0">
                <a:latin typeface="Courier New" pitchFamily="49" charset="0"/>
                <a:ea typeface="ＭＳ Ｐゴシック" pitchFamily="50" charset="-128"/>
                <a:cs typeface="Courier New" pitchFamily="49" charset="0"/>
              </a:rPr>
              <a:t>{</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=b-a;</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a:latin typeface="Courier New" pitchFamily="49" charset="0"/>
                <a:ea typeface="ＭＳ Ｐゴシック" pitchFamily="50" charset="-128"/>
                <a:cs typeface="Courier New" pitchFamily="49" charset="0"/>
              </a:rPr>
              <a:t>jTextField1.setText(</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String.valueOf</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a:t>
            </a:r>
            <a:r>
              <a:rPr lang="ja-JP" altLang="en-US" sz="2800" dirty="0">
                <a:latin typeface="Courier New" pitchFamily="49" charset="0"/>
                <a:ea typeface="ＭＳ Ｐゴシック" pitchFamily="50" charset="-128"/>
                <a:cs typeface="Courier New" pitchFamily="49" charset="0"/>
              </a:rPr>
              <a:t>　</a:t>
            </a:r>
            <a:r>
              <a:rPr lang="en-US" altLang="ja-JP" sz="2800" dirty="0">
                <a:latin typeface="Courier New" pitchFamily="49" charset="0"/>
                <a:ea typeface="ＭＳ Ｐゴシック" pitchFamily="50" charset="-128"/>
                <a:cs typeface="Courier New" pitchFamily="49" charset="0"/>
              </a:rPr>
              <a:t>);</a:t>
            </a:r>
          </a:p>
          <a:p>
            <a:pPr>
              <a:defRPr/>
            </a:pPr>
            <a:r>
              <a:rPr lang="en-US" altLang="ja-JP" sz="2800" dirty="0">
                <a:latin typeface="Courier New" pitchFamily="49" charset="0"/>
                <a:ea typeface="ＭＳ Ｐゴシック" pitchFamily="50" charset="-128"/>
                <a:cs typeface="Courier New" pitchFamily="49" charset="0"/>
              </a:rPr>
              <a:t>}</a:t>
            </a:r>
          </a:p>
        </p:txBody>
      </p:sp>
      <p:sp>
        <p:nvSpPr>
          <p:cNvPr id="11270" name="テキスト ボックス 4"/>
          <p:cNvSpPr txBox="1">
            <a:spLocks noChangeArrowheads="1"/>
          </p:cNvSpPr>
          <p:nvPr/>
        </p:nvSpPr>
        <p:spPr bwMode="auto">
          <a:xfrm>
            <a:off x="179388" y="5732463"/>
            <a:ext cx="8496300" cy="64770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3</a:t>
            </a:r>
            <a:r>
              <a:rPr lang="zh-TW" altLang="en-US" sz="3600"/>
              <a:t>    </a:t>
            </a:r>
            <a:r>
              <a:rPr lang="ja-JP" altLang="en-US" sz="3600"/>
              <a:t>　 </a:t>
            </a:r>
            <a:r>
              <a:rPr lang="ja-JP" altLang="en-US" sz="3600">
                <a:solidFill>
                  <a:srgbClr val="0000FF"/>
                </a:solidFill>
              </a:rPr>
              <a:t>２．</a:t>
            </a:r>
            <a:r>
              <a:rPr lang="en-US" altLang="zh-TW" sz="3600"/>
              <a:t>5</a:t>
            </a:r>
            <a:r>
              <a:rPr lang="zh-TW" altLang="en-US" sz="3600"/>
              <a:t>    </a:t>
            </a:r>
            <a:r>
              <a:rPr lang="ja-JP" altLang="en-US" sz="3600"/>
              <a:t>  </a:t>
            </a:r>
            <a:r>
              <a:rPr lang="ja-JP" altLang="en-US" sz="3600">
                <a:solidFill>
                  <a:srgbClr val="0000FF"/>
                </a:solidFill>
              </a:rPr>
              <a:t>３．</a:t>
            </a:r>
            <a:r>
              <a:rPr lang="en-US" altLang="zh-TW" sz="3600"/>
              <a:t>2</a:t>
            </a:r>
            <a:r>
              <a:rPr lang="zh-TW" altLang="en-US" sz="3600"/>
              <a:t>      </a:t>
            </a:r>
            <a:r>
              <a:rPr lang="ja-JP" altLang="en-US" sz="3600">
                <a:solidFill>
                  <a:srgbClr val="0000FF"/>
                </a:solidFill>
              </a:rPr>
              <a:t>４．</a:t>
            </a:r>
            <a:r>
              <a:rPr lang="en-US" altLang="zh-TW" sz="3600">
                <a:latin typeface="Courier New" pitchFamily="49" charset="0"/>
                <a:cs typeface="Courier New" pitchFamily="49" charset="0"/>
              </a:rPr>
              <a:t>-</a:t>
            </a:r>
            <a:r>
              <a:rPr lang="en-US" altLang="zh-TW" sz="3600"/>
              <a:t>2</a:t>
            </a:r>
            <a:r>
              <a:rPr lang="zh-TW" altLang="en-US" sz="3600"/>
              <a:t>       </a:t>
            </a:r>
            <a:r>
              <a:rPr lang="ja-JP" altLang="en-US" sz="3600">
                <a:solidFill>
                  <a:srgbClr val="0000FF"/>
                </a:solidFill>
              </a:rPr>
              <a:t>５．</a:t>
            </a:r>
            <a:r>
              <a:rPr lang="en-US" altLang="zh-TW" sz="3600"/>
              <a:t>8</a:t>
            </a:r>
            <a:r>
              <a:rPr lang="zh-TW" altLang="en-US" sz="3600"/>
              <a:t>   </a:t>
            </a:r>
          </a:p>
        </p:txBody>
      </p:sp>
      <p:sp>
        <p:nvSpPr>
          <p:cNvPr id="35" name="テキスト ボックス 34"/>
          <p:cNvSpPr txBox="1">
            <a:spLocks noChangeArrowheads="1"/>
          </p:cNvSpPr>
          <p:nvPr/>
        </p:nvSpPr>
        <p:spPr bwMode="auto">
          <a:xfrm>
            <a:off x="2195513" y="1628775"/>
            <a:ext cx="431800" cy="584200"/>
          </a:xfrm>
          <a:prstGeom prst="rect">
            <a:avLst/>
          </a:prstGeom>
          <a:noFill/>
          <a:ln w="9525">
            <a:noFill/>
            <a:miter lim="800000"/>
            <a:headEnd/>
            <a:tailEnd/>
          </a:ln>
        </p:spPr>
        <p:txBody>
          <a:bodyPr>
            <a:spAutoFit/>
          </a:bodyPr>
          <a:lstStyle/>
          <a:p>
            <a:r>
              <a:rPr lang="en-US" altLang="ja-JP" sz="3200" b="1">
                <a:solidFill>
                  <a:srgbClr val="FF0000"/>
                </a:solidFill>
              </a:rPr>
              <a:t>3</a:t>
            </a:r>
            <a:endParaRPr lang="ja-JP" altLang="en-US" sz="3200" b="1">
              <a:solidFill>
                <a:srgbClr val="FF0000"/>
              </a:solidFill>
            </a:endParaRPr>
          </a:p>
        </p:txBody>
      </p:sp>
      <p:sp>
        <p:nvSpPr>
          <p:cNvPr id="36" name="テキスト ボックス 35"/>
          <p:cNvSpPr txBox="1">
            <a:spLocks noChangeArrowheads="1"/>
          </p:cNvSpPr>
          <p:nvPr/>
        </p:nvSpPr>
        <p:spPr bwMode="auto">
          <a:xfrm>
            <a:off x="2555875" y="1628775"/>
            <a:ext cx="431800" cy="584200"/>
          </a:xfrm>
          <a:prstGeom prst="rect">
            <a:avLst/>
          </a:prstGeom>
          <a:noFill/>
          <a:ln w="9525">
            <a:noFill/>
            <a:miter lim="800000"/>
            <a:headEnd/>
            <a:tailEnd/>
          </a:ln>
        </p:spPr>
        <p:txBody>
          <a:bodyPr>
            <a:spAutoFit/>
          </a:bodyPr>
          <a:lstStyle/>
          <a:p>
            <a:r>
              <a:rPr lang="en-US" altLang="ja-JP" sz="3200" b="1">
                <a:solidFill>
                  <a:srgbClr val="FF0000"/>
                </a:solidFill>
              </a:rPr>
              <a:t>5</a:t>
            </a:r>
            <a:endParaRPr lang="ja-JP" altLang="en-US" sz="3200" b="1">
              <a:solidFill>
                <a:srgbClr val="FF0000"/>
              </a:solidFill>
            </a:endParaRPr>
          </a:p>
        </p:txBody>
      </p:sp>
      <p:sp>
        <p:nvSpPr>
          <p:cNvPr id="37" name="下矢印 36"/>
          <p:cNvSpPr/>
          <p:nvPr/>
        </p:nvSpPr>
        <p:spPr>
          <a:xfrm rot="17700000">
            <a:off x="3136107" y="1955006"/>
            <a:ext cx="185738" cy="1901825"/>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下矢印 37"/>
          <p:cNvSpPr/>
          <p:nvPr/>
        </p:nvSpPr>
        <p:spPr>
          <a:xfrm rot="-4200000">
            <a:off x="4077494" y="1489869"/>
            <a:ext cx="190500" cy="2757488"/>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9" name="テキスト ボックス 38"/>
          <p:cNvSpPr txBox="1">
            <a:spLocks noChangeArrowheads="1"/>
          </p:cNvSpPr>
          <p:nvPr/>
        </p:nvSpPr>
        <p:spPr bwMode="auto">
          <a:xfrm>
            <a:off x="4067175" y="3500438"/>
            <a:ext cx="433388" cy="585787"/>
          </a:xfrm>
          <a:prstGeom prst="rect">
            <a:avLst/>
          </a:prstGeom>
          <a:noFill/>
          <a:ln w="9525">
            <a:noFill/>
            <a:miter lim="800000"/>
            <a:headEnd/>
            <a:tailEnd/>
          </a:ln>
        </p:spPr>
        <p:txBody>
          <a:bodyPr>
            <a:spAutoFit/>
          </a:bodyPr>
          <a:lstStyle/>
          <a:p>
            <a:r>
              <a:rPr lang="en-US" altLang="ja-JP" sz="3200" b="1">
                <a:solidFill>
                  <a:srgbClr val="FF0000"/>
                </a:solidFill>
              </a:rPr>
              <a:t>3</a:t>
            </a:r>
            <a:endParaRPr lang="ja-JP" altLang="en-US" sz="3200" b="1">
              <a:solidFill>
                <a:srgbClr val="FF0000"/>
              </a:solidFill>
            </a:endParaRPr>
          </a:p>
        </p:txBody>
      </p:sp>
      <p:sp>
        <p:nvSpPr>
          <p:cNvPr id="40" name="テキスト ボックス 39"/>
          <p:cNvSpPr txBox="1">
            <a:spLocks noChangeArrowheads="1"/>
          </p:cNvSpPr>
          <p:nvPr/>
        </p:nvSpPr>
        <p:spPr bwMode="auto">
          <a:xfrm>
            <a:off x="5364163" y="3500438"/>
            <a:ext cx="431800" cy="585787"/>
          </a:xfrm>
          <a:prstGeom prst="rect">
            <a:avLst/>
          </a:prstGeom>
          <a:noFill/>
          <a:ln w="9525">
            <a:noFill/>
            <a:miter lim="800000"/>
            <a:headEnd/>
            <a:tailEnd/>
          </a:ln>
        </p:spPr>
        <p:txBody>
          <a:bodyPr>
            <a:spAutoFit/>
          </a:bodyPr>
          <a:lstStyle/>
          <a:p>
            <a:r>
              <a:rPr lang="en-US" altLang="ja-JP" sz="3200" b="1">
                <a:solidFill>
                  <a:srgbClr val="FF0000"/>
                </a:solidFill>
              </a:rPr>
              <a:t>5</a:t>
            </a:r>
            <a:endParaRPr lang="ja-JP" altLang="en-US" sz="3200" b="1">
              <a:solidFill>
                <a:srgbClr val="FF0000"/>
              </a:solidFill>
            </a:endParaRPr>
          </a:p>
        </p:txBody>
      </p:sp>
      <p:sp>
        <p:nvSpPr>
          <p:cNvPr id="41" name="テキスト ボックス 40"/>
          <p:cNvSpPr txBox="1">
            <a:spLocks noChangeArrowheads="1"/>
          </p:cNvSpPr>
          <p:nvPr/>
        </p:nvSpPr>
        <p:spPr bwMode="auto">
          <a:xfrm>
            <a:off x="4716463" y="2420938"/>
            <a:ext cx="3786187" cy="523875"/>
          </a:xfrm>
          <a:prstGeom prst="rect">
            <a:avLst/>
          </a:prstGeom>
          <a:noFill/>
          <a:ln w="9525">
            <a:noFill/>
            <a:miter lim="800000"/>
            <a:headEnd/>
            <a:tailEnd/>
          </a:ln>
        </p:spPr>
        <p:txBody>
          <a:bodyPr>
            <a:spAutoFit/>
          </a:bodyPr>
          <a:lstStyle/>
          <a:p>
            <a:r>
              <a:rPr lang="ja-JP" altLang="en-US" sz="2800" b="1">
                <a:solidFill>
                  <a:srgbClr val="3333FF"/>
                </a:solidFill>
              </a:rPr>
              <a:t>引数の順番通りに対応</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dissolv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dissolve">
                                      <p:cBhvr>
                                        <p:cTn id="12" dur="500"/>
                                        <p:tgtEl>
                                          <p:spTgt spid="35"/>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dissolve">
                                      <p:cBhvr>
                                        <p:cTn id="15" dur="500"/>
                                        <p:tgtEl>
                                          <p:spTgt spid="3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up)">
                                      <p:cBhvr>
                                        <p:cTn id="20" dur="500"/>
                                        <p:tgtEl>
                                          <p:spTgt spid="37"/>
                                        </p:tgtEl>
                                      </p:cBhvr>
                                    </p:animEffect>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dissolve">
                                      <p:cBhvr>
                                        <p:cTn id="24" dur="500"/>
                                        <p:tgtEl>
                                          <p:spTgt spid="3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ipe(up)">
                                      <p:cBhvr>
                                        <p:cTn id="29" dur="500"/>
                                        <p:tgtEl>
                                          <p:spTgt spid="38"/>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dissolve">
                                      <p:cBhvr>
                                        <p:cTn id="33" dur="500"/>
                                        <p:tgtEl>
                                          <p:spTgt spid="40"/>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dissolve">
                                      <p:cBhvr>
                                        <p:cTn id="3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35" grpId="0"/>
      <p:bldP spid="36" grpId="0"/>
      <p:bldP spid="37" grpId="0" animBg="1"/>
      <p:bldP spid="38" grpId="0" animBg="1"/>
      <p:bldP spid="39" grpId="0"/>
      <p:bldP spid="40" grpId="0"/>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250825" y="260350"/>
            <a:ext cx="7543800" cy="723900"/>
          </a:xfrm>
        </p:spPr>
        <p:txBody>
          <a:bodyPr/>
          <a:lstStyle/>
          <a:p>
            <a:pPr eaLnBrk="1" hangingPunct="1"/>
            <a:r>
              <a:rPr lang="ja-JP" altLang="en-US" smtClean="0"/>
              <a:t>理解度チェック２</a:t>
            </a:r>
          </a:p>
        </p:txBody>
      </p:sp>
      <p:sp>
        <p:nvSpPr>
          <p:cNvPr id="13315" name="テキスト ボックス 4"/>
          <p:cNvSpPr txBox="1">
            <a:spLocks noChangeArrowheads="1"/>
          </p:cNvSpPr>
          <p:nvPr/>
        </p:nvSpPr>
        <p:spPr bwMode="auto">
          <a:xfrm>
            <a:off x="179388" y="5445125"/>
            <a:ext cx="84963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public</a:t>
            </a:r>
            <a:r>
              <a:rPr lang="zh-TW" altLang="en-US" sz="3600"/>
              <a:t>   </a:t>
            </a:r>
            <a:r>
              <a:rPr lang="ja-JP" altLang="en-US" sz="3600"/>
              <a:t>　   </a:t>
            </a:r>
            <a:r>
              <a:rPr lang="ja-JP" altLang="en-US" sz="3600">
                <a:solidFill>
                  <a:srgbClr val="0000FF"/>
                </a:solidFill>
              </a:rPr>
              <a:t>２．</a:t>
            </a:r>
            <a:r>
              <a:rPr lang="en-US" altLang="zh-TW" sz="3600"/>
              <a:t>void</a:t>
            </a:r>
            <a:r>
              <a:rPr lang="zh-TW" altLang="en-US" sz="3600"/>
              <a:t>    </a:t>
            </a:r>
            <a:r>
              <a:rPr lang="ja-JP" altLang="en-US" sz="3600"/>
              <a:t>      </a:t>
            </a:r>
            <a:r>
              <a:rPr lang="ja-JP" altLang="en-US" sz="3600">
                <a:solidFill>
                  <a:srgbClr val="0000FF"/>
                </a:solidFill>
              </a:rPr>
              <a:t>３．</a:t>
            </a:r>
            <a:r>
              <a:rPr lang="en-US" altLang="zh-TW" sz="3600"/>
              <a:t>int</a:t>
            </a:r>
            <a:r>
              <a:rPr lang="zh-TW" altLang="en-US" sz="3600"/>
              <a:t>     </a:t>
            </a:r>
            <a:endParaRPr lang="en-US" altLang="zh-TW" sz="3600"/>
          </a:p>
          <a:p>
            <a:pPr marL="457200" indent="-457200"/>
            <a:r>
              <a:rPr lang="en-US" altLang="ja-JP" sz="3600">
                <a:solidFill>
                  <a:srgbClr val="0000FF"/>
                </a:solidFill>
              </a:rPr>
              <a:t> </a:t>
            </a:r>
            <a:r>
              <a:rPr lang="ja-JP" altLang="en-US" sz="3600">
                <a:solidFill>
                  <a:srgbClr val="0000FF"/>
                </a:solidFill>
              </a:rPr>
              <a:t>４．</a:t>
            </a:r>
            <a:r>
              <a:rPr lang="en-US" altLang="zh-TW" sz="3600"/>
              <a:t>double</a:t>
            </a:r>
            <a:r>
              <a:rPr lang="zh-TW" altLang="en-US" sz="3600"/>
              <a:t>       </a:t>
            </a:r>
            <a:r>
              <a:rPr lang="ja-JP" altLang="en-US" sz="3600">
                <a:solidFill>
                  <a:srgbClr val="0000FF"/>
                </a:solidFill>
              </a:rPr>
              <a:t>５．</a:t>
            </a:r>
            <a:r>
              <a:rPr lang="en-US" altLang="zh-TW" sz="3600"/>
              <a:t>String</a:t>
            </a:r>
            <a:r>
              <a:rPr lang="zh-TW" altLang="en-US" sz="3600"/>
              <a:t>   </a:t>
            </a:r>
          </a:p>
        </p:txBody>
      </p:sp>
      <p:sp>
        <p:nvSpPr>
          <p:cNvPr id="13316" name="正方形/長方形 7"/>
          <p:cNvSpPr>
            <a:spLocks noChangeArrowheads="1"/>
          </p:cNvSpPr>
          <p:nvPr/>
        </p:nvSpPr>
        <p:spPr bwMode="auto">
          <a:xfrm>
            <a:off x="3924300" y="908050"/>
            <a:ext cx="3960813" cy="954088"/>
          </a:xfrm>
          <a:prstGeom prst="rect">
            <a:avLst/>
          </a:prstGeom>
          <a:noFill/>
          <a:ln w="9525">
            <a:noFill/>
            <a:miter lim="800000"/>
            <a:headEnd/>
            <a:tailEnd/>
          </a:ln>
        </p:spPr>
        <p:txBody>
          <a:bodyPr>
            <a:spAutoFit/>
          </a:bodyPr>
          <a:lstStyle/>
          <a:p>
            <a:r>
              <a:rPr lang="ja-JP" altLang="en-US" sz="2800"/>
              <a:t>左の様なプログラムを考えましょう。</a:t>
            </a:r>
          </a:p>
        </p:txBody>
      </p:sp>
      <p:sp>
        <p:nvSpPr>
          <p:cNvPr id="5" name="正方形/長方形 4"/>
          <p:cNvSpPr/>
          <p:nvPr/>
        </p:nvSpPr>
        <p:spPr>
          <a:xfrm>
            <a:off x="250825" y="1052513"/>
            <a:ext cx="3600450" cy="18161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a=1;</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b=2;</a:t>
            </a:r>
          </a:p>
          <a:p>
            <a:pPr>
              <a:defRPr/>
            </a:pP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c;</a:t>
            </a:r>
          </a:p>
          <a:p>
            <a:pPr>
              <a:defRPr/>
            </a:pPr>
            <a:r>
              <a:rPr lang="en-US" altLang="ja-JP" sz="2800" dirty="0">
                <a:latin typeface="Courier New" pitchFamily="49" charset="0"/>
                <a:ea typeface="ＭＳ Ｐゴシック" pitchFamily="50" charset="-128"/>
                <a:cs typeface="Courier New" pitchFamily="49" charset="0"/>
              </a:rPr>
              <a:t>c=</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a:t>
            </a:r>
          </a:p>
        </p:txBody>
      </p:sp>
      <p:sp>
        <p:nvSpPr>
          <p:cNvPr id="6" name="正方形/長方形 5"/>
          <p:cNvSpPr/>
          <p:nvPr/>
        </p:nvSpPr>
        <p:spPr>
          <a:xfrm>
            <a:off x="323850" y="3284538"/>
            <a:ext cx="6335713" cy="18161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b,</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c=(</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)/2.0;</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a:latin typeface="Courier New" pitchFamily="49" charset="0"/>
                <a:ea typeface="ＭＳ Ｐゴシック" pitchFamily="50" charset="-128"/>
                <a:cs typeface="Courier New" pitchFamily="49" charset="0"/>
              </a:rPr>
              <a:t>return</a:t>
            </a:r>
            <a:r>
              <a:rPr lang="en-US" altLang="ja-JP" sz="2800" dirty="0">
                <a:latin typeface="Courier New" pitchFamily="49" charset="0"/>
                <a:ea typeface="ＭＳ Ｐゴシック" pitchFamily="50" charset="-128"/>
                <a:cs typeface="Courier New" pitchFamily="49" charset="0"/>
              </a:rPr>
              <a:t> c; </a:t>
            </a:r>
          </a:p>
          <a:p>
            <a:pPr>
              <a:defRPr/>
            </a:pPr>
            <a:r>
              <a:rPr lang="en-US" altLang="ja-JP" sz="2800" dirty="0">
                <a:latin typeface="Courier New" pitchFamily="49" charset="0"/>
                <a:ea typeface="ＭＳ Ｐゴシック" pitchFamily="50" charset="-128"/>
                <a:cs typeface="Courier New" pitchFamily="49" charset="0"/>
              </a:rPr>
              <a:t>}</a:t>
            </a:r>
          </a:p>
        </p:txBody>
      </p:sp>
      <p:sp>
        <p:nvSpPr>
          <p:cNvPr id="13319" name="正方形/長方形 7"/>
          <p:cNvSpPr>
            <a:spLocks noChangeArrowheads="1"/>
          </p:cNvSpPr>
          <p:nvPr/>
        </p:nvSpPr>
        <p:spPr bwMode="auto">
          <a:xfrm>
            <a:off x="3924300" y="1989138"/>
            <a:ext cx="4968875" cy="1384300"/>
          </a:xfrm>
          <a:prstGeom prst="rect">
            <a:avLst/>
          </a:prstGeom>
          <a:noFill/>
          <a:ln w="9525">
            <a:noFill/>
            <a:miter lim="800000"/>
            <a:headEnd/>
            <a:tailEnd/>
          </a:ln>
        </p:spPr>
        <p:txBody>
          <a:bodyPr>
            <a:spAutoFit/>
          </a:bodyPr>
          <a:lstStyle/>
          <a:p>
            <a:r>
              <a:rPr lang="ja-JP" altLang="en-US" sz="2800"/>
              <a:t>ここに、</a:t>
            </a:r>
            <a:r>
              <a:rPr lang="en-US" altLang="ja-JP" sz="2800"/>
              <a:t>MethodA(a,b)</a:t>
            </a:r>
            <a:r>
              <a:rPr lang="ja-JP" altLang="en-US" sz="2800"/>
              <a:t>は次のように二つの引数の平均値を返すメソッドとします。</a:t>
            </a:r>
          </a:p>
        </p:txBody>
      </p:sp>
      <p:sp>
        <p:nvSpPr>
          <p:cNvPr id="13320" name="正方形/長方形 7"/>
          <p:cNvSpPr>
            <a:spLocks noChangeArrowheads="1"/>
          </p:cNvSpPr>
          <p:nvPr/>
        </p:nvSpPr>
        <p:spPr bwMode="auto">
          <a:xfrm>
            <a:off x="827088" y="4868863"/>
            <a:ext cx="6300787" cy="523875"/>
          </a:xfrm>
          <a:prstGeom prst="rect">
            <a:avLst/>
          </a:prstGeom>
          <a:solidFill>
            <a:schemeClr val="bg1"/>
          </a:solidFill>
          <a:ln w="9525">
            <a:solidFill>
              <a:schemeClr val="tx1"/>
            </a:solidFill>
            <a:miter lim="800000"/>
            <a:headEnd/>
            <a:tailEnd/>
          </a:ln>
        </p:spPr>
        <p:txBody>
          <a:bodyPr>
            <a:spAutoFit/>
          </a:bodyPr>
          <a:lstStyle/>
          <a:p>
            <a:r>
              <a:rPr lang="ja-JP" altLang="en-US" sz="2800"/>
              <a:t>このとき、空欄に入る適切な用語は？</a:t>
            </a:r>
          </a:p>
        </p:txBody>
      </p:sp>
      <p:sp>
        <p:nvSpPr>
          <p:cNvPr id="9" name="正方形/長方形 8"/>
          <p:cNvSpPr/>
          <p:nvPr/>
        </p:nvSpPr>
        <p:spPr>
          <a:xfrm>
            <a:off x="323850" y="3357563"/>
            <a:ext cx="1511300" cy="3587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250825" y="260350"/>
            <a:ext cx="7543800" cy="723900"/>
          </a:xfrm>
        </p:spPr>
        <p:txBody>
          <a:bodyPr/>
          <a:lstStyle/>
          <a:p>
            <a:pPr eaLnBrk="1" hangingPunct="1"/>
            <a:r>
              <a:rPr lang="ja-JP" altLang="en-US" smtClean="0"/>
              <a:t>理解度チェック２ 　</a:t>
            </a:r>
            <a:r>
              <a:rPr lang="ja-JP" altLang="en-US" smtClean="0">
                <a:solidFill>
                  <a:srgbClr val="FF0000"/>
                </a:solidFill>
              </a:rPr>
              <a:t>解答</a:t>
            </a:r>
          </a:p>
        </p:txBody>
      </p:sp>
      <p:sp>
        <p:nvSpPr>
          <p:cNvPr id="14339" name="テキスト ボックス 4"/>
          <p:cNvSpPr txBox="1">
            <a:spLocks noChangeArrowheads="1"/>
          </p:cNvSpPr>
          <p:nvPr/>
        </p:nvSpPr>
        <p:spPr bwMode="auto">
          <a:xfrm>
            <a:off x="323850" y="5300663"/>
            <a:ext cx="74168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public</a:t>
            </a:r>
            <a:r>
              <a:rPr lang="zh-TW" altLang="en-US" sz="3600"/>
              <a:t>   </a:t>
            </a:r>
            <a:r>
              <a:rPr lang="ja-JP" altLang="en-US" sz="3600"/>
              <a:t>　   </a:t>
            </a:r>
            <a:r>
              <a:rPr lang="ja-JP" altLang="en-US" sz="3600">
                <a:solidFill>
                  <a:srgbClr val="0000FF"/>
                </a:solidFill>
              </a:rPr>
              <a:t>２．</a:t>
            </a:r>
            <a:r>
              <a:rPr lang="en-US" altLang="zh-TW" sz="3600"/>
              <a:t>void</a:t>
            </a:r>
            <a:r>
              <a:rPr lang="zh-TW" altLang="en-US" sz="3600"/>
              <a:t>    </a:t>
            </a:r>
            <a:r>
              <a:rPr lang="ja-JP" altLang="en-US" sz="3600"/>
              <a:t>      </a:t>
            </a:r>
            <a:r>
              <a:rPr lang="ja-JP" altLang="en-US" sz="3600">
                <a:solidFill>
                  <a:srgbClr val="0000FF"/>
                </a:solidFill>
              </a:rPr>
              <a:t>３．</a:t>
            </a:r>
            <a:r>
              <a:rPr lang="en-US" altLang="zh-TW" sz="3600"/>
              <a:t>int</a:t>
            </a:r>
            <a:r>
              <a:rPr lang="zh-TW" altLang="en-US" sz="3600"/>
              <a:t>     </a:t>
            </a:r>
            <a:endParaRPr lang="en-US" altLang="zh-TW" sz="3600"/>
          </a:p>
          <a:p>
            <a:pPr marL="457200" indent="-457200"/>
            <a:r>
              <a:rPr lang="en-US" altLang="ja-JP" sz="3600">
                <a:solidFill>
                  <a:srgbClr val="0000FF"/>
                </a:solidFill>
              </a:rPr>
              <a:t> </a:t>
            </a:r>
            <a:r>
              <a:rPr lang="ja-JP" altLang="en-US" sz="3600">
                <a:solidFill>
                  <a:srgbClr val="0000FF"/>
                </a:solidFill>
              </a:rPr>
              <a:t>４．</a:t>
            </a:r>
            <a:r>
              <a:rPr lang="en-US" altLang="zh-TW" sz="3600"/>
              <a:t>double</a:t>
            </a:r>
            <a:r>
              <a:rPr lang="zh-TW" altLang="en-US" sz="3600"/>
              <a:t>       </a:t>
            </a:r>
            <a:r>
              <a:rPr lang="ja-JP" altLang="en-US" sz="3600">
                <a:solidFill>
                  <a:srgbClr val="0000FF"/>
                </a:solidFill>
              </a:rPr>
              <a:t>５．</a:t>
            </a:r>
            <a:r>
              <a:rPr lang="en-US" altLang="zh-TW" sz="3600"/>
              <a:t>String</a:t>
            </a:r>
            <a:r>
              <a:rPr lang="zh-TW" altLang="en-US" sz="3600"/>
              <a:t>   </a:t>
            </a:r>
          </a:p>
        </p:txBody>
      </p:sp>
      <p:sp>
        <p:nvSpPr>
          <p:cNvPr id="5" name="正方形/長方形 4"/>
          <p:cNvSpPr/>
          <p:nvPr/>
        </p:nvSpPr>
        <p:spPr>
          <a:xfrm>
            <a:off x="250825" y="1052513"/>
            <a:ext cx="3600450" cy="18161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a=1;</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b=2;</a:t>
            </a:r>
          </a:p>
          <a:p>
            <a:pPr>
              <a:defRPr/>
            </a:pP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c;</a:t>
            </a:r>
          </a:p>
          <a:p>
            <a:pPr>
              <a:defRPr/>
            </a:pPr>
            <a:r>
              <a:rPr lang="en-US" altLang="ja-JP" sz="2800" dirty="0">
                <a:latin typeface="Courier New" pitchFamily="49" charset="0"/>
                <a:ea typeface="ＭＳ Ｐゴシック" pitchFamily="50" charset="-128"/>
                <a:cs typeface="Courier New" pitchFamily="49" charset="0"/>
              </a:rPr>
              <a:t>c=</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a:t>
            </a:r>
          </a:p>
        </p:txBody>
      </p:sp>
      <p:sp>
        <p:nvSpPr>
          <p:cNvPr id="6" name="正方形/長方形 5"/>
          <p:cNvSpPr/>
          <p:nvPr/>
        </p:nvSpPr>
        <p:spPr>
          <a:xfrm>
            <a:off x="323850" y="3284538"/>
            <a:ext cx="6335713" cy="18161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b,</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c=(</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)/2.0;</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a:latin typeface="Courier New" pitchFamily="49" charset="0"/>
                <a:ea typeface="ＭＳ Ｐゴシック" pitchFamily="50" charset="-128"/>
                <a:cs typeface="Courier New" pitchFamily="49" charset="0"/>
              </a:rPr>
              <a:t>return</a:t>
            </a:r>
            <a:r>
              <a:rPr lang="en-US" altLang="ja-JP" sz="2800" dirty="0">
                <a:latin typeface="Courier New" pitchFamily="49" charset="0"/>
                <a:ea typeface="ＭＳ Ｐゴシック" pitchFamily="50" charset="-128"/>
                <a:cs typeface="Courier New" pitchFamily="49" charset="0"/>
              </a:rPr>
              <a:t> c; </a:t>
            </a:r>
          </a:p>
          <a:p>
            <a:pPr>
              <a:defRPr/>
            </a:pPr>
            <a:r>
              <a:rPr lang="en-US" altLang="ja-JP" sz="2800" dirty="0">
                <a:latin typeface="Courier New" pitchFamily="49" charset="0"/>
                <a:ea typeface="ＭＳ Ｐゴシック" pitchFamily="50" charset="-128"/>
                <a:cs typeface="Courier New" pitchFamily="49" charset="0"/>
              </a:rPr>
              <a:t>}</a:t>
            </a:r>
          </a:p>
        </p:txBody>
      </p:sp>
      <p:sp>
        <p:nvSpPr>
          <p:cNvPr id="9" name="正方形/長方形 8"/>
          <p:cNvSpPr/>
          <p:nvPr/>
        </p:nvSpPr>
        <p:spPr>
          <a:xfrm>
            <a:off x="323850" y="3357563"/>
            <a:ext cx="1511300" cy="3587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テキスト ボックス 9"/>
          <p:cNvSpPr txBox="1">
            <a:spLocks noChangeArrowheads="1"/>
          </p:cNvSpPr>
          <p:nvPr/>
        </p:nvSpPr>
        <p:spPr bwMode="auto">
          <a:xfrm>
            <a:off x="3851275" y="1557338"/>
            <a:ext cx="5292725" cy="1384300"/>
          </a:xfrm>
          <a:prstGeom prst="rect">
            <a:avLst/>
          </a:prstGeom>
          <a:noFill/>
          <a:ln w="9525">
            <a:noFill/>
            <a:miter lim="800000"/>
            <a:headEnd/>
            <a:tailEnd/>
          </a:ln>
        </p:spPr>
        <p:txBody>
          <a:bodyPr>
            <a:spAutoFit/>
          </a:bodyPr>
          <a:lstStyle/>
          <a:p>
            <a:pPr>
              <a:buFont typeface="Wingdings" pitchFamily="2" charset="2"/>
              <a:buChar char="u"/>
            </a:pPr>
            <a:r>
              <a:rPr lang="ja-JP" altLang="en-US" sz="2800"/>
              <a:t>　戻り値のあるメソッド</a:t>
            </a:r>
            <a:endParaRPr lang="en-US" altLang="ja-JP" sz="2800"/>
          </a:p>
          <a:p>
            <a:pPr>
              <a:buFont typeface="Wingdings" pitchFamily="2" charset="2"/>
              <a:buChar char="u"/>
            </a:pPr>
            <a:r>
              <a:rPr lang="ja-JP" altLang="en-US" sz="2800"/>
              <a:t>　空欄には</a:t>
            </a:r>
            <a:r>
              <a:rPr lang="ja-JP" altLang="en-US" sz="2800" b="1">
                <a:solidFill>
                  <a:srgbClr val="FF0000"/>
                </a:solidFill>
              </a:rPr>
              <a:t>戻り値の型</a:t>
            </a:r>
            <a:r>
              <a:rPr lang="ja-JP" altLang="en-US" sz="2800"/>
              <a:t>が入る。</a:t>
            </a:r>
            <a:endParaRPr lang="en-US" altLang="ja-JP" sz="2800"/>
          </a:p>
          <a:p>
            <a:pPr>
              <a:buFont typeface="Wingdings" pitchFamily="2" charset="2"/>
              <a:buChar char="u"/>
            </a:pPr>
            <a:r>
              <a:rPr lang="ja-JP" altLang="en-US" sz="2800"/>
              <a:t>　</a:t>
            </a:r>
            <a:r>
              <a:rPr lang="en-US" altLang="ja-JP" sz="2800"/>
              <a:t>MethodA</a:t>
            </a:r>
            <a:r>
              <a:rPr lang="ja-JP" altLang="en-US" sz="2800"/>
              <a:t>の型は・・・</a:t>
            </a:r>
            <a:endParaRPr lang="ja-JP" altLang="en-US" sz="3200" b="1">
              <a:solidFill>
                <a:srgbClr val="FF0000"/>
              </a:solidFill>
            </a:endParaRPr>
          </a:p>
        </p:txBody>
      </p:sp>
      <p:sp>
        <p:nvSpPr>
          <p:cNvPr id="11" name="テキスト ボックス 10"/>
          <p:cNvSpPr txBox="1">
            <a:spLocks noChangeArrowheads="1"/>
          </p:cNvSpPr>
          <p:nvPr/>
        </p:nvSpPr>
        <p:spPr bwMode="auto">
          <a:xfrm>
            <a:off x="250825" y="1916113"/>
            <a:ext cx="1512888" cy="523875"/>
          </a:xfrm>
          <a:prstGeom prst="rect">
            <a:avLst/>
          </a:prstGeom>
          <a:noFill/>
          <a:ln w="9525">
            <a:noFill/>
            <a:miter lim="800000"/>
            <a:headEnd/>
            <a:tailEnd/>
          </a:ln>
        </p:spPr>
        <p:txBody>
          <a:bodyPr>
            <a:spAutoFit/>
          </a:bodyPr>
          <a:lstStyle/>
          <a:p>
            <a:r>
              <a:rPr lang="en-US" altLang="ja-JP" sz="2800" b="1">
                <a:solidFill>
                  <a:srgbClr val="FF0000"/>
                </a:solidFill>
                <a:latin typeface="Courier New" pitchFamily="49" charset="0"/>
                <a:cs typeface="Courier New" pitchFamily="49" charset="0"/>
              </a:rPr>
              <a:t>double</a:t>
            </a:r>
            <a:endParaRPr lang="ja-JP" altLang="en-US" sz="2800">
              <a:solidFill>
                <a:srgbClr val="FF0000"/>
              </a:solidFill>
            </a:endParaRPr>
          </a:p>
        </p:txBody>
      </p:sp>
      <p:sp>
        <p:nvSpPr>
          <p:cNvPr id="12" name="テキスト ボックス 11"/>
          <p:cNvSpPr txBox="1">
            <a:spLocks noChangeArrowheads="1"/>
          </p:cNvSpPr>
          <p:nvPr/>
        </p:nvSpPr>
        <p:spPr bwMode="auto">
          <a:xfrm>
            <a:off x="755650" y="3716338"/>
            <a:ext cx="1512888" cy="523875"/>
          </a:xfrm>
          <a:prstGeom prst="rect">
            <a:avLst/>
          </a:prstGeom>
          <a:noFill/>
          <a:ln w="9525">
            <a:noFill/>
            <a:miter lim="800000"/>
            <a:headEnd/>
            <a:tailEnd/>
          </a:ln>
        </p:spPr>
        <p:txBody>
          <a:bodyPr>
            <a:spAutoFit/>
          </a:bodyPr>
          <a:lstStyle/>
          <a:p>
            <a:r>
              <a:rPr lang="en-US" altLang="ja-JP" sz="2800" b="1">
                <a:solidFill>
                  <a:srgbClr val="FF0000"/>
                </a:solidFill>
                <a:latin typeface="Courier New" pitchFamily="49" charset="0"/>
                <a:cs typeface="Courier New" pitchFamily="49" charset="0"/>
              </a:rPr>
              <a:t>double</a:t>
            </a:r>
            <a:endParaRPr lang="ja-JP" altLang="en-US" sz="2800">
              <a:solidFill>
                <a:srgbClr val="FF0000"/>
              </a:solidFill>
            </a:endParaRPr>
          </a:p>
        </p:txBody>
      </p:sp>
      <p:sp>
        <p:nvSpPr>
          <p:cNvPr id="13" name="円/楕円 12"/>
          <p:cNvSpPr/>
          <p:nvPr/>
        </p:nvSpPr>
        <p:spPr>
          <a:xfrm>
            <a:off x="323850" y="5876925"/>
            <a:ext cx="2519363" cy="7207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wipe(left)">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dissolv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animBg="1"/>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8220</TotalTime>
  <Words>769</Words>
  <Application>Microsoft Office PowerPoint</Application>
  <PresentationFormat>画面に合わせる (4:3)</PresentationFormat>
  <Paragraphs>206</Paragraphs>
  <Slides>18</Slides>
  <Notes>0</Notes>
  <HiddenSlides>0</HiddenSlides>
  <MMClips>0</MMClips>
  <ScaleCrop>false</ScaleCrop>
  <HeadingPairs>
    <vt:vector size="4" baseType="variant">
      <vt:variant>
        <vt:lpstr>テーマ</vt:lpstr>
      </vt:variant>
      <vt:variant>
        <vt:i4>2</vt:i4>
      </vt:variant>
      <vt:variant>
        <vt:lpstr>スライド タイトル</vt:lpstr>
      </vt:variant>
      <vt:variant>
        <vt:i4>18</vt:i4>
      </vt:variant>
    </vt:vector>
  </HeadingPairs>
  <TitlesOfParts>
    <vt:vector size="20" baseType="lpstr">
      <vt:lpstr>Network</vt:lpstr>
      <vt:lpstr>Office テーマ</vt:lpstr>
      <vt:lpstr>プログラミング</vt:lpstr>
      <vt:lpstr>課題進行状況（12/10終了時点）</vt:lpstr>
      <vt:lpstr>応用課題提出状況（12/10終了時点）</vt:lpstr>
      <vt:lpstr>第２回テストのアナウンス</vt:lpstr>
      <vt:lpstr>成績について</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理解度チェック５</vt:lpstr>
      <vt:lpstr>理解度チェック５　解答</vt:lpstr>
      <vt:lpstr>今後の予定</vt:lpstr>
      <vt:lpstr>理解度確認テストについて</vt:lpstr>
      <vt:lpstr>進度について</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209</cp:revision>
  <dcterms:created xsi:type="dcterms:W3CDTF">2003-04-22T00:37:29Z</dcterms:created>
  <dcterms:modified xsi:type="dcterms:W3CDTF">2013-12-17T10:50:33Z</dcterms:modified>
</cp:coreProperties>
</file>