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312" r:id="rId3"/>
    <p:sldId id="282" r:id="rId4"/>
    <p:sldId id="294" r:id="rId5"/>
    <p:sldId id="297" r:id="rId6"/>
    <p:sldId id="298" r:id="rId7"/>
    <p:sldId id="316" r:id="rId8"/>
    <p:sldId id="317" r:id="rId9"/>
    <p:sldId id="322" r:id="rId10"/>
    <p:sldId id="323" r:id="rId11"/>
    <p:sldId id="319" r:id="rId12"/>
    <p:sldId id="320" r:id="rId13"/>
    <p:sldId id="326" r:id="rId14"/>
    <p:sldId id="327" r:id="rId15"/>
    <p:sldId id="314" r:id="rId16"/>
    <p:sldId id="315" r:id="rId1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66FF"/>
    <a:srgbClr val="00CC00"/>
    <a:srgbClr val="0000FF"/>
    <a:srgbClr val="66FFFF"/>
    <a:srgbClr val="FF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master\&#35506;&#38988;ma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11/26</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54.4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5-8-3】</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904"/>
          <c:y val="3.6931818181818614E-2"/>
        </c:manualLayout>
      </c:layout>
      <c:spPr>
        <a:noFill/>
        <a:ln w="25400">
          <a:noFill/>
        </a:ln>
      </c:spPr>
    </c:title>
    <c:plotArea>
      <c:layout>
        <c:manualLayout>
          <c:layoutTarget val="inner"/>
          <c:xMode val="edge"/>
          <c:yMode val="edge"/>
          <c:x val="0.13043490300362473"/>
          <c:y val="0.23295486860083647"/>
          <c:w val="0.84310096724082073"/>
          <c:h val="0.64772817123160065"/>
        </c:manualLayout>
      </c:layout>
      <c:barChart>
        <c:barDir val="col"/>
        <c:grouping val="clustered"/>
        <c:ser>
          <c:idx val="0"/>
          <c:order val="0"/>
          <c:spPr>
            <a:solidFill>
              <a:srgbClr val="9999FF"/>
            </a:solidFill>
            <a:ln w="12700">
              <a:solidFill>
                <a:srgbClr val="000000"/>
              </a:solidFill>
              <a:prstDash val="solid"/>
            </a:ln>
          </c:spPr>
          <c:cat>
            <c:strRef>
              <c:f>補助員G!$D$36:$D$41</c:f>
              <c:strCache>
                <c:ptCount val="6"/>
                <c:pt idx="0">
                  <c:v>～4-12節</c:v>
                </c:pt>
                <c:pt idx="1">
                  <c:v>～5-4節</c:v>
                </c:pt>
                <c:pt idx="2">
                  <c:v>～5-7節</c:v>
                </c:pt>
                <c:pt idx="3">
                  <c:v>～5-9節</c:v>
                </c:pt>
                <c:pt idx="4">
                  <c:v>5章終了</c:v>
                </c:pt>
                <c:pt idx="5">
                  <c:v>6章</c:v>
                </c:pt>
              </c:strCache>
            </c:strRef>
          </c:cat>
          <c:val>
            <c:numRef>
              <c:f>補助員G!$E$36:$E$41</c:f>
              <c:numCache>
                <c:formatCode>General</c:formatCode>
                <c:ptCount val="6"/>
                <c:pt idx="0">
                  <c:v>1</c:v>
                </c:pt>
                <c:pt idx="1">
                  <c:v>4</c:v>
                </c:pt>
                <c:pt idx="2">
                  <c:v>3</c:v>
                </c:pt>
                <c:pt idx="3">
                  <c:v>7</c:v>
                </c:pt>
                <c:pt idx="4">
                  <c:v>21</c:v>
                </c:pt>
                <c:pt idx="5">
                  <c:v>1</c:v>
                </c:pt>
              </c:numCache>
            </c:numRef>
          </c:val>
        </c:ser>
        <c:axId val="129847296"/>
        <c:axId val="129848832"/>
      </c:barChart>
      <c:catAx>
        <c:axId val="129847296"/>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29848832"/>
        <c:crosses val="autoZero"/>
        <c:auto val="1"/>
        <c:lblAlgn val="ctr"/>
        <c:lblOffset val="100"/>
        <c:tickLblSkip val="1"/>
        <c:tickMarkSkip val="1"/>
      </c:catAx>
      <c:valAx>
        <c:axId val="12984883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3.0245746691871689E-2"/>
              <c:y val="0.50568241469816666"/>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29847296"/>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11/26</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=4.89</a:t>
            </a:r>
          </a:p>
        </c:rich>
      </c:tx>
      <c:layout>
        <c:manualLayout>
          <c:xMode val="edge"/>
          <c:yMode val="edge"/>
          <c:x val="0.15161839863713986"/>
          <c:y val="3.2828282828282832E-2"/>
        </c:manualLayout>
      </c:layout>
      <c:spPr>
        <a:noFill/>
        <a:ln w="25400">
          <a:noFill/>
        </a:ln>
      </c:spPr>
    </c:title>
    <c:plotArea>
      <c:layout>
        <c:manualLayout>
          <c:layoutTarget val="inner"/>
          <c:xMode val="edge"/>
          <c:yMode val="edge"/>
          <c:x val="0.1175468483816022"/>
          <c:y val="0.16161656017341425"/>
          <c:w val="0.85860306643953099"/>
          <c:h val="0.73232503828579099"/>
        </c:manualLayout>
      </c:layout>
      <c:barChart>
        <c:barDir val="col"/>
        <c:grouping val="clustered"/>
        <c:ser>
          <c:idx val="0"/>
          <c:order val="0"/>
          <c:spPr>
            <a:solidFill>
              <a:srgbClr val="9999FF"/>
            </a:solidFill>
            <a:ln w="12700">
              <a:solidFill>
                <a:srgbClr val="000000"/>
              </a:solidFill>
              <a:prstDash val="solid"/>
            </a:ln>
          </c:spPr>
          <c:cat>
            <c:strRef>
              <c:f>補助員G!$D$76:$D$81</c:f>
              <c:strCache>
                <c:ptCount val="6"/>
                <c:pt idx="0">
                  <c:v>0</c:v>
                </c:pt>
                <c:pt idx="1">
                  <c:v>～2</c:v>
                </c:pt>
                <c:pt idx="2">
                  <c:v>～4</c:v>
                </c:pt>
                <c:pt idx="3">
                  <c:v>～6</c:v>
                </c:pt>
                <c:pt idx="4">
                  <c:v>～8</c:v>
                </c:pt>
                <c:pt idx="5">
                  <c:v>～10</c:v>
                </c:pt>
              </c:strCache>
            </c:strRef>
          </c:cat>
          <c:val>
            <c:numRef>
              <c:f>補助員G!$E$76:$E$81</c:f>
              <c:numCache>
                <c:formatCode>General</c:formatCode>
                <c:ptCount val="6"/>
                <c:pt idx="0">
                  <c:v>8</c:v>
                </c:pt>
                <c:pt idx="1">
                  <c:v>3</c:v>
                </c:pt>
                <c:pt idx="2">
                  <c:v>3</c:v>
                </c:pt>
                <c:pt idx="3">
                  <c:v>8</c:v>
                </c:pt>
                <c:pt idx="4">
                  <c:v>10</c:v>
                </c:pt>
                <c:pt idx="5">
                  <c:v>5</c:v>
                </c:pt>
              </c:numCache>
            </c:numRef>
          </c:val>
        </c:ser>
        <c:axId val="129918848"/>
        <c:axId val="129920384"/>
      </c:barChart>
      <c:catAx>
        <c:axId val="12991884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29920384"/>
        <c:crosses val="autoZero"/>
        <c:auto val="1"/>
        <c:lblAlgn val="ctr"/>
        <c:lblOffset val="100"/>
        <c:tickLblSkip val="1"/>
        <c:tickMarkSkip val="1"/>
      </c:catAx>
      <c:valAx>
        <c:axId val="129920384"/>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499336052607912E-2"/>
              <c:y val="0.47973060182855498"/>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2991884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3ABE997B-6985-4D95-8EB1-7E1E2E17D84D}"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D4063275-3E93-4799-8CA7-30B191A53D62}"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ADA1C172-443E-40FA-9284-4C446C632D8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3702DFE2-2224-4268-A3EC-A13199505B9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0F93E38B-FC02-4F1F-A505-C909816C2664}"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AE20469-E6D3-438A-A6BB-4BB7B8BBEE8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75800B2D-9955-4E31-90BD-232D9603688A}"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31B22219-728A-4053-9831-7A0654D17DDB}"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41061433-0E9A-4016-9A1A-C69A94B49CE6}"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C52C55B-2AB2-4BA1-A7DA-1547A6740A44}"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1251EFE1-CDC9-4E53-AFD3-9520CDE6E834}"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Arial" charset="0"/>
              </a:defRPr>
            </a:lvl1pPr>
          </a:lstStyle>
          <a:p>
            <a:pPr>
              <a:defRPr/>
            </a:pPr>
            <a:fld id="{17A7B49E-38CD-4F3A-A5D3-3AC6B313B064}"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p>
          </p:txBody>
        </p:sp>
      </p:grpSp>
    </p:spTree>
  </p:cSld>
  <p:clrMap bg1="lt1" tx1="dk1" bg2="lt2" tx2="dk2" accent1="accent1" accent2="accent2" accent3="accent3" accent4="accent4" accent5="accent5" accent6="accent6" hlink="hlink" folHlink="folHlink"/>
  <p:sldLayoutIdLst>
    <p:sldLayoutId id="2147483794"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dirty="0" smtClean="0"/>
              <a:t>平成２５年１２月３日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395288" y="260350"/>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=4;i&gt;=2;i=i-1)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6" name="テキスト ボックス 45"/>
          <p:cNvSpPr txBox="1">
            <a:spLocks noChangeArrowheads="1"/>
          </p:cNvSpPr>
          <p:nvPr/>
        </p:nvSpPr>
        <p:spPr bwMode="auto">
          <a:xfrm>
            <a:off x="684213" y="3213100"/>
            <a:ext cx="935037" cy="584200"/>
          </a:xfrm>
          <a:prstGeom prst="rect">
            <a:avLst/>
          </a:prstGeom>
          <a:noFill/>
          <a:ln w="9525">
            <a:noFill/>
            <a:miter lim="800000"/>
            <a:headEnd/>
            <a:tailEnd/>
          </a:ln>
        </p:spPr>
        <p:txBody>
          <a:bodyPr>
            <a:spAutoFit/>
          </a:bodyPr>
          <a:lstStyle/>
          <a:p>
            <a:r>
              <a:rPr lang="en-US" altLang="ja-JP" sz="3200" b="1">
                <a:solidFill>
                  <a:srgbClr val="FF0000"/>
                </a:solidFill>
              </a:rPr>
              <a:t>i=4</a:t>
            </a:r>
            <a:endParaRPr lang="ja-JP" altLang="en-US" sz="3200" b="1">
              <a:solidFill>
                <a:srgbClr val="FF0000"/>
              </a:solidFill>
            </a:endParaRPr>
          </a:p>
        </p:txBody>
      </p:sp>
      <p:sp>
        <p:nvSpPr>
          <p:cNvPr id="47" name="テキスト ボックス 46"/>
          <p:cNvSpPr txBox="1">
            <a:spLocks noChangeArrowheads="1"/>
          </p:cNvSpPr>
          <p:nvPr/>
        </p:nvSpPr>
        <p:spPr bwMode="auto">
          <a:xfrm>
            <a:off x="1692275" y="3141663"/>
            <a:ext cx="5616575" cy="646112"/>
          </a:xfrm>
          <a:prstGeom prst="rect">
            <a:avLst/>
          </a:prstGeom>
          <a:noFill/>
          <a:ln w="9525">
            <a:noFill/>
            <a:miter lim="800000"/>
            <a:headEnd/>
            <a:tailEnd/>
          </a:ln>
        </p:spPr>
        <p:txBody>
          <a:bodyPr>
            <a:spAutoFit/>
          </a:bodyPr>
          <a:lstStyle/>
          <a:p>
            <a:r>
              <a:rPr lang="en-US" altLang="ja-JP" sz="3600"/>
              <a:t>Ans=Ans+i=</a:t>
            </a:r>
            <a:r>
              <a:rPr lang="en-US" altLang="ja-JP" sz="3600" b="1">
                <a:solidFill>
                  <a:srgbClr val="2209BB"/>
                </a:solidFill>
              </a:rPr>
              <a:t>10</a:t>
            </a:r>
            <a:r>
              <a:rPr lang="en-US" altLang="ja-JP" sz="3600"/>
              <a:t>+</a:t>
            </a:r>
            <a:r>
              <a:rPr lang="en-US" altLang="ja-JP" sz="3600" b="1">
                <a:solidFill>
                  <a:srgbClr val="FF0000"/>
                </a:solidFill>
              </a:rPr>
              <a:t>4</a:t>
            </a:r>
            <a:r>
              <a:rPr lang="en-US" altLang="ja-JP" sz="3600"/>
              <a:t>=</a:t>
            </a:r>
            <a:r>
              <a:rPr lang="en-US" altLang="ja-JP" sz="3600" b="1">
                <a:solidFill>
                  <a:srgbClr val="00B050"/>
                </a:solidFill>
              </a:rPr>
              <a:t>14</a:t>
            </a:r>
            <a:endParaRPr lang="ja-JP" altLang="en-US" sz="3600" b="1">
              <a:solidFill>
                <a:srgbClr val="00B050"/>
              </a:solidFill>
            </a:endParaRPr>
          </a:p>
        </p:txBody>
      </p:sp>
      <p:sp>
        <p:nvSpPr>
          <p:cNvPr id="48" name="テキスト ボックス 47"/>
          <p:cNvSpPr txBox="1">
            <a:spLocks noChangeArrowheads="1"/>
          </p:cNvSpPr>
          <p:nvPr/>
        </p:nvSpPr>
        <p:spPr bwMode="auto">
          <a:xfrm>
            <a:off x="684213" y="3933825"/>
            <a:ext cx="858837" cy="584200"/>
          </a:xfrm>
          <a:prstGeom prst="rect">
            <a:avLst/>
          </a:prstGeom>
          <a:noFill/>
          <a:ln w="9525">
            <a:noFill/>
            <a:miter lim="800000"/>
            <a:headEnd/>
            <a:tailEnd/>
          </a:ln>
        </p:spPr>
        <p:txBody>
          <a:bodyPr>
            <a:spAutoFit/>
          </a:bodyPr>
          <a:lstStyle/>
          <a:p>
            <a:r>
              <a:rPr lang="en-US" altLang="ja-JP" sz="3200" b="1">
                <a:solidFill>
                  <a:srgbClr val="FF0000"/>
                </a:solidFill>
              </a:rPr>
              <a:t>i=3</a:t>
            </a:r>
            <a:endParaRPr lang="ja-JP" altLang="en-US" sz="3200" b="1">
              <a:solidFill>
                <a:srgbClr val="FF0000"/>
              </a:solidFill>
            </a:endParaRPr>
          </a:p>
        </p:txBody>
      </p:sp>
      <p:sp>
        <p:nvSpPr>
          <p:cNvPr id="49" name="テキスト ボックス 48"/>
          <p:cNvSpPr txBox="1">
            <a:spLocks noChangeArrowheads="1"/>
          </p:cNvSpPr>
          <p:nvPr/>
        </p:nvSpPr>
        <p:spPr bwMode="auto">
          <a:xfrm>
            <a:off x="1692275" y="3933825"/>
            <a:ext cx="4608513" cy="646113"/>
          </a:xfrm>
          <a:prstGeom prst="rect">
            <a:avLst/>
          </a:prstGeom>
          <a:noFill/>
          <a:ln w="9525">
            <a:noFill/>
            <a:miter lim="800000"/>
            <a:headEnd/>
            <a:tailEnd/>
          </a:ln>
        </p:spPr>
        <p:txBody>
          <a:bodyPr>
            <a:spAutoFit/>
          </a:bodyPr>
          <a:lstStyle/>
          <a:p>
            <a:r>
              <a:rPr lang="en-US" altLang="ja-JP" sz="3600"/>
              <a:t>Ans=Ans+i=</a:t>
            </a:r>
            <a:r>
              <a:rPr lang="en-US" altLang="ja-JP" sz="3600" b="1">
                <a:solidFill>
                  <a:srgbClr val="00B050"/>
                </a:solidFill>
              </a:rPr>
              <a:t>14</a:t>
            </a:r>
            <a:r>
              <a:rPr lang="en-US" altLang="ja-JP" sz="3600"/>
              <a:t>+</a:t>
            </a:r>
            <a:r>
              <a:rPr lang="en-US" altLang="ja-JP" sz="3600" b="1">
                <a:solidFill>
                  <a:srgbClr val="FF0000"/>
                </a:solidFill>
              </a:rPr>
              <a:t>3</a:t>
            </a:r>
            <a:r>
              <a:rPr lang="en-US" altLang="ja-JP" sz="3600"/>
              <a:t>=</a:t>
            </a:r>
            <a:r>
              <a:rPr lang="en-US" altLang="ja-JP" sz="3600" b="1">
                <a:solidFill>
                  <a:srgbClr val="FF66FF"/>
                </a:solidFill>
              </a:rPr>
              <a:t>17</a:t>
            </a:r>
            <a:endParaRPr lang="ja-JP" altLang="en-US" sz="3600" b="1">
              <a:solidFill>
                <a:srgbClr val="FF66FF"/>
              </a:solidFill>
            </a:endParaRPr>
          </a:p>
        </p:txBody>
      </p:sp>
      <p:cxnSp>
        <p:nvCxnSpPr>
          <p:cNvPr id="51" name="直線矢印コネクタ 50"/>
          <p:cNvCxnSpPr/>
          <p:nvPr/>
        </p:nvCxnSpPr>
        <p:spPr>
          <a:xfrm rot="10800000" flipV="1">
            <a:off x="4787900" y="3573463"/>
            <a:ext cx="931863" cy="431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5651500" y="5157788"/>
            <a:ext cx="3168650" cy="584200"/>
          </a:xfrm>
          <a:prstGeom prst="rect">
            <a:avLst/>
          </a:prstGeom>
          <a:solidFill>
            <a:srgbClr val="FFFF00"/>
          </a:solidFill>
          <a:ln w="9525">
            <a:solidFill>
              <a:schemeClr val="tx1"/>
            </a:solidFill>
            <a:miter lim="800000"/>
            <a:headEnd/>
            <a:tailEnd/>
          </a:ln>
        </p:spPr>
        <p:txBody>
          <a:bodyPr>
            <a:spAutoFit/>
          </a:bodyPr>
          <a:lstStyle/>
          <a:p>
            <a:r>
              <a:rPr lang="en-US" altLang="ja-JP" sz="3200"/>
              <a:t>Ans=10+4+3+2</a:t>
            </a:r>
            <a:endParaRPr lang="ja-JP" altLang="en-US" sz="3200"/>
          </a:p>
        </p:txBody>
      </p:sp>
      <p:sp>
        <p:nvSpPr>
          <p:cNvPr id="53" name="円/楕円 52"/>
          <p:cNvSpPr/>
          <p:nvPr/>
        </p:nvSpPr>
        <p:spPr>
          <a:xfrm>
            <a:off x="2195513" y="5661025"/>
            <a:ext cx="1214437"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395" name="テキスト ボックス 4"/>
          <p:cNvSpPr txBox="1">
            <a:spLocks noChangeArrowheads="1"/>
          </p:cNvSpPr>
          <p:nvPr/>
        </p:nvSpPr>
        <p:spPr bwMode="auto">
          <a:xfrm>
            <a:off x="468313" y="5805488"/>
            <a:ext cx="7632700"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-1</a:t>
            </a:r>
            <a:r>
              <a:rPr lang="zh-TW" altLang="en-US" sz="2800"/>
              <a:t>   </a:t>
            </a:r>
            <a:r>
              <a:rPr lang="ja-JP" altLang="en-US" sz="2800"/>
              <a:t>　    </a:t>
            </a:r>
            <a:r>
              <a:rPr lang="ja-JP" altLang="en-US" sz="2800">
                <a:solidFill>
                  <a:srgbClr val="0000FF"/>
                </a:solidFill>
              </a:rPr>
              <a:t>２．</a:t>
            </a:r>
            <a:r>
              <a:rPr lang="en-US" altLang="zh-TW" sz="2800"/>
              <a:t>19</a:t>
            </a:r>
            <a:r>
              <a:rPr lang="zh-TW" altLang="en-US" sz="2800"/>
              <a:t>    </a:t>
            </a:r>
            <a:r>
              <a:rPr lang="ja-JP" altLang="en-US" sz="2800"/>
              <a:t>　  </a:t>
            </a:r>
            <a:r>
              <a:rPr lang="ja-JP" altLang="en-US" sz="2800">
                <a:solidFill>
                  <a:srgbClr val="0000FF"/>
                </a:solidFill>
              </a:rPr>
              <a:t>３．</a:t>
            </a:r>
            <a:r>
              <a:rPr lang="en-US" altLang="zh-TW" sz="2800"/>
              <a:t>1  </a:t>
            </a:r>
            <a:r>
              <a:rPr lang="zh-TW" altLang="en-US" sz="2800"/>
              <a:t>    </a:t>
            </a:r>
            <a:r>
              <a:rPr lang="ja-JP" altLang="en-US" sz="2800">
                <a:solidFill>
                  <a:srgbClr val="0000FF"/>
                </a:solidFill>
              </a:rPr>
              <a:t>４．</a:t>
            </a:r>
            <a:r>
              <a:rPr lang="en-US" altLang="zh-TW" sz="2800"/>
              <a:t>17</a:t>
            </a:r>
            <a:r>
              <a:rPr lang="zh-TW" altLang="en-US" sz="2800"/>
              <a:t>         </a:t>
            </a:r>
            <a:r>
              <a:rPr lang="ja-JP" altLang="en-US" sz="2800">
                <a:solidFill>
                  <a:srgbClr val="0000FF"/>
                </a:solidFill>
              </a:rPr>
              <a:t>５．</a:t>
            </a:r>
            <a:r>
              <a:rPr lang="en-US" altLang="zh-TW" sz="2800"/>
              <a:t>-5</a:t>
            </a:r>
            <a:r>
              <a:rPr lang="zh-TW" altLang="en-US" sz="2800"/>
              <a:t>   </a:t>
            </a:r>
          </a:p>
        </p:txBody>
      </p:sp>
      <p:sp>
        <p:nvSpPr>
          <p:cNvPr id="13" name="テキスト ボックス 12"/>
          <p:cNvSpPr txBox="1">
            <a:spLocks noChangeArrowheads="1"/>
          </p:cNvSpPr>
          <p:nvPr/>
        </p:nvSpPr>
        <p:spPr bwMode="auto">
          <a:xfrm>
            <a:off x="684213" y="4724400"/>
            <a:ext cx="858837" cy="585788"/>
          </a:xfrm>
          <a:prstGeom prst="rect">
            <a:avLst/>
          </a:prstGeom>
          <a:noFill/>
          <a:ln w="9525">
            <a:noFill/>
            <a:miter lim="800000"/>
            <a:headEnd/>
            <a:tailEnd/>
          </a:ln>
        </p:spPr>
        <p:txBody>
          <a:bodyPr>
            <a:spAutoFit/>
          </a:bodyPr>
          <a:lstStyle/>
          <a:p>
            <a:r>
              <a:rPr lang="en-US" altLang="ja-JP" sz="3200" b="1">
                <a:solidFill>
                  <a:srgbClr val="FF0000"/>
                </a:solidFill>
              </a:rPr>
              <a:t>i=2</a:t>
            </a:r>
            <a:endParaRPr lang="ja-JP" altLang="en-US" sz="3200" b="1">
              <a:solidFill>
                <a:srgbClr val="FF0000"/>
              </a:solidFill>
            </a:endParaRPr>
          </a:p>
        </p:txBody>
      </p:sp>
      <p:sp>
        <p:nvSpPr>
          <p:cNvPr id="14" name="テキスト ボックス 13"/>
          <p:cNvSpPr txBox="1">
            <a:spLocks noChangeArrowheads="1"/>
          </p:cNvSpPr>
          <p:nvPr/>
        </p:nvSpPr>
        <p:spPr bwMode="auto">
          <a:xfrm>
            <a:off x="1692275" y="4652963"/>
            <a:ext cx="4608513" cy="708025"/>
          </a:xfrm>
          <a:prstGeom prst="rect">
            <a:avLst/>
          </a:prstGeom>
          <a:noFill/>
          <a:ln w="9525">
            <a:noFill/>
            <a:miter lim="800000"/>
            <a:headEnd/>
            <a:tailEnd/>
          </a:ln>
        </p:spPr>
        <p:txBody>
          <a:bodyPr>
            <a:spAutoFit/>
          </a:bodyPr>
          <a:lstStyle/>
          <a:p>
            <a:r>
              <a:rPr lang="en-US" altLang="ja-JP" sz="3600"/>
              <a:t>Ans=Ans+i=</a:t>
            </a:r>
            <a:r>
              <a:rPr lang="en-US" altLang="ja-JP" sz="3600" b="1">
                <a:solidFill>
                  <a:srgbClr val="FF66FF"/>
                </a:solidFill>
              </a:rPr>
              <a:t>17</a:t>
            </a:r>
            <a:r>
              <a:rPr lang="en-US" altLang="ja-JP" sz="3600"/>
              <a:t>+</a:t>
            </a:r>
            <a:r>
              <a:rPr lang="en-US" altLang="ja-JP" sz="3600" b="1">
                <a:solidFill>
                  <a:srgbClr val="FF0000"/>
                </a:solidFill>
              </a:rPr>
              <a:t>2</a:t>
            </a:r>
            <a:r>
              <a:rPr lang="en-US" altLang="ja-JP" sz="3600"/>
              <a:t>=</a:t>
            </a:r>
            <a:r>
              <a:rPr lang="en-US" altLang="ja-JP" sz="4000" b="1"/>
              <a:t>19</a:t>
            </a:r>
            <a:endParaRPr lang="ja-JP" altLang="en-US" sz="4000" b="1"/>
          </a:p>
        </p:txBody>
      </p:sp>
      <p:cxnSp>
        <p:nvCxnSpPr>
          <p:cNvPr id="16" name="直線矢印コネクタ 15"/>
          <p:cNvCxnSpPr/>
          <p:nvPr/>
        </p:nvCxnSpPr>
        <p:spPr>
          <a:xfrm rot="10800000" flipV="1">
            <a:off x="4716463" y="4365625"/>
            <a:ext cx="931862" cy="431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770" decel="100000"/>
                                        <p:tgtEl>
                                          <p:spTgt spid="52"/>
                                        </p:tgtEl>
                                      </p:cBhvr>
                                    </p:animEffect>
                                    <p:animScale>
                                      <p:cBhvr>
                                        <p:cTn id="46" dur="770" decel="100000"/>
                                        <p:tgtEl>
                                          <p:spTgt spid="52"/>
                                        </p:tgtEl>
                                      </p:cBhvr>
                                      <p:from x="10000" y="10000"/>
                                      <p:to x="200000" y="450000"/>
                                    </p:animScale>
                                    <p:animScale>
                                      <p:cBhvr>
                                        <p:cTn id="47" dur="1230" accel="100000" fill="hold">
                                          <p:stCondLst>
                                            <p:cond delay="770"/>
                                          </p:stCondLst>
                                        </p:cTn>
                                        <p:tgtEl>
                                          <p:spTgt spid="52"/>
                                        </p:tgtEl>
                                      </p:cBhvr>
                                      <p:from x="200000" y="450000"/>
                                      <p:to x="100000" y="100000"/>
                                    </p:animScale>
                                    <p:set>
                                      <p:cBhvr>
                                        <p:cTn id="48" dur="770" fill="hold"/>
                                        <p:tgtEl>
                                          <p:spTgt spid="52"/>
                                        </p:tgtEl>
                                        <p:attrNameLst>
                                          <p:attrName>ppt_x</p:attrName>
                                        </p:attrNameLst>
                                      </p:cBhvr>
                                      <p:to>
                                        <p:strVal val="(0.5)"/>
                                      </p:to>
                                    </p:set>
                                    <p:anim from="(0.5)" to="(#ppt_x)" calcmode="lin" valueType="num">
                                      <p:cBhvr>
                                        <p:cTn id="49" dur="1230" accel="100000" fill="hold">
                                          <p:stCondLst>
                                            <p:cond delay="770"/>
                                          </p:stCondLst>
                                        </p:cTn>
                                        <p:tgtEl>
                                          <p:spTgt spid="52"/>
                                        </p:tgtEl>
                                        <p:attrNameLst>
                                          <p:attrName>ppt_x</p:attrName>
                                        </p:attrNameLst>
                                      </p:cBhvr>
                                    </p:anim>
                                    <p:set>
                                      <p:cBhvr>
                                        <p:cTn id="50" dur="770" fill="hold"/>
                                        <p:tgtEl>
                                          <p:spTgt spid="52"/>
                                        </p:tgtEl>
                                        <p:attrNameLst>
                                          <p:attrName>ppt_y</p:attrName>
                                        </p:attrNameLst>
                                      </p:cBhvr>
                                      <p:to>
                                        <p:strVal val="(#ppt_y+0.4)"/>
                                      </p:to>
                                    </p:set>
                                    <p:anim from="(#ppt_y+0.4)" to="(#ppt_y)" calcmode="lin" valueType="num">
                                      <p:cBhvr>
                                        <p:cTn id="51" dur="1230" accel="100000" fill="hold">
                                          <p:stCondLst>
                                            <p:cond delay="770"/>
                                          </p:stCondLst>
                                        </p:cTn>
                                        <p:tgtEl>
                                          <p:spTgt spid="52"/>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dissolve">
                                      <p:cBhvr>
                                        <p:cTn id="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2" grpId="0" animBg="1"/>
      <p:bldP spid="53" grpId="0" animBg="1"/>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250825" y="549275"/>
            <a:ext cx="7543800" cy="723900"/>
          </a:xfrm>
        </p:spPr>
        <p:txBody>
          <a:bodyPr/>
          <a:lstStyle/>
          <a:p>
            <a:pPr eaLnBrk="1" hangingPunct="1"/>
            <a:r>
              <a:rPr lang="ja-JP" altLang="en-US" smtClean="0"/>
              <a:t>理解度チェック４</a:t>
            </a:r>
          </a:p>
        </p:txBody>
      </p:sp>
      <p:sp>
        <p:nvSpPr>
          <p:cNvPr id="18435" name="テキスト ボックス 4"/>
          <p:cNvSpPr txBox="1">
            <a:spLocks noChangeArrowheads="1"/>
          </p:cNvSpPr>
          <p:nvPr/>
        </p:nvSpPr>
        <p:spPr bwMode="auto">
          <a:xfrm>
            <a:off x="539750" y="522922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4</a:t>
            </a:r>
            <a:r>
              <a:rPr lang="zh-TW" altLang="en-US" sz="3600"/>
              <a:t>    </a:t>
            </a:r>
            <a:r>
              <a:rPr lang="ja-JP" altLang="en-US" sz="3600"/>
              <a:t>　  </a:t>
            </a:r>
            <a:r>
              <a:rPr lang="ja-JP" altLang="en-US" sz="3600">
                <a:solidFill>
                  <a:srgbClr val="0000FF"/>
                </a:solidFill>
              </a:rPr>
              <a:t>３．</a:t>
            </a:r>
            <a:r>
              <a:rPr lang="en-US" altLang="zh-TW" sz="3600"/>
              <a:t>6  </a:t>
            </a:r>
          </a:p>
          <a:p>
            <a:pPr marL="457200" indent="-457200"/>
            <a:r>
              <a:rPr lang="zh-TW" altLang="en-US" sz="3600"/>
              <a:t> </a:t>
            </a:r>
            <a:r>
              <a:rPr lang="ja-JP" altLang="en-US" sz="3600">
                <a:solidFill>
                  <a:srgbClr val="0000FF"/>
                </a:solidFill>
              </a:rPr>
              <a:t>４．</a:t>
            </a:r>
            <a:r>
              <a:rPr lang="en-US" altLang="zh-TW" sz="3600"/>
              <a:t>12</a:t>
            </a:r>
            <a:r>
              <a:rPr lang="zh-TW" altLang="en-US" sz="3600"/>
              <a:t>         </a:t>
            </a:r>
            <a:r>
              <a:rPr lang="ja-JP" altLang="en-US" sz="3600">
                <a:solidFill>
                  <a:srgbClr val="0000FF"/>
                </a:solidFill>
              </a:rPr>
              <a:t>５．</a:t>
            </a:r>
            <a:r>
              <a:rPr lang="en-US" altLang="zh-TW" sz="3600"/>
              <a:t>16</a:t>
            </a:r>
            <a:r>
              <a:rPr lang="zh-TW" altLang="en-US" sz="3600"/>
              <a:t>   </a:t>
            </a:r>
          </a:p>
        </p:txBody>
      </p:sp>
      <p:sp>
        <p:nvSpPr>
          <p:cNvPr id="18436"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636838"/>
            <a:ext cx="6337300" cy="206216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=1;i&lt;=3;i++)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395288" y="260350"/>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=1;i&lt;=3;i=</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6" name="テキスト ボックス 45"/>
          <p:cNvSpPr txBox="1">
            <a:spLocks noChangeArrowheads="1"/>
          </p:cNvSpPr>
          <p:nvPr/>
        </p:nvSpPr>
        <p:spPr bwMode="auto">
          <a:xfrm>
            <a:off x="684213" y="3213100"/>
            <a:ext cx="935037" cy="584200"/>
          </a:xfrm>
          <a:prstGeom prst="rect">
            <a:avLst/>
          </a:prstGeom>
          <a:noFill/>
          <a:ln w="9525">
            <a:noFill/>
            <a:miter lim="800000"/>
            <a:headEnd/>
            <a:tailEnd/>
          </a:ln>
        </p:spPr>
        <p:txBody>
          <a:bodyPr>
            <a:spAutoFit/>
          </a:bodyPr>
          <a:lstStyle/>
          <a:p>
            <a:r>
              <a:rPr lang="en-US" altLang="ja-JP" sz="3200" b="1">
                <a:solidFill>
                  <a:srgbClr val="FF0000"/>
                </a:solidFill>
              </a:rPr>
              <a:t>i=1</a:t>
            </a:r>
            <a:endParaRPr lang="ja-JP" altLang="en-US" sz="3200" b="1">
              <a:solidFill>
                <a:srgbClr val="FF0000"/>
              </a:solidFill>
            </a:endParaRPr>
          </a:p>
        </p:txBody>
      </p:sp>
      <p:sp>
        <p:nvSpPr>
          <p:cNvPr id="47" name="テキスト ボックス 46"/>
          <p:cNvSpPr txBox="1">
            <a:spLocks noChangeArrowheads="1"/>
          </p:cNvSpPr>
          <p:nvPr/>
        </p:nvSpPr>
        <p:spPr bwMode="auto">
          <a:xfrm>
            <a:off x="1692275" y="3141663"/>
            <a:ext cx="5616575" cy="646112"/>
          </a:xfrm>
          <a:prstGeom prst="rect">
            <a:avLst/>
          </a:prstGeom>
          <a:noFill/>
          <a:ln w="9525">
            <a:noFill/>
            <a:miter lim="800000"/>
            <a:headEnd/>
            <a:tailEnd/>
          </a:ln>
        </p:spPr>
        <p:txBody>
          <a:bodyPr>
            <a:spAutoFit/>
          </a:bodyPr>
          <a:lstStyle/>
          <a:p>
            <a:r>
              <a:rPr lang="en-US" altLang="ja-JP" sz="3600">
                <a:latin typeface="Courier New" pitchFamily="49" charset="0"/>
                <a:cs typeface="Courier New" pitchFamily="49" charset="0"/>
              </a:rPr>
              <a:t>Ans=Ans-i=</a:t>
            </a:r>
            <a:r>
              <a:rPr lang="en-US" altLang="ja-JP" sz="3600" b="1">
                <a:solidFill>
                  <a:srgbClr val="2209BB"/>
                </a:solidFill>
                <a:latin typeface="Courier New" pitchFamily="49" charset="0"/>
                <a:cs typeface="Courier New" pitchFamily="49" charset="0"/>
              </a:rPr>
              <a:t>10</a:t>
            </a:r>
            <a:r>
              <a:rPr lang="en-US" altLang="ja-JP" sz="3600">
                <a:latin typeface="Courier New" pitchFamily="49" charset="0"/>
                <a:cs typeface="Courier New" pitchFamily="49" charset="0"/>
              </a:rPr>
              <a:t>-</a:t>
            </a:r>
            <a:r>
              <a:rPr lang="en-US" altLang="ja-JP" sz="3600" b="1">
                <a:solidFill>
                  <a:srgbClr val="FF0000"/>
                </a:solidFill>
                <a:latin typeface="Courier New" pitchFamily="49" charset="0"/>
                <a:cs typeface="Courier New" pitchFamily="49" charset="0"/>
              </a:rPr>
              <a:t>1</a:t>
            </a:r>
            <a:r>
              <a:rPr lang="en-US" altLang="ja-JP" sz="3600">
                <a:latin typeface="Courier New" pitchFamily="49" charset="0"/>
                <a:cs typeface="Courier New" pitchFamily="49" charset="0"/>
              </a:rPr>
              <a:t>=</a:t>
            </a:r>
            <a:r>
              <a:rPr lang="en-US" altLang="ja-JP" sz="3600" b="1">
                <a:solidFill>
                  <a:srgbClr val="00B050"/>
                </a:solidFill>
                <a:latin typeface="Courier New" pitchFamily="49" charset="0"/>
                <a:cs typeface="Courier New" pitchFamily="49" charset="0"/>
              </a:rPr>
              <a:t>9</a:t>
            </a:r>
            <a:endParaRPr lang="ja-JP" altLang="en-US" sz="3600" b="1">
              <a:solidFill>
                <a:srgbClr val="00B050"/>
              </a:solidFill>
              <a:latin typeface="Courier New" pitchFamily="49" charset="0"/>
              <a:cs typeface="Courier New" pitchFamily="49" charset="0"/>
            </a:endParaRPr>
          </a:p>
        </p:txBody>
      </p:sp>
      <p:sp>
        <p:nvSpPr>
          <p:cNvPr id="48" name="テキスト ボックス 47"/>
          <p:cNvSpPr txBox="1">
            <a:spLocks noChangeArrowheads="1"/>
          </p:cNvSpPr>
          <p:nvPr/>
        </p:nvSpPr>
        <p:spPr bwMode="auto">
          <a:xfrm>
            <a:off x="684213" y="3933825"/>
            <a:ext cx="858837" cy="584200"/>
          </a:xfrm>
          <a:prstGeom prst="rect">
            <a:avLst/>
          </a:prstGeom>
          <a:noFill/>
          <a:ln w="9525">
            <a:noFill/>
            <a:miter lim="800000"/>
            <a:headEnd/>
            <a:tailEnd/>
          </a:ln>
        </p:spPr>
        <p:txBody>
          <a:bodyPr>
            <a:spAutoFit/>
          </a:bodyPr>
          <a:lstStyle/>
          <a:p>
            <a:r>
              <a:rPr lang="en-US" altLang="ja-JP" sz="3200" b="1">
                <a:solidFill>
                  <a:srgbClr val="FF0000"/>
                </a:solidFill>
              </a:rPr>
              <a:t>i=2</a:t>
            </a:r>
            <a:endParaRPr lang="ja-JP" altLang="en-US" sz="3200" b="1">
              <a:solidFill>
                <a:srgbClr val="FF0000"/>
              </a:solidFill>
            </a:endParaRPr>
          </a:p>
        </p:txBody>
      </p:sp>
      <p:sp>
        <p:nvSpPr>
          <p:cNvPr id="49" name="テキスト ボックス 48"/>
          <p:cNvSpPr txBox="1">
            <a:spLocks noChangeArrowheads="1"/>
          </p:cNvSpPr>
          <p:nvPr/>
        </p:nvSpPr>
        <p:spPr bwMode="auto">
          <a:xfrm>
            <a:off x="1692275" y="3933825"/>
            <a:ext cx="5688013" cy="646113"/>
          </a:xfrm>
          <a:prstGeom prst="rect">
            <a:avLst/>
          </a:prstGeom>
          <a:noFill/>
          <a:ln w="9525">
            <a:noFill/>
            <a:miter lim="800000"/>
            <a:headEnd/>
            <a:tailEnd/>
          </a:ln>
        </p:spPr>
        <p:txBody>
          <a:bodyPr>
            <a:spAutoFit/>
          </a:bodyPr>
          <a:lstStyle/>
          <a:p>
            <a:r>
              <a:rPr lang="en-US" altLang="ja-JP" sz="3600">
                <a:latin typeface="Courier New" pitchFamily="49" charset="0"/>
                <a:cs typeface="Courier New" pitchFamily="49" charset="0"/>
              </a:rPr>
              <a:t>Ans=Ans-i= </a:t>
            </a:r>
            <a:r>
              <a:rPr lang="en-US" altLang="ja-JP" sz="3600" b="1">
                <a:solidFill>
                  <a:srgbClr val="00B050"/>
                </a:solidFill>
                <a:latin typeface="Courier New" pitchFamily="49" charset="0"/>
                <a:cs typeface="Courier New" pitchFamily="49" charset="0"/>
              </a:rPr>
              <a:t>9</a:t>
            </a:r>
            <a:r>
              <a:rPr lang="en-US" altLang="ja-JP" sz="3600">
                <a:latin typeface="Courier New" pitchFamily="49" charset="0"/>
                <a:cs typeface="Courier New" pitchFamily="49" charset="0"/>
              </a:rPr>
              <a:t>-</a:t>
            </a:r>
            <a:r>
              <a:rPr lang="en-US" altLang="ja-JP" sz="3600" b="1">
                <a:solidFill>
                  <a:srgbClr val="FF0000"/>
                </a:solidFill>
                <a:latin typeface="Courier New" pitchFamily="49" charset="0"/>
                <a:cs typeface="Courier New" pitchFamily="49" charset="0"/>
              </a:rPr>
              <a:t>2</a:t>
            </a:r>
            <a:r>
              <a:rPr lang="en-US" altLang="ja-JP" sz="3600">
                <a:latin typeface="Courier New" pitchFamily="49" charset="0"/>
                <a:cs typeface="Courier New" pitchFamily="49" charset="0"/>
              </a:rPr>
              <a:t>=</a:t>
            </a:r>
            <a:r>
              <a:rPr lang="en-US" altLang="ja-JP" sz="3600" b="1">
                <a:solidFill>
                  <a:srgbClr val="FF66FF"/>
                </a:solidFill>
                <a:latin typeface="Courier New" pitchFamily="49" charset="0"/>
                <a:cs typeface="Courier New" pitchFamily="49" charset="0"/>
              </a:rPr>
              <a:t>7</a:t>
            </a:r>
            <a:endParaRPr lang="ja-JP" altLang="en-US" sz="3600" b="1">
              <a:solidFill>
                <a:srgbClr val="FF66FF"/>
              </a:solidFill>
              <a:latin typeface="Courier New" pitchFamily="49" charset="0"/>
              <a:cs typeface="Courier New" pitchFamily="49" charset="0"/>
            </a:endParaRPr>
          </a:p>
        </p:txBody>
      </p:sp>
      <p:cxnSp>
        <p:nvCxnSpPr>
          <p:cNvPr id="51" name="直線矢印コネクタ 50"/>
          <p:cNvCxnSpPr/>
          <p:nvPr/>
        </p:nvCxnSpPr>
        <p:spPr>
          <a:xfrm rot="10800000" flipV="1">
            <a:off x="5003800" y="3573463"/>
            <a:ext cx="1003300" cy="50323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5651500" y="5157788"/>
            <a:ext cx="3168650" cy="584200"/>
          </a:xfrm>
          <a:prstGeom prst="rect">
            <a:avLst/>
          </a:prstGeom>
          <a:solidFill>
            <a:srgbClr val="FFFF00"/>
          </a:solidFill>
          <a:ln w="9525">
            <a:solidFill>
              <a:schemeClr val="tx1"/>
            </a:solidFill>
            <a:miter lim="800000"/>
            <a:headEnd/>
            <a:tailEnd/>
          </a:ln>
        </p:spPr>
        <p:txBody>
          <a:bodyPr>
            <a:spAutoFit/>
          </a:bodyPr>
          <a:lstStyle/>
          <a:p>
            <a:r>
              <a:rPr lang="en-US" altLang="ja-JP" sz="3200"/>
              <a:t>Ans=10-1-2-3</a:t>
            </a:r>
            <a:endParaRPr lang="ja-JP" altLang="en-US" sz="3200"/>
          </a:p>
        </p:txBody>
      </p:sp>
      <p:sp>
        <p:nvSpPr>
          <p:cNvPr id="53" name="円/楕円 52"/>
          <p:cNvSpPr/>
          <p:nvPr/>
        </p:nvSpPr>
        <p:spPr>
          <a:xfrm>
            <a:off x="1979613" y="5661025"/>
            <a:ext cx="1285875" cy="936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67" name="テキスト ボックス 4"/>
          <p:cNvSpPr txBox="1">
            <a:spLocks noChangeArrowheads="1"/>
          </p:cNvSpPr>
          <p:nvPr/>
        </p:nvSpPr>
        <p:spPr bwMode="auto">
          <a:xfrm>
            <a:off x="395288" y="5805488"/>
            <a:ext cx="7632700"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1</a:t>
            </a:r>
            <a:r>
              <a:rPr lang="zh-TW" altLang="en-US" sz="2800"/>
              <a:t>   </a:t>
            </a:r>
            <a:r>
              <a:rPr lang="ja-JP" altLang="en-US" sz="2800"/>
              <a:t>　    </a:t>
            </a:r>
            <a:r>
              <a:rPr lang="ja-JP" altLang="en-US" sz="2800">
                <a:solidFill>
                  <a:srgbClr val="0000FF"/>
                </a:solidFill>
              </a:rPr>
              <a:t>２．</a:t>
            </a:r>
            <a:r>
              <a:rPr lang="en-US" altLang="zh-TW" sz="2800"/>
              <a:t>4</a:t>
            </a:r>
            <a:r>
              <a:rPr lang="zh-TW" altLang="en-US" sz="2800"/>
              <a:t>    </a:t>
            </a:r>
            <a:r>
              <a:rPr lang="ja-JP" altLang="en-US" sz="2800"/>
              <a:t>　  </a:t>
            </a:r>
            <a:r>
              <a:rPr lang="ja-JP" altLang="en-US" sz="2800">
                <a:solidFill>
                  <a:srgbClr val="0000FF"/>
                </a:solidFill>
              </a:rPr>
              <a:t>３．</a:t>
            </a:r>
            <a:r>
              <a:rPr lang="en-US" altLang="zh-TW" sz="2800"/>
              <a:t>6  </a:t>
            </a:r>
            <a:r>
              <a:rPr lang="zh-TW" altLang="en-US" sz="2800"/>
              <a:t>    </a:t>
            </a:r>
            <a:r>
              <a:rPr lang="ja-JP" altLang="en-US" sz="2800">
                <a:solidFill>
                  <a:srgbClr val="0000FF"/>
                </a:solidFill>
              </a:rPr>
              <a:t>４．</a:t>
            </a:r>
            <a:r>
              <a:rPr lang="en-US" altLang="zh-TW" sz="2800"/>
              <a:t>12</a:t>
            </a:r>
            <a:r>
              <a:rPr lang="zh-TW" altLang="en-US" sz="2800"/>
              <a:t>         </a:t>
            </a:r>
            <a:r>
              <a:rPr lang="ja-JP" altLang="en-US" sz="2800">
                <a:solidFill>
                  <a:srgbClr val="0000FF"/>
                </a:solidFill>
              </a:rPr>
              <a:t>５．</a:t>
            </a:r>
            <a:r>
              <a:rPr lang="en-US" altLang="zh-TW" sz="2800"/>
              <a:t>16</a:t>
            </a:r>
            <a:r>
              <a:rPr lang="zh-TW" altLang="en-US" sz="2800"/>
              <a:t>   </a:t>
            </a:r>
          </a:p>
        </p:txBody>
      </p:sp>
      <p:sp>
        <p:nvSpPr>
          <p:cNvPr id="13" name="テキスト ボックス 12"/>
          <p:cNvSpPr txBox="1">
            <a:spLocks noChangeArrowheads="1"/>
          </p:cNvSpPr>
          <p:nvPr/>
        </p:nvSpPr>
        <p:spPr bwMode="auto">
          <a:xfrm>
            <a:off x="684213" y="4724400"/>
            <a:ext cx="858837" cy="585788"/>
          </a:xfrm>
          <a:prstGeom prst="rect">
            <a:avLst/>
          </a:prstGeom>
          <a:noFill/>
          <a:ln w="9525">
            <a:noFill/>
            <a:miter lim="800000"/>
            <a:headEnd/>
            <a:tailEnd/>
          </a:ln>
        </p:spPr>
        <p:txBody>
          <a:bodyPr>
            <a:spAutoFit/>
          </a:bodyPr>
          <a:lstStyle/>
          <a:p>
            <a:r>
              <a:rPr lang="en-US" altLang="ja-JP" sz="3200" b="1">
                <a:solidFill>
                  <a:srgbClr val="FF0000"/>
                </a:solidFill>
              </a:rPr>
              <a:t>i=3</a:t>
            </a:r>
            <a:endParaRPr lang="ja-JP" altLang="en-US" sz="3200" b="1">
              <a:solidFill>
                <a:srgbClr val="FF0000"/>
              </a:solidFill>
            </a:endParaRPr>
          </a:p>
        </p:txBody>
      </p:sp>
      <p:sp>
        <p:nvSpPr>
          <p:cNvPr id="14" name="テキスト ボックス 13"/>
          <p:cNvSpPr txBox="1">
            <a:spLocks noChangeArrowheads="1"/>
          </p:cNvSpPr>
          <p:nvPr/>
        </p:nvSpPr>
        <p:spPr bwMode="auto">
          <a:xfrm>
            <a:off x="1692275" y="4652963"/>
            <a:ext cx="5759450" cy="708025"/>
          </a:xfrm>
          <a:prstGeom prst="rect">
            <a:avLst/>
          </a:prstGeom>
          <a:noFill/>
          <a:ln w="9525">
            <a:solidFill>
              <a:schemeClr val="accent1"/>
            </a:solidFill>
            <a:miter lim="800000"/>
            <a:headEnd/>
            <a:tailEnd/>
          </a:ln>
        </p:spPr>
        <p:txBody>
          <a:bodyPr>
            <a:spAutoFit/>
          </a:bodyPr>
          <a:lstStyle/>
          <a:p>
            <a:r>
              <a:rPr lang="en-US" altLang="ja-JP" sz="3600">
                <a:latin typeface="Courier New" pitchFamily="49" charset="0"/>
                <a:cs typeface="Courier New" pitchFamily="49" charset="0"/>
              </a:rPr>
              <a:t>Ans=Ans-i=</a:t>
            </a:r>
            <a:r>
              <a:rPr lang="en-US" altLang="ja-JP" sz="3600" b="1">
                <a:solidFill>
                  <a:srgbClr val="FF66FF"/>
                </a:solidFill>
                <a:latin typeface="Courier New" pitchFamily="49" charset="0"/>
                <a:cs typeface="Courier New" pitchFamily="49" charset="0"/>
              </a:rPr>
              <a:t> 7</a:t>
            </a:r>
            <a:r>
              <a:rPr lang="en-US" altLang="ja-JP" sz="3600">
                <a:latin typeface="Courier New" pitchFamily="49" charset="0"/>
                <a:cs typeface="Courier New" pitchFamily="49" charset="0"/>
              </a:rPr>
              <a:t>-</a:t>
            </a:r>
            <a:r>
              <a:rPr lang="en-US" altLang="ja-JP" sz="3600" b="1">
                <a:solidFill>
                  <a:srgbClr val="FF0000"/>
                </a:solidFill>
                <a:latin typeface="Courier New" pitchFamily="49" charset="0"/>
                <a:cs typeface="Courier New" pitchFamily="49" charset="0"/>
              </a:rPr>
              <a:t>3</a:t>
            </a:r>
            <a:r>
              <a:rPr lang="en-US" altLang="ja-JP" sz="3600">
                <a:latin typeface="Courier New" pitchFamily="49" charset="0"/>
                <a:cs typeface="Courier New" pitchFamily="49" charset="0"/>
              </a:rPr>
              <a:t>=</a:t>
            </a:r>
            <a:r>
              <a:rPr lang="en-US" altLang="ja-JP" sz="4000" b="1">
                <a:latin typeface="Courier New" pitchFamily="49" charset="0"/>
                <a:cs typeface="Courier New" pitchFamily="49" charset="0"/>
              </a:rPr>
              <a:t>4</a:t>
            </a:r>
            <a:endParaRPr lang="ja-JP" altLang="en-US" sz="4000" b="1">
              <a:latin typeface="Courier New" pitchFamily="49" charset="0"/>
              <a:cs typeface="Courier New" pitchFamily="49" charset="0"/>
            </a:endParaRPr>
          </a:p>
        </p:txBody>
      </p:sp>
      <p:cxnSp>
        <p:nvCxnSpPr>
          <p:cNvPr id="16" name="直線矢印コネクタ 15"/>
          <p:cNvCxnSpPr/>
          <p:nvPr/>
        </p:nvCxnSpPr>
        <p:spPr>
          <a:xfrm rot="10800000" flipV="1">
            <a:off x="5076825" y="4365625"/>
            <a:ext cx="930275" cy="4318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up)">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770" decel="100000"/>
                                        <p:tgtEl>
                                          <p:spTgt spid="52"/>
                                        </p:tgtEl>
                                      </p:cBhvr>
                                    </p:animEffect>
                                    <p:animScale>
                                      <p:cBhvr>
                                        <p:cTn id="46" dur="770" decel="100000"/>
                                        <p:tgtEl>
                                          <p:spTgt spid="52"/>
                                        </p:tgtEl>
                                      </p:cBhvr>
                                      <p:from x="10000" y="10000"/>
                                      <p:to x="200000" y="450000"/>
                                    </p:animScale>
                                    <p:animScale>
                                      <p:cBhvr>
                                        <p:cTn id="47" dur="1230" accel="100000" fill="hold">
                                          <p:stCondLst>
                                            <p:cond delay="770"/>
                                          </p:stCondLst>
                                        </p:cTn>
                                        <p:tgtEl>
                                          <p:spTgt spid="52"/>
                                        </p:tgtEl>
                                      </p:cBhvr>
                                      <p:from x="200000" y="450000"/>
                                      <p:to x="100000" y="100000"/>
                                    </p:animScale>
                                    <p:set>
                                      <p:cBhvr>
                                        <p:cTn id="48" dur="770" fill="hold"/>
                                        <p:tgtEl>
                                          <p:spTgt spid="52"/>
                                        </p:tgtEl>
                                        <p:attrNameLst>
                                          <p:attrName>ppt_x</p:attrName>
                                        </p:attrNameLst>
                                      </p:cBhvr>
                                      <p:to>
                                        <p:strVal val="(0.5)"/>
                                      </p:to>
                                    </p:set>
                                    <p:anim from="(0.5)" to="(#ppt_x)" calcmode="lin" valueType="num">
                                      <p:cBhvr>
                                        <p:cTn id="49" dur="1230" accel="100000" fill="hold">
                                          <p:stCondLst>
                                            <p:cond delay="770"/>
                                          </p:stCondLst>
                                        </p:cTn>
                                        <p:tgtEl>
                                          <p:spTgt spid="52"/>
                                        </p:tgtEl>
                                        <p:attrNameLst>
                                          <p:attrName>ppt_x</p:attrName>
                                        </p:attrNameLst>
                                      </p:cBhvr>
                                    </p:anim>
                                    <p:set>
                                      <p:cBhvr>
                                        <p:cTn id="50" dur="770" fill="hold"/>
                                        <p:tgtEl>
                                          <p:spTgt spid="52"/>
                                        </p:tgtEl>
                                        <p:attrNameLst>
                                          <p:attrName>ppt_y</p:attrName>
                                        </p:attrNameLst>
                                      </p:cBhvr>
                                      <p:to>
                                        <p:strVal val="(#ppt_y+0.4)"/>
                                      </p:to>
                                    </p:set>
                                    <p:anim from="(#ppt_y+0.4)" to="(#ppt_y)" calcmode="lin" valueType="num">
                                      <p:cBhvr>
                                        <p:cTn id="51" dur="1230" accel="100000" fill="hold">
                                          <p:stCondLst>
                                            <p:cond delay="770"/>
                                          </p:stCondLst>
                                        </p:cTn>
                                        <p:tgtEl>
                                          <p:spTgt spid="52"/>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dissolve">
                                      <p:cBhvr>
                                        <p:cTn id="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2" grpId="0" animBg="1"/>
      <p:bldP spid="53" grpId="0" animBg="1"/>
      <p:bldP spid="13"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250825" y="549275"/>
            <a:ext cx="7543800" cy="723900"/>
          </a:xfrm>
        </p:spPr>
        <p:txBody>
          <a:bodyPr/>
          <a:lstStyle/>
          <a:p>
            <a:pPr eaLnBrk="1" hangingPunct="1"/>
            <a:r>
              <a:rPr lang="ja-JP" altLang="en-US" smtClean="0"/>
              <a:t>理解度チェック５</a:t>
            </a:r>
          </a:p>
        </p:txBody>
      </p:sp>
      <p:sp>
        <p:nvSpPr>
          <p:cNvPr id="21507" name="テキスト ボックス 4"/>
          <p:cNvSpPr txBox="1">
            <a:spLocks noChangeArrowheads="1"/>
          </p:cNvSpPr>
          <p:nvPr/>
        </p:nvSpPr>
        <p:spPr bwMode="auto">
          <a:xfrm>
            <a:off x="539750" y="522922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i&lt;=10</a:t>
            </a:r>
            <a:r>
              <a:rPr lang="zh-TW" altLang="en-US" sz="3600"/>
              <a:t>   </a:t>
            </a:r>
            <a:r>
              <a:rPr lang="ja-JP" altLang="en-US" sz="3600"/>
              <a:t>　  </a:t>
            </a:r>
            <a:r>
              <a:rPr lang="ja-JP" altLang="en-US" sz="3600">
                <a:solidFill>
                  <a:srgbClr val="0000FF"/>
                </a:solidFill>
              </a:rPr>
              <a:t>２．</a:t>
            </a:r>
            <a:r>
              <a:rPr lang="en-US" altLang="zh-TW" sz="3600"/>
              <a:t>i==5</a:t>
            </a:r>
            <a:r>
              <a:rPr lang="zh-TW" altLang="en-US" sz="3600"/>
              <a:t>    </a:t>
            </a:r>
            <a:r>
              <a:rPr lang="ja-JP" altLang="en-US" sz="3600"/>
              <a:t>　  </a:t>
            </a:r>
            <a:r>
              <a:rPr lang="ja-JP" altLang="en-US" sz="3600">
                <a:solidFill>
                  <a:srgbClr val="0000FF"/>
                </a:solidFill>
              </a:rPr>
              <a:t>３．</a:t>
            </a:r>
            <a:r>
              <a:rPr lang="en-US" altLang="zh-TW" sz="3600"/>
              <a:t>i&lt;5  </a:t>
            </a:r>
          </a:p>
          <a:p>
            <a:pPr marL="457200" indent="-457200"/>
            <a:r>
              <a:rPr lang="zh-TW" altLang="en-US" sz="3600"/>
              <a:t> </a:t>
            </a:r>
            <a:r>
              <a:rPr lang="ja-JP" altLang="en-US" sz="3600">
                <a:solidFill>
                  <a:srgbClr val="0000FF"/>
                </a:solidFill>
              </a:rPr>
              <a:t>４．</a:t>
            </a:r>
            <a:r>
              <a:rPr lang="en-US" altLang="zh-TW" sz="3600"/>
              <a:t>i&lt;=4</a:t>
            </a:r>
            <a:r>
              <a:rPr lang="zh-TW" altLang="en-US" sz="3600"/>
              <a:t>         </a:t>
            </a:r>
            <a:r>
              <a:rPr lang="ja-JP" altLang="en-US" sz="3600">
                <a:solidFill>
                  <a:srgbClr val="0000FF"/>
                </a:solidFill>
              </a:rPr>
              <a:t>５．</a:t>
            </a:r>
            <a:r>
              <a:rPr lang="en-US" altLang="zh-TW" sz="3600"/>
              <a:t>i&lt;=5</a:t>
            </a:r>
            <a:r>
              <a:rPr lang="zh-TW" altLang="en-US" sz="3600"/>
              <a:t>  </a:t>
            </a:r>
          </a:p>
        </p:txBody>
      </p:sp>
      <p:sp>
        <p:nvSpPr>
          <p:cNvPr id="21508" name="正方形/長方形 7"/>
          <p:cNvSpPr>
            <a:spLocks noChangeArrowheads="1"/>
          </p:cNvSpPr>
          <p:nvPr/>
        </p:nvSpPr>
        <p:spPr bwMode="auto">
          <a:xfrm>
            <a:off x="323850" y="1268413"/>
            <a:ext cx="7632700" cy="954087"/>
          </a:xfrm>
          <a:prstGeom prst="rect">
            <a:avLst/>
          </a:prstGeom>
          <a:noFill/>
          <a:ln w="9525">
            <a:noFill/>
            <a:miter lim="800000"/>
            <a:headEnd/>
            <a:tailEnd/>
          </a:ln>
        </p:spPr>
        <p:txBody>
          <a:bodyPr>
            <a:spAutoFit/>
          </a:bodyPr>
          <a:lstStyle/>
          <a:p>
            <a:r>
              <a:rPr lang="en-US" altLang="ja-JP" sz="2800"/>
              <a:t>Ans=2+4+6+8+10</a:t>
            </a:r>
            <a:r>
              <a:rPr lang="ja-JP" altLang="en-US" sz="2800"/>
              <a:t>の値を計算するプログラムを次のように作成しました。</a:t>
            </a:r>
          </a:p>
        </p:txBody>
      </p:sp>
      <p:sp>
        <p:nvSpPr>
          <p:cNvPr id="5" name="正方形/長方形 4"/>
          <p:cNvSpPr/>
          <p:nvPr/>
        </p:nvSpPr>
        <p:spPr>
          <a:xfrm>
            <a:off x="684213" y="2276475"/>
            <a:ext cx="7272337" cy="206216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=0;</a:t>
            </a:r>
          </a:p>
          <a:p>
            <a:pPr>
              <a:defRPr/>
            </a:pP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=1; *****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 {</a:t>
            </a:r>
          </a:p>
          <a:p>
            <a:pPr>
              <a:defRPr/>
            </a:pP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*2;</a:t>
            </a:r>
          </a:p>
          <a:p>
            <a:pPr>
              <a:defRPr/>
            </a:pPr>
            <a:r>
              <a:rPr lang="en-US" altLang="ja-JP" sz="3200" dirty="0">
                <a:latin typeface="Courier New" pitchFamily="49" charset="0"/>
                <a:cs typeface="Courier New" pitchFamily="49" charset="0"/>
              </a:rPr>
              <a:t>}</a:t>
            </a:r>
          </a:p>
        </p:txBody>
      </p:sp>
      <p:sp>
        <p:nvSpPr>
          <p:cNvPr id="6" name="正方形/長方形 5"/>
          <p:cNvSpPr/>
          <p:nvPr/>
        </p:nvSpPr>
        <p:spPr>
          <a:xfrm>
            <a:off x="3851275" y="2852738"/>
            <a:ext cx="1800225" cy="431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11" name="正方形/長方形 6"/>
          <p:cNvSpPr>
            <a:spLocks noChangeArrowheads="1"/>
          </p:cNvSpPr>
          <p:nvPr/>
        </p:nvSpPr>
        <p:spPr bwMode="auto">
          <a:xfrm>
            <a:off x="323850" y="4508500"/>
            <a:ext cx="8280400" cy="523875"/>
          </a:xfrm>
          <a:prstGeom prst="rect">
            <a:avLst/>
          </a:prstGeom>
          <a:noFill/>
          <a:ln w="9525">
            <a:noFill/>
            <a:miter lim="800000"/>
            <a:headEnd/>
            <a:tailEnd/>
          </a:ln>
        </p:spPr>
        <p:txBody>
          <a:bodyPr>
            <a:spAutoFit/>
          </a:bodyPr>
          <a:lstStyle/>
          <a:p>
            <a:r>
              <a:rPr lang="ja-JP" altLang="en-US" sz="2800"/>
              <a:t>空欄に入る適切な式を次の選択肢から選んで下さい。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395288" y="260350"/>
            <a:ext cx="7543800" cy="796925"/>
          </a:xfrm>
        </p:spPr>
        <p:txBody>
          <a:bodyPr/>
          <a:lstStyle/>
          <a:p>
            <a:pPr eaLnBrk="1" hangingPunct="1"/>
            <a:r>
              <a:rPr lang="ja-JP" altLang="en-US" smtClean="0"/>
              <a:t>理解度チェック５　</a:t>
            </a:r>
            <a:r>
              <a:rPr lang="ja-JP" altLang="en-US" smtClean="0">
                <a:solidFill>
                  <a:srgbClr val="FF0000"/>
                </a:solidFill>
              </a:rPr>
              <a:t>解答</a:t>
            </a:r>
          </a:p>
        </p:txBody>
      </p:sp>
      <p:sp>
        <p:nvSpPr>
          <p:cNvPr id="53" name="円/楕円 52"/>
          <p:cNvSpPr/>
          <p:nvPr/>
        </p:nvSpPr>
        <p:spPr>
          <a:xfrm>
            <a:off x="7092950" y="5732463"/>
            <a:ext cx="1285875" cy="9366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正方形/長方形 14"/>
          <p:cNvSpPr/>
          <p:nvPr/>
        </p:nvSpPr>
        <p:spPr>
          <a:xfrm>
            <a:off x="395288" y="1125538"/>
            <a:ext cx="6553200"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=0;</a:t>
            </a:r>
          </a:p>
          <a:p>
            <a:pPr>
              <a:defRPr/>
            </a:pP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=1; *****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 {</a:t>
            </a:r>
          </a:p>
          <a:p>
            <a:pPr>
              <a:defRPr/>
            </a:pP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*2;</a:t>
            </a:r>
          </a:p>
          <a:p>
            <a:pPr>
              <a:defRPr/>
            </a:pPr>
            <a:r>
              <a:rPr lang="en-US" altLang="ja-JP" sz="2800" dirty="0">
                <a:latin typeface="Courier New" pitchFamily="49" charset="0"/>
                <a:cs typeface="Courier New" pitchFamily="49" charset="0"/>
              </a:rPr>
              <a:t>}</a:t>
            </a:r>
          </a:p>
        </p:txBody>
      </p:sp>
      <p:sp>
        <p:nvSpPr>
          <p:cNvPr id="17" name="正方形/長方形 16"/>
          <p:cNvSpPr/>
          <p:nvPr/>
        </p:nvSpPr>
        <p:spPr>
          <a:xfrm>
            <a:off x="3132138" y="1628775"/>
            <a:ext cx="1584325" cy="3603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34" name="テキスト ボックス 4"/>
          <p:cNvSpPr txBox="1">
            <a:spLocks noChangeArrowheads="1"/>
          </p:cNvSpPr>
          <p:nvPr/>
        </p:nvSpPr>
        <p:spPr bwMode="auto">
          <a:xfrm>
            <a:off x="395288" y="5805488"/>
            <a:ext cx="8137525"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400" b="1">
                <a:solidFill>
                  <a:srgbClr val="0000FF"/>
                </a:solidFill>
              </a:rPr>
              <a:t>１．</a:t>
            </a:r>
            <a:r>
              <a:rPr lang="en-US" altLang="zh-TW" sz="2400"/>
              <a:t>i&lt;=10</a:t>
            </a:r>
            <a:r>
              <a:rPr lang="zh-TW" altLang="en-US" sz="2400"/>
              <a:t>   </a:t>
            </a:r>
            <a:r>
              <a:rPr lang="ja-JP" altLang="en-US" sz="2400"/>
              <a:t>　  </a:t>
            </a:r>
            <a:r>
              <a:rPr lang="ja-JP" altLang="en-US" sz="2400">
                <a:solidFill>
                  <a:srgbClr val="0000FF"/>
                </a:solidFill>
              </a:rPr>
              <a:t>２．</a:t>
            </a:r>
            <a:r>
              <a:rPr lang="en-US" altLang="zh-TW" sz="2400"/>
              <a:t>i==5</a:t>
            </a:r>
            <a:r>
              <a:rPr lang="zh-TW" altLang="en-US" sz="2400"/>
              <a:t>    </a:t>
            </a:r>
            <a:r>
              <a:rPr lang="ja-JP" altLang="en-US" sz="2400"/>
              <a:t>  </a:t>
            </a:r>
            <a:r>
              <a:rPr lang="ja-JP" altLang="en-US" sz="2400">
                <a:solidFill>
                  <a:srgbClr val="0000FF"/>
                </a:solidFill>
              </a:rPr>
              <a:t>３．</a:t>
            </a:r>
            <a:r>
              <a:rPr lang="en-US" altLang="zh-TW" sz="2400"/>
              <a:t>i&lt;5</a:t>
            </a:r>
            <a:r>
              <a:rPr lang="ja-JP" altLang="en-US" sz="2400"/>
              <a:t>　</a:t>
            </a:r>
            <a:r>
              <a:rPr lang="zh-TW" altLang="en-US" sz="2400"/>
              <a:t> </a:t>
            </a:r>
            <a:r>
              <a:rPr lang="ja-JP" altLang="en-US" sz="2400"/>
              <a:t>　　</a:t>
            </a:r>
            <a:r>
              <a:rPr lang="ja-JP" altLang="en-US" sz="2400">
                <a:solidFill>
                  <a:srgbClr val="0000FF"/>
                </a:solidFill>
              </a:rPr>
              <a:t>４．</a:t>
            </a:r>
            <a:r>
              <a:rPr lang="en-US" altLang="zh-TW" sz="2400"/>
              <a:t>i&lt;=4</a:t>
            </a:r>
            <a:r>
              <a:rPr lang="zh-TW" altLang="en-US" sz="2400"/>
              <a:t>         </a:t>
            </a:r>
            <a:r>
              <a:rPr lang="ja-JP" altLang="en-US" sz="2400">
                <a:solidFill>
                  <a:srgbClr val="0000FF"/>
                </a:solidFill>
              </a:rPr>
              <a:t>５．</a:t>
            </a:r>
            <a:r>
              <a:rPr lang="en-US" altLang="zh-TW" sz="2400"/>
              <a:t>i&lt;=5</a:t>
            </a:r>
            <a:r>
              <a:rPr lang="zh-TW" altLang="en-US" sz="2400"/>
              <a:t>  </a:t>
            </a:r>
          </a:p>
        </p:txBody>
      </p:sp>
      <p:sp>
        <p:nvSpPr>
          <p:cNvPr id="19" name="テキスト ボックス 18"/>
          <p:cNvSpPr txBox="1"/>
          <p:nvPr/>
        </p:nvSpPr>
        <p:spPr>
          <a:xfrm>
            <a:off x="395288" y="3068638"/>
            <a:ext cx="7416800" cy="1385887"/>
          </a:xfrm>
          <a:prstGeom prst="rect">
            <a:avLst/>
          </a:prstGeom>
          <a:noFill/>
        </p:spPr>
        <p:txBody>
          <a:bodyPr>
            <a:spAutoFit/>
          </a:bodyPr>
          <a:lstStyle/>
          <a:p>
            <a:pPr>
              <a:buFont typeface="Wingdings" pitchFamily="2" charset="2"/>
              <a:buChar char="Ø"/>
              <a:defRPr/>
            </a:pPr>
            <a:r>
              <a:rPr lang="ja-JP" altLang="en-US" sz="2800" dirty="0">
                <a:latin typeface="Arial" pitchFamily="34" charset="0"/>
              </a:rPr>
              <a:t>　空欄に入るのは、繰り返し条件</a:t>
            </a:r>
            <a:endParaRPr lang="en-US" altLang="ja-JP" sz="2800" dirty="0">
              <a:latin typeface="Arial" pitchFamily="34" charset="0"/>
            </a:endParaRPr>
          </a:p>
          <a:p>
            <a:pPr marL="531813" indent="-531813">
              <a:buFont typeface="Wingdings" pitchFamily="2" charset="2"/>
              <a:buChar char="Ø"/>
              <a:defRPr/>
            </a:pPr>
            <a:r>
              <a:rPr lang="ja-JP" altLang="en-US" sz="2800" dirty="0">
                <a:latin typeface="Arial" pitchFamily="34" charset="0"/>
              </a:rPr>
              <a:t>今の場合、</a:t>
            </a:r>
            <a:r>
              <a:rPr lang="en-US" altLang="ja-JP" sz="2800" dirty="0">
                <a:latin typeface="Arial" pitchFamily="34" charset="0"/>
              </a:rPr>
              <a:t>5</a:t>
            </a:r>
            <a:r>
              <a:rPr lang="ja-JP" altLang="en-US" sz="2800" dirty="0">
                <a:latin typeface="Arial" pitchFamily="34" charset="0"/>
              </a:rPr>
              <a:t>回反復（繰り返し）しているから、反復条件は、</a:t>
            </a:r>
            <a:r>
              <a:rPr lang="en-US" altLang="ja-JP" sz="2800" b="1" dirty="0" err="1">
                <a:solidFill>
                  <a:srgbClr val="FF0000"/>
                </a:solidFill>
                <a:latin typeface="Courier New" pitchFamily="49" charset="0"/>
                <a:cs typeface="Courier New" pitchFamily="49" charset="0"/>
              </a:rPr>
              <a:t>i</a:t>
            </a:r>
            <a:r>
              <a:rPr lang="en-US" altLang="ja-JP" sz="2800" b="1" dirty="0">
                <a:solidFill>
                  <a:srgbClr val="FF0000"/>
                </a:solidFill>
                <a:latin typeface="Courier New" pitchFamily="49" charset="0"/>
                <a:cs typeface="Courier New" pitchFamily="49" charset="0"/>
              </a:rPr>
              <a:t>&lt;=5</a:t>
            </a:r>
            <a:r>
              <a:rPr lang="ja-JP" altLang="en-US" sz="2800" dirty="0">
                <a:latin typeface="Arial" pitchFamily="34" charset="0"/>
              </a:rPr>
              <a:t>となる</a:t>
            </a:r>
          </a:p>
        </p:txBody>
      </p:sp>
      <p:graphicFrame>
        <p:nvGraphicFramePr>
          <p:cNvPr id="20" name="表 19"/>
          <p:cNvGraphicFramePr>
            <a:graphicFrameLocks noGrp="1"/>
          </p:cNvGraphicFramePr>
          <p:nvPr/>
        </p:nvGraphicFramePr>
        <p:xfrm>
          <a:off x="1116013" y="4437063"/>
          <a:ext cx="6096000" cy="11582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kumimoji="1" lang="en-US" altLang="ja-JP" sz="3200" dirty="0" err="1" smtClean="0"/>
                        <a:t>i</a:t>
                      </a:r>
                      <a:endParaRPr kumimoji="1" lang="ja-JP" altLang="en-US" sz="3200" dirty="0"/>
                    </a:p>
                  </a:txBody>
                  <a:tcPr/>
                </a:tc>
                <a:tc>
                  <a:txBody>
                    <a:bodyPr/>
                    <a:lstStyle/>
                    <a:p>
                      <a:pPr algn="ctr"/>
                      <a:r>
                        <a:rPr kumimoji="1" lang="en-US" altLang="ja-JP" sz="3200" dirty="0" smtClean="0"/>
                        <a:t>1</a:t>
                      </a:r>
                      <a:endParaRPr kumimoji="1" lang="ja-JP" altLang="en-US" sz="3200" dirty="0"/>
                    </a:p>
                  </a:txBody>
                  <a:tcPr/>
                </a:tc>
                <a:tc>
                  <a:txBody>
                    <a:bodyPr/>
                    <a:lstStyle/>
                    <a:p>
                      <a:pPr algn="ctr"/>
                      <a:r>
                        <a:rPr kumimoji="1" lang="en-US" altLang="ja-JP" sz="3200" dirty="0" smtClean="0"/>
                        <a:t>2</a:t>
                      </a:r>
                      <a:endParaRPr kumimoji="1" lang="ja-JP" altLang="en-US" sz="3200" dirty="0"/>
                    </a:p>
                  </a:txBody>
                  <a:tcPr/>
                </a:tc>
                <a:tc>
                  <a:txBody>
                    <a:bodyPr/>
                    <a:lstStyle/>
                    <a:p>
                      <a:pPr algn="ctr"/>
                      <a:r>
                        <a:rPr kumimoji="1" lang="en-US" altLang="ja-JP" sz="3200" dirty="0" smtClean="0"/>
                        <a:t>3</a:t>
                      </a:r>
                      <a:endParaRPr kumimoji="1" lang="ja-JP" altLang="en-US" sz="3200" dirty="0"/>
                    </a:p>
                  </a:txBody>
                  <a:tcPr/>
                </a:tc>
                <a:tc>
                  <a:txBody>
                    <a:bodyPr/>
                    <a:lstStyle/>
                    <a:p>
                      <a:pPr algn="ctr"/>
                      <a:r>
                        <a:rPr kumimoji="1" lang="en-US" altLang="ja-JP" sz="3200" dirty="0" smtClean="0"/>
                        <a:t>4</a:t>
                      </a:r>
                      <a:endParaRPr kumimoji="1" lang="ja-JP" altLang="en-US" sz="3200" dirty="0"/>
                    </a:p>
                  </a:txBody>
                  <a:tcPr/>
                </a:tc>
                <a:tc>
                  <a:txBody>
                    <a:bodyPr/>
                    <a:lstStyle/>
                    <a:p>
                      <a:pPr algn="ctr"/>
                      <a:r>
                        <a:rPr kumimoji="1" lang="en-US" altLang="ja-JP" sz="3200" dirty="0" smtClean="0"/>
                        <a:t>5</a:t>
                      </a:r>
                      <a:endParaRPr kumimoji="1" lang="ja-JP" altLang="en-US" sz="3200" dirty="0"/>
                    </a:p>
                  </a:txBody>
                  <a:tcPr/>
                </a:tc>
              </a:tr>
              <a:tr h="370840">
                <a:tc>
                  <a:txBody>
                    <a:bodyPr/>
                    <a:lstStyle/>
                    <a:p>
                      <a:pPr algn="ctr"/>
                      <a:r>
                        <a:rPr kumimoji="1" lang="en-US" altLang="ja-JP" sz="3200" dirty="0" err="1" smtClean="0"/>
                        <a:t>i</a:t>
                      </a:r>
                      <a:r>
                        <a:rPr kumimoji="1" lang="en-US" altLang="ja-JP" sz="3200" dirty="0" smtClean="0"/>
                        <a:t>*2</a:t>
                      </a:r>
                      <a:endParaRPr kumimoji="1" lang="ja-JP" altLang="en-US" sz="3200" dirty="0"/>
                    </a:p>
                  </a:txBody>
                  <a:tcPr/>
                </a:tc>
                <a:tc>
                  <a:txBody>
                    <a:bodyPr/>
                    <a:lstStyle/>
                    <a:p>
                      <a:pPr algn="ctr"/>
                      <a:r>
                        <a:rPr kumimoji="1" lang="en-US" altLang="ja-JP" sz="3200" dirty="0" smtClean="0"/>
                        <a:t>2</a:t>
                      </a:r>
                      <a:endParaRPr kumimoji="1" lang="ja-JP" altLang="en-US" sz="3200" dirty="0"/>
                    </a:p>
                  </a:txBody>
                  <a:tcPr/>
                </a:tc>
                <a:tc>
                  <a:txBody>
                    <a:bodyPr/>
                    <a:lstStyle/>
                    <a:p>
                      <a:pPr algn="ctr"/>
                      <a:r>
                        <a:rPr kumimoji="1" lang="en-US" altLang="ja-JP" sz="3200" dirty="0" smtClean="0"/>
                        <a:t>4</a:t>
                      </a:r>
                      <a:endParaRPr kumimoji="1" lang="ja-JP" altLang="en-US" sz="3200" dirty="0"/>
                    </a:p>
                  </a:txBody>
                  <a:tcPr/>
                </a:tc>
                <a:tc>
                  <a:txBody>
                    <a:bodyPr/>
                    <a:lstStyle/>
                    <a:p>
                      <a:pPr algn="ctr"/>
                      <a:r>
                        <a:rPr kumimoji="1" lang="en-US" altLang="ja-JP" sz="3200" dirty="0" smtClean="0"/>
                        <a:t>6</a:t>
                      </a:r>
                      <a:endParaRPr kumimoji="1" lang="ja-JP" altLang="en-US" sz="3200" dirty="0"/>
                    </a:p>
                  </a:txBody>
                  <a:tcPr/>
                </a:tc>
                <a:tc>
                  <a:txBody>
                    <a:bodyPr/>
                    <a:lstStyle/>
                    <a:p>
                      <a:pPr algn="ctr"/>
                      <a:r>
                        <a:rPr kumimoji="1" lang="en-US" altLang="ja-JP" sz="3200" dirty="0" smtClean="0"/>
                        <a:t>8</a:t>
                      </a:r>
                      <a:endParaRPr kumimoji="1" lang="ja-JP" altLang="en-US" sz="3200" dirty="0"/>
                    </a:p>
                  </a:txBody>
                  <a:tcPr/>
                </a:tc>
                <a:tc>
                  <a:txBody>
                    <a:bodyPr/>
                    <a:lstStyle/>
                    <a:p>
                      <a:pPr algn="ctr"/>
                      <a:r>
                        <a:rPr kumimoji="1" lang="en-US" altLang="ja-JP" sz="3200" dirty="0" smtClean="0"/>
                        <a:t>10</a:t>
                      </a:r>
                      <a:endParaRPr kumimoji="1" lang="ja-JP" altLang="en-US" sz="32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left)">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wipe(left)">
                                      <p:cBhvr>
                                        <p:cTn id="12" dur="500"/>
                                        <p:tgtEl>
                                          <p:spTgt spid="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dissolv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dissolve">
                                      <p:cBhvr>
                                        <p:cTn id="2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404813"/>
            <a:ext cx="7543800" cy="725487"/>
          </a:xfrm>
        </p:spPr>
        <p:txBody>
          <a:bodyPr/>
          <a:lstStyle/>
          <a:p>
            <a:pPr eaLnBrk="1" hangingPunct="1"/>
            <a:r>
              <a:rPr lang="ja-JP" altLang="en-US" smtClean="0"/>
              <a:t>質問や学習相談について</a:t>
            </a:r>
          </a:p>
        </p:txBody>
      </p:sp>
      <p:sp>
        <p:nvSpPr>
          <p:cNvPr id="23555" name="Rectangle 3"/>
          <p:cNvSpPr>
            <a:spLocks noGrp="1" noChangeArrowheads="1"/>
          </p:cNvSpPr>
          <p:nvPr>
            <p:ph type="body" idx="1"/>
          </p:nvPr>
        </p:nvSpPr>
        <p:spPr>
          <a:xfrm>
            <a:off x="323850" y="1484313"/>
            <a:ext cx="8229600" cy="4646612"/>
          </a:xfrm>
        </p:spPr>
        <p:txBody>
          <a:bodyPr/>
          <a:lstStyle/>
          <a:p>
            <a:pPr eaLnBrk="1" hangingPunct="1"/>
            <a:r>
              <a:rPr lang="ja-JP" altLang="en-US" sz="2600" smtClean="0"/>
              <a:t>演習中は、学習内容の質問を随時受け付けています。</a:t>
            </a:r>
          </a:p>
          <a:p>
            <a:pPr eaLnBrk="1" hangingPunct="1"/>
            <a:r>
              <a:rPr lang="ja-JP" altLang="en-US" sz="2600" smtClean="0"/>
              <a:t>また、「テキストを読んでいるのだが、中々理解できない。少しじっくり説明して欲しい。」、「努力しているのだが、中々学習がスムーズに進まない。何かアドバイスがあれば助かるのだが。」等の希望があれば、積極的に森田まで尋ねて下さい。</a:t>
            </a:r>
          </a:p>
          <a:p>
            <a:pPr eaLnBrk="1" hangingPunct="1"/>
            <a:r>
              <a:rPr lang="ja-JP" altLang="en-US" sz="2600" smtClean="0"/>
              <a:t>あるいは「資格試験等を目指して勉強しているのだが、理解できなかった部分があるので質問したい。」、「今後少し本格的にプログラミングをやってみたいのだが、学習の仕方等についてアドバイスがあれば参考にしたい。」等の要望を持っている人も遠慮なく尋ねて下さい。</a:t>
            </a:r>
          </a:p>
          <a:p>
            <a:pPr eaLnBrk="1" hangingPunct="1"/>
            <a:endParaRPr lang="en-US" altLang="ja-JP" sz="26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24579" name="Rectangle 3"/>
          <p:cNvSpPr>
            <a:spLocks noGrp="1" noChangeArrowheads="1"/>
          </p:cNvSpPr>
          <p:nvPr>
            <p:ph type="body" idx="1"/>
          </p:nvPr>
        </p:nvSpPr>
        <p:spPr>
          <a:xfrm>
            <a:off x="395536" y="1196752"/>
            <a:ext cx="8229600" cy="4968205"/>
          </a:xfrm>
        </p:spPr>
        <p:txBody>
          <a:bodyPr/>
          <a:lstStyle/>
          <a:p>
            <a:pPr eaLnBrk="1" hangingPunct="1">
              <a:lnSpc>
                <a:spcPct val="90000"/>
              </a:lnSpc>
            </a:pPr>
            <a:r>
              <a:rPr lang="ja-JP" altLang="en-US" dirty="0" smtClean="0"/>
              <a:t>講義室での飲食は厳禁です。</a:t>
            </a:r>
          </a:p>
          <a:p>
            <a:pPr eaLnBrk="1" hangingPunct="1">
              <a:lnSpc>
                <a:spcPct val="90000"/>
              </a:lnSpc>
            </a:pPr>
            <a:r>
              <a:rPr lang="ja-JP" altLang="en-US" dirty="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dirty="0" smtClean="0"/>
              <a:t>本日は、</a:t>
            </a:r>
            <a:r>
              <a:rPr lang="en-US" altLang="ja-JP" dirty="0" smtClean="0"/>
              <a:t>6-9</a:t>
            </a:r>
            <a:r>
              <a:rPr lang="ja-JP" altLang="en-US" dirty="0" smtClean="0"/>
              <a:t>節（</a:t>
            </a:r>
            <a:r>
              <a:rPr lang="en-US" altLang="ja-JP" dirty="0" smtClean="0"/>
              <a:t>p.166</a:t>
            </a:r>
            <a:r>
              <a:rPr lang="ja-JP" altLang="en-US" dirty="0" err="1" smtClean="0"/>
              <a:t>、</a:t>
            </a:r>
            <a:r>
              <a:rPr lang="en-US" altLang="ja-JP" dirty="0" smtClean="0"/>
              <a:t>2012</a:t>
            </a:r>
            <a:r>
              <a:rPr lang="ja-JP" altLang="en-US" dirty="0" smtClean="0"/>
              <a:t>年度版：</a:t>
            </a:r>
            <a:r>
              <a:rPr lang="en-US" altLang="ja-JP" dirty="0" smtClean="0"/>
              <a:t>p.164</a:t>
            </a:r>
            <a:r>
              <a:rPr lang="ja-JP" altLang="en-US" dirty="0" smtClean="0"/>
              <a:t>）まで課題チェックを終えた人は演習を終えて結構です。ただし、その際は補助員にきちんとその旨断って下さい。→</a:t>
            </a:r>
            <a:r>
              <a:rPr lang="ja-JP" altLang="en-US" sz="3600" b="1" dirty="0" smtClean="0">
                <a:solidFill>
                  <a:srgbClr val="0000FF"/>
                </a:solidFill>
              </a:rPr>
              <a:t>途中で退出すると</a:t>
            </a:r>
            <a:r>
              <a:rPr lang="ja-JP" altLang="en-US" sz="3600" b="1" dirty="0" smtClean="0">
                <a:solidFill>
                  <a:srgbClr val="FF0000"/>
                </a:solidFill>
              </a:rPr>
              <a:t>欠席</a:t>
            </a:r>
            <a:r>
              <a:rPr lang="ja-JP" altLang="en-US" sz="3600" b="1" dirty="0" smtClean="0">
                <a:solidFill>
                  <a:srgbClr val="0000FF"/>
                </a:solidFill>
              </a:rPr>
              <a:t>となるので注意して下さい。</a:t>
            </a:r>
            <a:endParaRPr lang="en-US" altLang="ja-JP" sz="3600" b="1" dirty="0" smtClean="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3"/>
          <p:cNvGraphicFramePr>
            <a:graphicFrameLocks/>
          </p:cNvGraphicFramePr>
          <p:nvPr/>
        </p:nvGraphicFramePr>
        <p:xfrm>
          <a:off x="539552" y="1268760"/>
          <a:ext cx="756084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468313" y="260350"/>
            <a:ext cx="7543800" cy="868363"/>
          </a:xfrm>
        </p:spPr>
        <p:txBody>
          <a:bodyPr/>
          <a:lstStyle/>
          <a:p>
            <a:pPr eaLnBrk="1" hangingPunct="1"/>
            <a:r>
              <a:rPr lang="ja-JP" altLang="en-US" dirty="0" smtClean="0"/>
              <a:t>課題進行状況（</a:t>
            </a:r>
            <a:r>
              <a:rPr lang="en-US" altLang="ja-JP" dirty="0" smtClean="0"/>
              <a:t>11/26</a:t>
            </a:r>
            <a:r>
              <a:rPr lang="ja-JP" altLang="en-US" dirty="0" smtClean="0"/>
              <a:t>終了時点）</a:t>
            </a:r>
          </a:p>
        </p:txBody>
      </p:sp>
      <p:sp>
        <p:nvSpPr>
          <p:cNvPr id="5125" name="Text Box 5"/>
          <p:cNvSpPr txBox="1">
            <a:spLocks noChangeArrowheads="1"/>
          </p:cNvSpPr>
          <p:nvPr/>
        </p:nvSpPr>
        <p:spPr bwMode="auto">
          <a:xfrm>
            <a:off x="1547664" y="6021288"/>
            <a:ext cx="5400675" cy="461665"/>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5-8-3】</a:t>
            </a:r>
            <a:r>
              <a:rPr lang="ja-JP" altLang="en-US" sz="2400" dirty="0" err="1"/>
              <a:t>まで</a:t>
            </a:r>
            <a:r>
              <a:rPr lang="ja-JP" altLang="en-US" sz="2400" dirty="0"/>
              <a:t>終了</a:t>
            </a:r>
          </a:p>
        </p:txBody>
      </p:sp>
      <p:sp>
        <p:nvSpPr>
          <p:cNvPr id="40967" name="Text Box 7"/>
          <p:cNvSpPr txBox="1">
            <a:spLocks noChangeArrowheads="1"/>
          </p:cNvSpPr>
          <p:nvPr/>
        </p:nvSpPr>
        <p:spPr bwMode="auto">
          <a:xfrm>
            <a:off x="5436096" y="2276872"/>
            <a:ext cx="2736105" cy="461665"/>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en-US" altLang="ja-JP" sz="2400" dirty="0" smtClean="0"/>
              <a:t>5</a:t>
            </a:r>
            <a:r>
              <a:rPr lang="ja-JP" altLang="en-US" sz="2400" dirty="0" smtClean="0"/>
              <a:t>章を終了→</a:t>
            </a:r>
            <a:r>
              <a:rPr lang="en-US" altLang="ja-JP" sz="2400" dirty="0" smtClean="0"/>
              <a:t>59.5%</a:t>
            </a:r>
            <a:endParaRPr lang="en-US" altLang="ja-JP" sz="2400" dirty="0"/>
          </a:p>
        </p:txBody>
      </p:sp>
      <p:sp>
        <p:nvSpPr>
          <p:cNvPr id="40968" name="Text Box 8"/>
          <p:cNvSpPr txBox="1">
            <a:spLocks noChangeArrowheads="1"/>
          </p:cNvSpPr>
          <p:nvPr/>
        </p:nvSpPr>
        <p:spPr bwMode="auto">
          <a:xfrm>
            <a:off x="1475656" y="2564904"/>
            <a:ext cx="2519362" cy="83099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smtClean="0"/>
              <a:t>5-5</a:t>
            </a:r>
            <a:r>
              <a:rPr lang="ja-JP" altLang="en-US" sz="2400" dirty="0" smtClean="0"/>
              <a:t>節以降に進んでいない</a:t>
            </a:r>
            <a:r>
              <a:rPr lang="ja-JP" altLang="en-US" sz="2400" dirty="0"/>
              <a:t>人　</a:t>
            </a:r>
            <a:r>
              <a:rPr lang="en-US" altLang="ja-JP" sz="2400" dirty="0" smtClean="0"/>
              <a:t>5</a:t>
            </a:r>
            <a:r>
              <a:rPr lang="ja-JP" altLang="en-US" sz="2400" dirty="0" smtClean="0"/>
              <a:t>名</a:t>
            </a:r>
            <a:endParaRPr lang="ja-JP" altLang="en-US" sz="2400" dirty="0"/>
          </a:p>
        </p:txBody>
      </p:sp>
      <p:sp>
        <p:nvSpPr>
          <p:cNvPr id="40973" name="AutoShape 13"/>
          <p:cNvSpPr>
            <a:spLocks/>
          </p:cNvSpPr>
          <p:nvPr/>
        </p:nvSpPr>
        <p:spPr bwMode="auto">
          <a:xfrm rot="16200000">
            <a:off x="2327697" y="3729087"/>
            <a:ext cx="433388" cy="1849438"/>
          </a:xfrm>
          <a:prstGeom prst="rightBrace">
            <a:avLst>
              <a:gd name="adj1" fmla="val 47080"/>
              <a:gd name="adj2" fmla="val 50000"/>
            </a:avLst>
          </a:prstGeom>
          <a:noFill/>
          <a:ln w="38100">
            <a:solidFill>
              <a:srgbClr val="FF0000"/>
            </a:solidFill>
            <a:round/>
            <a:headEnd/>
            <a:tailEnd/>
          </a:ln>
        </p:spPr>
        <p:txBody>
          <a:bodyPr wrap="none" anchor="ctr"/>
          <a:lstStyle/>
          <a:p>
            <a:endParaRPr lang="ja-JP" altLang="en-US"/>
          </a:p>
        </p:txBody>
      </p:sp>
      <p:sp>
        <p:nvSpPr>
          <p:cNvPr id="14" name="テキスト ボックス 13"/>
          <p:cNvSpPr txBox="1"/>
          <p:nvPr/>
        </p:nvSpPr>
        <p:spPr>
          <a:xfrm>
            <a:off x="1331640" y="3501008"/>
            <a:ext cx="2952328" cy="923330"/>
          </a:xfrm>
          <a:prstGeom prst="rect">
            <a:avLst/>
          </a:prstGeom>
          <a:noFill/>
        </p:spPr>
        <p:txBody>
          <a:bodyPr wrap="square">
            <a:spAutoFit/>
          </a:bodyPr>
          <a:lstStyle/>
          <a:p>
            <a:pPr>
              <a:defRPr/>
            </a:pPr>
            <a:r>
              <a:rPr lang="ja-JP" altLang="en-US" sz="5400" b="1" dirty="0" smtClean="0">
                <a:solidFill>
                  <a:srgbClr val="FF0000"/>
                </a:solidFill>
                <a:effectLst>
                  <a:outerShdw blurRad="38100" dist="38100" dir="2700000" algn="tl">
                    <a:srgbClr val="000000">
                      <a:alpha val="43137"/>
                    </a:srgbClr>
                  </a:outerShdw>
                </a:effectLst>
              </a:rPr>
              <a:t>挽回を！</a:t>
            </a:r>
            <a:endParaRPr lang="ja-JP" altLang="en-US" sz="54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7"/>
                                        </p:tgtEl>
                                        <p:attrNameLst>
                                          <p:attrName>style.visibility</p:attrName>
                                        </p:attrNameLst>
                                      </p:cBhvr>
                                      <p:to>
                                        <p:strVal val="visible"/>
                                      </p:to>
                                    </p:set>
                                    <p:animEffect transition="in" filter="dissolve">
                                      <p:cBhvr>
                                        <p:cTn id="7" dur="500"/>
                                        <p:tgtEl>
                                          <p:spTgt spid="40967"/>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40968"/>
                                        </p:tgtEl>
                                        <p:attrNameLst>
                                          <p:attrName>style.visibility</p:attrName>
                                        </p:attrNameLst>
                                      </p:cBhvr>
                                      <p:to>
                                        <p:strVal val="visible"/>
                                      </p:to>
                                    </p:set>
                                    <p:anim calcmode="lin" valueType="num">
                                      <p:cBhvr>
                                        <p:cTn id="12" dur="500" fill="hold"/>
                                        <p:tgtEl>
                                          <p:spTgt spid="40968"/>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0968"/>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0968"/>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0968"/>
                                        </p:tgtEl>
                                        <p:attrNameLst>
                                          <p:attrName>ppt_y</p:attrName>
                                        </p:attrNameLst>
                                      </p:cBhvr>
                                      <p:tavLst>
                                        <p:tav tm="0">
                                          <p:val>
                                            <p:strVal val="#ppt_y"/>
                                          </p:val>
                                        </p:tav>
                                        <p:tav tm="100000">
                                          <p:val>
                                            <p:strVal val="#ppt_y"/>
                                          </p:val>
                                        </p:tav>
                                      </p:tavLst>
                                    </p:anim>
                                  </p:childTnLst>
                                </p:cTn>
                              </p:par>
                              <p:par>
                                <p:cTn id="16" presetID="39" presetClass="entr" presetSubtype="0" accel="100000" fill="hold" grpId="0" nodeType="withEffect">
                                  <p:stCondLst>
                                    <p:cond delay="0"/>
                                  </p:stCondLst>
                                  <p:childTnLst>
                                    <p:set>
                                      <p:cBhvr>
                                        <p:cTn id="17" dur="1" fill="hold">
                                          <p:stCondLst>
                                            <p:cond delay="0"/>
                                          </p:stCondLst>
                                        </p:cTn>
                                        <p:tgtEl>
                                          <p:spTgt spid="40973"/>
                                        </p:tgtEl>
                                        <p:attrNameLst>
                                          <p:attrName>style.visibility</p:attrName>
                                        </p:attrNameLst>
                                      </p:cBhvr>
                                      <p:to>
                                        <p:strVal val="visible"/>
                                      </p:to>
                                    </p:set>
                                    <p:anim calcmode="lin" valueType="num">
                                      <p:cBhvr>
                                        <p:cTn id="18" dur="500" fill="hold"/>
                                        <p:tgtEl>
                                          <p:spTgt spid="40973"/>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40973"/>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40973"/>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40973"/>
                                        </p:tgtEl>
                                        <p:attrNameLst>
                                          <p:attrName>ppt_y</p:attrName>
                                        </p:attrNameLst>
                                      </p:cBhvr>
                                      <p:tavLst>
                                        <p:tav tm="0">
                                          <p:val>
                                            <p:strVal val="#ppt_y"/>
                                          </p:val>
                                        </p:tav>
                                        <p:tav tm="100000">
                                          <p:val>
                                            <p:strVal val="#ppt_y"/>
                                          </p:val>
                                        </p:tav>
                                      </p:tavLst>
                                    </p:anim>
                                  </p:childTnLst>
                                </p:cTn>
                              </p:par>
                            </p:childTnLst>
                          </p:cTn>
                        </p:par>
                        <p:par>
                          <p:cTn id="22" fill="hold">
                            <p:stCondLst>
                              <p:cond delay="500"/>
                            </p:stCondLst>
                            <p:childTnLst>
                              <p:par>
                                <p:cTn id="23" presetID="51" presetClass="entr" presetSubtype="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770" decel="100000"/>
                                        <p:tgtEl>
                                          <p:spTgt spid="14"/>
                                        </p:tgtEl>
                                      </p:cBhvr>
                                    </p:animEffect>
                                    <p:animScale>
                                      <p:cBhvr>
                                        <p:cTn id="26" dur="770" decel="100000"/>
                                        <p:tgtEl>
                                          <p:spTgt spid="14"/>
                                        </p:tgtEl>
                                      </p:cBhvr>
                                      <p:from x="10000" y="10000"/>
                                      <p:to x="200000" y="450000"/>
                                    </p:animScale>
                                    <p:animScale>
                                      <p:cBhvr>
                                        <p:cTn id="27" dur="1230" accel="100000" fill="hold">
                                          <p:stCondLst>
                                            <p:cond delay="770"/>
                                          </p:stCondLst>
                                        </p:cTn>
                                        <p:tgtEl>
                                          <p:spTgt spid="14"/>
                                        </p:tgtEl>
                                      </p:cBhvr>
                                      <p:from x="200000" y="450000"/>
                                      <p:to x="100000" y="100000"/>
                                    </p:animScale>
                                    <p:set>
                                      <p:cBhvr>
                                        <p:cTn id="28" dur="770" fill="hold"/>
                                        <p:tgtEl>
                                          <p:spTgt spid="14"/>
                                        </p:tgtEl>
                                        <p:attrNameLst>
                                          <p:attrName>ppt_x</p:attrName>
                                        </p:attrNameLst>
                                      </p:cBhvr>
                                      <p:to>
                                        <p:strVal val="(0.5)"/>
                                      </p:to>
                                    </p:set>
                                    <p:anim from="(0.5)" to="(#ppt_x)" calcmode="lin" valueType="num">
                                      <p:cBhvr>
                                        <p:cTn id="29" dur="1230" accel="100000" fill="hold">
                                          <p:stCondLst>
                                            <p:cond delay="770"/>
                                          </p:stCondLst>
                                        </p:cTn>
                                        <p:tgtEl>
                                          <p:spTgt spid="14"/>
                                        </p:tgtEl>
                                        <p:attrNameLst>
                                          <p:attrName>ppt_x</p:attrName>
                                        </p:attrNameLst>
                                      </p:cBhvr>
                                    </p:anim>
                                    <p:set>
                                      <p:cBhvr>
                                        <p:cTn id="30" dur="770" fill="hold"/>
                                        <p:tgtEl>
                                          <p:spTgt spid="14"/>
                                        </p:tgtEl>
                                        <p:attrNameLst>
                                          <p:attrName>ppt_y</p:attrName>
                                        </p:attrNameLst>
                                      </p:cBhvr>
                                      <p:to>
                                        <p:strVal val="(#ppt_y+0.4)"/>
                                      </p:to>
                                    </p:set>
                                    <p:anim from="(#ppt_y+0.4)" to="(#ppt_y)" calcmode="lin" valueType="num">
                                      <p:cBhvr>
                                        <p:cTn id="31" dur="1230" accel="100000" fill="hold">
                                          <p:stCondLst>
                                            <p:cond delay="770"/>
                                          </p:stCondLst>
                                        </p:cTn>
                                        <p:tgtEl>
                                          <p:spTgt spid="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7" grpId="0" animBg="1"/>
      <p:bldP spid="40968" grpId="0" animBg="1"/>
      <p:bldP spid="40973"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5"/>
          <p:cNvGraphicFramePr>
            <a:graphicFrameLocks/>
          </p:cNvGraphicFramePr>
          <p:nvPr/>
        </p:nvGraphicFramePr>
        <p:xfrm>
          <a:off x="539552" y="1196752"/>
          <a:ext cx="7560840"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260350"/>
            <a:ext cx="7543800" cy="868363"/>
          </a:xfrm>
        </p:spPr>
        <p:txBody>
          <a:bodyPr/>
          <a:lstStyle/>
          <a:p>
            <a:pPr eaLnBrk="1" hangingPunct="1"/>
            <a:r>
              <a:rPr lang="ja-JP" altLang="en-US" sz="3500" dirty="0" smtClean="0"/>
              <a:t>応用課題提出状況（</a:t>
            </a:r>
            <a:r>
              <a:rPr lang="en-US" altLang="ja-JP" sz="3500" dirty="0" smtClean="0"/>
              <a:t>11/26</a:t>
            </a:r>
            <a:r>
              <a:rPr lang="ja-JP" altLang="en-US" sz="3500" dirty="0" smtClean="0"/>
              <a:t>終了時点）</a:t>
            </a:r>
          </a:p>
        </p:txBody>
      </p:sp>
      <p:sp>
        <p:nvSpPr>
          <p:cNvPr id="6148" name="Text Box 5"/>
          <p:cNvSpPr txBox="1">
            <a:spLocks noChangeArrowheads="1"/>
          </p:cNvSpPr>
          <p:nvPr/>
        </p:nvSpPr>
        <p:spPr bwMode="auto">
          <a:xfrm>
            <a:off x="4788024" y="1772816"/>
            <a:ext cx="3257550" cy="461665"/>
          </a:xfrm>
          <a:prstGeom prst="rect">
            <a:avLst/>
          </a:prstGeom>
          <a:solidFill>
            <a:schemeClr val="accent1"/>
          </a:solidFill>
          <a:ln w="9525">
            <a:solidFill>
              <a:srgbClr val="000000"/>
            </a:solidFill>
            <a:miter lim="800000"/>
            <a:headEnd/>
            <a:tailEnd/>
          </a:ln>
        </p:spPr>
        <p:txBody>
          <a:bodyPr>
            <a:spAutoFit/>
          </a:bodyPr>
          <a:lstStyle/>
          <a:p>
            <a:pPr>
              <a:spcBef>
                <a:spcPct val="50000"/>
              </a:spcBef>
            </a:pPr>
            <a:r>
              <a:rPr lang="ja-JP" altLang="en-US" sz="2400" dirty="0"/>
              <a:t>平均的に</a:t>
            </a:r>
            <a:r>
              <a:rPr lang="ja-JP" altLang="en-US" sz="2400" dirty="0" smtClean="0"/>
              <a:t>は</a:t>
            </a:r>
            <a:r>
              <a:rPr lang="en-US" altLang="ja-JP" sz="2400" dirty="0" smtClean="0"/>
              <a:t>4.89</a:t>
            </a:r>
            <a:r>
              <a:rPr lang="ja-JP" altLang="en-US" sz="2400" dirty="0" smtClean="0"/>
              <a:t>題</a:t>
            </a:r>
            <a:r>
              <a:rPr lang="ja-JP" altLang="en-US" sz="2400" dirty="0"/>
              <a:t>提出</a:t>
            </a:r>
          </a:p>
        </p:txBody>
      </p:sp>
      <p:sp>
        <p:nvSpPr>
          <p:cNvPr id="41996" name="Text Box 12"/>
          <p:cNvSpPr txBox="1">
            <a:spLocks noChangeArrowheads="1"/>
          </p:cNvSpPr>
          <p:nvPr/>
        </p:nvSpPr>
        <p:spPr bwMode="auto">
          <a:xfrm>
            <a:off x="1259632" y="2492896"/>
            <a:ext cx="309562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smtClean="0"/>
              <a:t>0</a:t>
            </a:r>
            <a:r>
              <a:rPr lang="ja-JP" altLang="en-US" sz="2400" dirty="0"/>
              <a:t>題の人</a:t>
            </a:r>
            <a:r>
              <a:rPr lang="ja-JP" altLang="en-US" sz="2400" dirty="0" smtClean="0"/>
              <a:t>→</a:t>
            </a:r>
            <a:r>
              <a:rPr lang="en-US" altLang="ja-JP" sz="2400" dirty="0" smtClean="0"/>
              <a:t>8</a:t>
            </a:r>
            <a:r>
              <a:rPr lang="ja-JP" altLang="en-US" sz="2400" dirty="0" smtClean="0"/>
              <a:t>名</a:t>
            </a:r>
            <a:endParaRPr lang="ja-JP" altLang="en-US" sz="2400" dirty="0"/>
          </a:p>
        </p:txBody>
      </p:sp>
      <p:sp>
        <p:nvSpPr>
          <p:cNvPr id="11" name="Text Box 5"/>
          <p:cNvSpPr txBox="1">
            <a:spLocks noChangeArrowheads="1"/>
          </p:cNvSpPr>
          <p:nvPr/>
        </p:nvSpPr>
        <p:spPr bwMode="auto">
          <a:xfrm>
            <a:off x="1475656" y="6093296"/>
            <a:ext cx="6408712" cy="523220"/>
          </a:xfrm>
          <a:prstGeom prst="rect">
            <a:avLst/>
          </a:prstGeom>
          <a:noFill/>
          <a:ln w="9525">
            <a:noFill/>
            <a:miter lim="800000"/>
            <a:headEnd/>
            <a:tailEnd/>
          </a:ln>
        </p:spPr>
        <p:txBody>
          <a:bodyPr wrap="square">
            <a:spAutoFit/>
          </a:bodyPr>
          <a:lstStyle/>
          <a:p>
            <a:pPr>
              <a:spcBef>
                <a:spcPct val="50000"/>
              </a:spcBef>
            </a:pPr>
            <a:r>
              <a:rPr lang="en-US" altLang="ja-JP" sz="2800" dirty="0" smtClean="0"/>
              <a:t>9</a:t>
            </a:r>
            <a:r>
              <a:rPr lang="ja-JP" altLang="en-US" sz="2800" dirty="0" smtClean="0"/>
              <a:t>題：</a:t>
            </a:r>
            <a:r>
              <a:rPr lang="en-US" altLang="ja-JP" sz="2800" dirty="0" smtClean="0"/>
              <a:t>5</a:t>
            </a:r>
            <a:r>
              <a:rPr lang="ja-JP" altLang="en-US" sz="2800" dirty="0" smtClean="0"/>
              <a:t>名</a:t>
            </a:r>
            <a:r>
              <a:rPr lang="ja-JP" altLang="en-US" sz="2800" dirty="0"/>
              <a:t>　　</a:t>
            </a:r>
            <a:r>
              <a:rPr lang="en-US" altLang="ja-JP" sz="2800" dirty="0" smtClean="0"/>
              <a:t>8</a:t>
            </a:r>
            <a:r>
              <a:rPr lang="ja-JP" altLang="en-US" sz="2800" dirty="0" smtClean="0"/>
              <a:t>題：</a:t>
            </a:r>
            <a:r>
              <a:rPr lang="en-US" altLang="ja-JP" sz="2800" dirty="0" smtClean="0"/>
              <a:t>7</a:t>
            </a:r>
            <a:r>
              <a:rPr lang="ja-JP" altLang="en-US" sz="2800" dirty="0" smtClean="0"/>
              <a:t>名</a:t>
            </a:r>
            <a:r>
              <a:rPr lang="ja-JP" altLang="en-US" sz="2800" dirty="0"/>
              <a:t>　　</a:t>
            </a:r>
            <a:r>
              <a:rPr lang="en-US" altLang="ja-JP" sz="2800" dirty="0" smtClean="0"/>
              <a:t>7</a:t>
            </a:r>
            <a:r>
              <a:rPr lang="ja-JP" altLang="en-US" sz="2800" dirty="0" smtClean="0"/>
              <a:t>題：</a:t>
            </a:r>
            <a:r>
              <a:rPr lang="en-US" altLang="ja-JP" sz="2800" dirty="0" smtClean="0"/>
              <a:t>3</a:t>
            </a:r>
            <a:r>
              <a:rPr lang="ja-JP" altLang="en-US" sz="2800" dirty="0" smtClean="0"/>
              <a:t>名　　</a:t>
            </a:r>
            <a:endParaRPr lang="ja-JP" altLang="en-US" sz="2800" dirty="0"/>
          </a:p>
        </p:txBody>
      </p:sp>
      <p:sp>
        <p:nvSpPr>
          <p:cNvPr id="8" name="右矢印 7"/>
          <p:cNvSpPr/>
          <p:nvPr/>
        </p:nvSpPr>
        <p:spPr>
          <a:xfrm rot="17340296">
            <a:off x="1991232" y="3227031"/>
            <a:ext cx="893762" cy="357187"/>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a:spLocks noChangeArrowheads="1"/>
          </p:cNvSpPr>
          <p:nvPr/>
        </p:nvSpPr>
        <p:spPr bwMode="auto">
          <a:xfrm>
            <a:off x="755576" y="1916832"/>
            <a:ext cx="4000500" cy="523875"/>
          </a:xfrm>
          <a:prstGeom prst="rect">
            <a:avLst/>
          </a:prstGeom>
          <a:noFill/>
          <a:ln w="9525">
            <a:noFill/>
            <a:miter lim="800000"/>
            <a:headEnd/>
            <a:tailEnd/>
          </a:ln>
        </p:spPr>
        <p:txBody>
          <a:bodyPr>
            <a:spAutoFit/>
          </a:bodyPr>
          <a:lstStyle/>
          <a:p>
            <a:r>
              <a:rPr lang="ja-JP" altLang="en-US" sz="2800" b="1" dirty="0">
                <a:solidFill>
                  <a:srgbClr val="FF0000"/>
                </a:solidFill>
              </a:rPr>
              <a:t>今後取り組んで下さい！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1996"/>
                                        </p:tgtEl>
                                        <p:attrNameLst>
                                          <p:attrName>style.visibility</p:attrName>
                                        </p:attrNameLst>
                                      </p:cBhvr>
                                      <p:to>
                                        <p:strVal val="visible"/>
                                      </p:to>
                                    </p:set>
                                    <p:animEffect transition="in" filter="dissolve">
                                      <p:cBhvr>
                                        <p:cTn id="16" dur="500"/>
                                        <p:tgtEl>
                                          <p:spTgt spid="41996"/>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dissolve">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41996" grpId="0" animBg="1"/>
      <p:bldP spid="11"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dirty="0" smtClean="0"/>
              <a:t>応用課題について（再掲）</a:t>
            </a:r>
          </a:p>
        </p:txBody>
      </p:sp>
      <p:sp>
        <p:nvSpPr>
          <p:cNvPr id="7171" name="Rectangle 3"/>
          <p:cNvSpPr>
            <a:spLocks noGrp="1" noChangeArrowheads="1"/>
          </p:cNvSpPr>
          <p:nvPr>
            <p:ph type="body" idx="1"/>
          </p:nvPr>
        </p:nvSpPr>
        <p:spPr>
          <a:xfrm>
            <a:off x="468313" y="1412875"/>
            <a:ext cx="8229600" cy="5256213"/>
          </a:xfrm>
        </p:spPr>
        <p:txBody>
          <a:bodyPr/>
          <a:lstStyle/>
          <a:p>
            <a:pPr eaLnBrk="1" hangingPunct="1"/>
            <a:r>
              <a:rPr lang="ja-JP" altLang="en-US" dirty="0" smtClean="0"/>
              <a:t>第</a:t>
            </a:r>
            <a:r>
              <a:rPr lang="en-US" altLang="ja-JP" dirty="0" smtClean="0"/>
              <a:t>7</a:t>
            </a:r>
            <a:r>
              <a:rPr lang="ja-JP" altLang="en-US" dirty="0" smtClean="0"/>
              <a:t>章までの応用課題：</a:t>
            </a:r>
            <a:r>
              <a:rPr lang="en-US" altLang="ja-JP" sz="3600" b="1" dirty="0" smtClean="0">
                <a:solidFill>
                  <a:srgbClr val="0000FF"/>
                </a:solidFill>
              </a:rPr>
              <a:t>12</a:t>
            </a:r>
            <a:r>
              <a:rPr lang="ja-JP" altLang="en-US" dirty="0" smtClean="0"/>
              <a:t>題</a:t>
            </a:r>
          </a:p>
          <a:p>
            <a:pPr eaLnBrk="1" hangingPunct="1"/>
            <a:r>
              <a:rPr lang="ja-JP" altLang="en-US" dirty="0" smtClean="0"/>
              <a:t>第</a:t>
            </a:r>
            <a:r>
              <a:rPr lang="en-US" altLang="ja-JP" dirty="0" smtClean="0"/>
              <a:t>8</a:t>
            </a:r>
            <a:r>
              <a:rPr lang="ja-JP" altLang="en-US" dirty="0" smtClean="0"/>
              <a:t>章は全て応用課題：</a:t>
            </a:r>
            <a:r>
              <a:rPr lang="en-US" altLang="ja-JP" sz="3600" b="1" dirty="0" smtClean="0">
                <a:solidFill>
                  <a:srgbClr val="0000FF"/>
                </a:solidFill>
              </a:rPr>
              <a:t>11</a:t>
            </a:r>
            <a:r>
              <a:rPr lang="ja-JP" altLang="en-US" dirty="0" smtClean="0"/>
              <a:t>題</a:t>
            </a:r>
            <a:endParaRPr lang="en-US" altLang="ja-JP" dirty="0" smtClean="0"/>
          </a:p>
          <a:p>
            <a:pPr eaLnBrk="1" hangingPunct="1"/>
            <a:r>
              <a:rPr lang="ja-JP" altLang="en-US" dirty="0" smtClean="0"/>
              <a:t>第</a:t>
            </a:r>
            <a:r>
              <a:rPr lang="en-US" altLang="ja-JP" dirty="0" smtClean="0"/>
              <a:t>9</a:t>
            </a:r>
            <a:r>
              <a:rPr lang="ja-JP" altLang="en-US" dirty="0" smtClean="0"/>
              <a:t>章は全て応用課題：　</a:t>
            </a:r>
            <a:r>
              <a:rPr lang="en-US" altLang="ja-JP" sz="3600" b="1" dirty="0" smtClean="0">
                <a:solidFill>
                  <a:srgbClr val="0000FF"/>
                </a:solidFill>
              </a:rPr>
              <a:t>3</a:t>
            </a:r>
            <a:r>
              <a:rPr lang="ja-JP" altLang="en-US" dirty="0" smtClean="0"/>
              <a:t>題</a:t>
            </a:r>
          </a:p>
          <a:p>
            <a:pPr eaLnBrk="1" hangingPunct="1"/>
            <a:r>
              <a:rPr lang="ja-JP" altLang="en-US" dirty="0" smtClean="0"/>
              <a:t>第</a:t>
            </a:r>
            <a:r>
              <a:rPr lang="en-US" altLang="ja-JP" dirty="0" smtClean="0"/>
              <a:t>10</a:t>
            </a:r>
            <a:r>
              <a:rPr lang="ja-JP" altLang="en-US" dirty="0" smtClean="0"/>
              <a:t>章は全て応用課題：</a:t>
            </a:r>
            <a:r>
              <a:rPr lang="en-US" altLang="ja-JP" sz="3600" b="1" dirty="0" smtClean="0">
                <a:solidFill>
                  <a:srgbClr val="0000FF"/>
                </a:solidFill>
              </a:rPr>
              <a:t>8</a:t>
            </a:r>
            <a:r>
              <a:rPr lang="ja-JP" altLang="en-US" dirty="0" smtClean="0"/>
              <a:t>題</a:t>
            </a:r>
            <a:endParaRPr lang="en-US" altLang="ja-JP" dirty="0" smtClean="0"/>
          </a:p>
          <a:p>
            <a:pPr eaLnBrk="1" hangingPunct="1"/>
            <a:r>
              <a:rPr lang="ja-JP" altLang="en-US" dirty="0" smtClean="0"/>
              <a:t>特に第</a:t>
            </a:r>
            <a:r>
              <a:rPr lang="en-US" altLang="ja-JP" dirty="0" smtClean="0"/>
              <a:t>1</a:t>
            </a:r>
            <a:r>
              <a:rPr lang="ja-JP" altLang="en-US" dirty="0" smtClean="0"/>
              <a:t>回テストで</a:t>
            </a:r>
            <a:r>
              <a:rPr lang="en-US" altLang="ja-JP" dirty="0" smtClean="0"/>
              <a:t>50</a:t>
            </a:r>
            <a:r>
              <a:rPr lang="ja-JP" altLang="en-US" dirty="0" smtClean="0"/>
              <a:t>点未満だった人は、可能な限り応用課題に取り組んで下さい。</a:t>
            </a:r>
            <a:endParaRPr lang="en-US" altLang="ja-JP" dirty="0" smtClean="0"/>
          </a:p>
          <a:p>
            <a:pPr eaLnBrk="1" hangingPunct="1"/>
            <a:r>
              <a:rPr lang="ja-JP" altLang="en-US" dirty="0" smtClean="0"/>
              <a:t>応用課題に積極的に取り組めば、補助員が適切にアドバイスしてくれるはずです。</a:t>
            </a:r>
          </a:p>
          <a:p>
            <a:pPr eaLnBrk="1" hangingPunct="1"/>
            <a:r>
              <a:rPr lang="ja-JP" altLang="en-US" dirty="0" smtClean="0"/>
              <a:t>また、友人同士で教え合うことも奨励します。</a:t>
            </a:r>
          </a:p>
          <a:p>
            <a:pPr eaLnBrk="1" hangingPunct="1">
              <a:buFont typeface="Wingdings" pitchFamily="2" charset="2"/>
              <a:buNone/>
            </a:pPr>
            <a:endParaRPr lang="en-US" altLang="ja-JP" dirty="0" smtClean="0"/>
          </a:p>
        </p:txBody>
      </p:sp>
      <p:sp>
        <p:nvSpPr>
          <p:cNvPr id="4" name="右中かっこ 3"/>
          <p:cNvSpPr/>
          <p:nvPr/>
        </p:nvSpPr>
        <p:spPr>
          <a:xfrm>
            <a:off x="5868144" y="1556792"/>
            <a:ext cx="1008112" cy="2304256"/>
          </a:xfrm>
          <a:prstGeom prst="righ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6948264" y="2276872"/>
            <a:ext cx="1368152" cy="769441"/>
          </a:xfrm>
          <a:prstGeom prst="rect">
            <a:avLst/>
          </a:prstGeom>
          <a:noFill/>
        </p:spPr>
        <p:txBody>
          <a:bodyPr wrap="square" rtlCol="0">
            <a:spAutoFit/>
          </a:bodyPr>
          <a:lstStyle/>
          <a:p>
            <a:r>
              <a:rPr kumimoji="1" lang="en-US" altLang="ja-JP" sz="4400" b="1" dirty="0" smtClean="0">
                <a:solidFill>
                  <a:srgbClr val="FF0000"/>
                </a:solidFill>
              </a:rPr>
              <a:t>34</a:t>
            </a:r>
            <a:r>
              <a:rPr kumimoji="1" lang="ja-JP" altLang="en-US" sz="4400" b="1" dirty="0" smtClean="0">
                <a:solidFill>
                  <a:srgbClr val="FF0000"/>
                </a:solidFill>
              </a:rPr>
              <a:t>題</a:t>
            </a:r>
            <a:endParaRPr kumimoji="1" lang="ja-JP" altLang="en-US" sz="4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50825" y="549275"/>
            <a:ext cx="7543800" cy="723900"/>
          </a:xfrm>
        </p:spPr>
        <p:txBody>
          <a:bodyPr/>
          <a:lstStyle/>
          <a:p>
            <a:pPr eaLnBrk="1" hangingPunct="1"/>
            <a:r>
              <a:rPr lang="ja-JP" altLang="en-US" smtClean="0"/>
              <a:t>理解度チェック１</a:t>
            </a:r>
          </a:p>
        </p:txBody>
      </p:sp>
      <p:sp>
        <p:nvSpPr>
          <p:cNvPr id="9219"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4</a:t>
            </a:r>
            <a:r>
              <a:rPr lang="zh-TW" altLang="en-US" sz="3600"/>
              <a:t>    </a:t>
            </a:r>
            <a:r>
              <a:rPr lang="ja-JP" altLang="en-US" sz="3600"/>
              <a:t>　   </a:t>
            </a:r>
            <a:r>
              <a:rPr lang="ja-JP" altLang="en-US" sz="3600">
                <a:solidFill>
                  <a:srgbClr val="0000FF"/>
                </a:solidFill>
              </a:rPr>
              <a:t>２．</a:t>
            </a:r>
            <a:r>
              <a:rPr lang="en-US" altLang="zh-TW" sz="3600"/>
              <a:t>10</a:t>
            </a:r>
            <a:r>
              <a:rPr lang="zh-TW" altLang="en-US" sz="3600"/>
              <a:t>    </a:t>
            </a:r>
            <a:r>
              <a:rPr lang="ja-JP" altLang="en-US" sz="3600"/>
              <a:t>　 </a:t>
            </a:r>
            <a:r>
              <a:rPr lang="ja-JP" altLang="en-US" sz="3600">
                <a:solidFill>
                  <a:srgbClr val="0000FF"/>
                </a:solidFill>
              </a:rPr>
              <a:t>３．</a:t>
            </a:r>
            <a:r>
              <a:rPr lang="en-US" altLang="zh-TW" sz="3600"/>
              <a:t>12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16</a:t>
            </a:r>
            <a:r>
              <a:rPr lang="zh-TW" altLang="en-US" sz="3600"/>
              <a:t>   </a:t>
            </a:r>
          </a:p>
        </p:txBody>
      </p:sp>
      <p:sp>
        <p:nvSpPr>
          <p:cNvPr id="9220"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781300"/>
            <a:ext cx="6264275" cy="206216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=1;i&lt;=3;i++)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288" y="260350"/>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=1;i&lt;=3;i++)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4" name="テキスト ボックス 43"/>
          <p:cNvSpPr txBox="1">
            <a:spLocks noChangeArrowheads="1"/>
          </p:cNvSpPr>
          <p:nvPr/>
        </p:nvSpPr>
        <p:spPr bwMode="auto">
          <a:xfrm>
            <a:off x="827088" y="3213100"/>
            <a:ext cx="936625" cy="523875"/>
          </a:xfrm>
          <a:prstGeom prst="rect">
            <a:avLst/>
          </a:prstGeom>
          <a:noFill/>
          <a:ln w="9525">
            <a:noFill/>
            <a:miter lim="800000"/>
            <a:headEnd/>
            <a:tailEnd/>
          </a:ln>
        </p:spPr>
        <p:txBody>
          <a:bodyPr>
            <a:spAutoFit/>
          </a:bodyPr>
          <a:lstStyle/>
          <a:p>
            <a:r>
              <a:rPr lang="en-US" altLang="ja-JP" sz="2800" b="1">
                <a:solidFill>
                  <a:srgbClr val="FF0000"/>
                </a:solidFill>
              </a:rPr>
              <a:t>i=1</a:t>
            </a:r>
            <a:endParaRPr lang="ja-JP" altLang="en-US" sz="2800" b="1">
              <a:solidFill>
                <a:srgbClr val="FF0000"/>
              </a:solidFill>
            </a:endParaRPr>
          </a:p>
        </p:txBody>
      </p:sp>
      <p:sp>
        <p:nvSpPr>
          <p:cNvPr id="45" name="テキスト ボックス 44"/>
          <p:cNvSpPr txBox="1">
            <a:spLocks noChangeArrowheads="1"/>
          </p:cNvSpPr>
          <p:nvPr/>
        </p:nvSpPr>
        <p:spPr bwMode="auto">
          <a:xfrm>
            <a:off x="1763713" y="3141663"/>
            <a:ext cx="4176712" cy="584200"/>
          </a:xfrm>
          <a:prstGeom prst="rect">
            <a:avLst/>
          </a:prstGeom>
          <a:noFill/>
          <a:ln w="9525">
            <a:noFill/>
            <a:miter lim="800000"/>
            <a:headEnd/>
            <a:tailEnd/>
          </a:ln>
        </p:spPr>
        <p:txBody>
          <a:bodyPr>
            <a:spAutoFit/>
          </a:bodyPr>
          <a:lstStyle/>
          <a:p>
            <a:r>
              <a:rPr lang="en-US" altLang="ja-JP" sz="3200"/>
              <a:t>Ans=Ans+i=10+</a:t>
            </a:r>
            <a:r>
              <a:rPr lang="en-US" altLang="ja-JP" sz="3200" b="1">
                <a:solidFill>
                  <a:srgbClr val="FF0000"/>
                </a:solidFill>
              </a:rPr>
              <a:t>1</a:t>
            </a:r>
            <a:r>
              <a:rPr lang="en-US" altLang="ja-JP" sz="3200"/>
              <a:t>=</a:t>
            </a:r>
            <a:r>
              <a:rPr lang="en-US" altLang="ja-JP" sz="3200" b="1">
                <a:solidFill>
                  <a:srgbClr val="2209BB"/>
                </a:solidFill>
              </a:rPr>
              <a:t>11</a:t>
            </a:r>
            <a:endParaRPr lang="ja-JP" altLang="en-US" sz="3200" b="1">
              <a:solidFill>
                <a:srgbClr val="2209BB"/>
              </a:solidFill>
            </a:endParaRPr>
          </a:p>
        </p:txBody>
      </p:sp>
      <p:sp>
        <p:nvSpPr>
          <p:cNvPr id="46" name="テキスト ボックス 45"/>
          <p:cNvSpPr txBox="1">
            <a:spLocks noChangeArrowheads="1"/>
          </p:cNvSpPr>
          <p:nvPr/>
        </p:nvSpPr>
        <p:spPr bwMode="auto">
          <a:xfrm>
            <a:off x="827088" y="3933825"/>
            <a:ext cx="936625" cy="522288"/>
          </a:xfrm>
          <a:prstGeom prst="rect">
            <a:avLst/>
          </a:prstGeom>
          <a:noFill/>
          <a:ln w="9525">
            <a:noFill/>
            <a:miter lim="800000"/>
            <a:headEnd/>
            <a:tailEnd/>
          </a:ln>
        </p:spPr>
        <p:txBody>
          <a:bodyPr>
            <a:spAutoFit/>
          </a:bodyPr>
          <a:lstStyle/>
          <a:p>
            <a:r>
              <a:rPr lang="en-US" altLang="ja-JP" sz="2800" b="1">
                <a:solidFill>
                  <a:srgbClr val="FF0000"/>
                </a:solidFill>
              </a:rPr>
              <a:t>i=2</a:t>
            </a:r>
            <a:endParaRPr lang="ja-JP" altLang="en-US" sz="2800" b="1">
              <a:solidFill>
                <a:srgbClr val="FF0000"/>
              </a:solidFill>
            </a:endParaRPr>
          </a:p>
        </p:txBody>
      </p:sp>
      <p:sp>
        <p:nvSpPr>
          <p:cNvPr id="47" name="テキスト ボックス 46"/>
          <p:cNvSpPr txBox="1">
            <a:spLocks noChangeArrowheads="1"/>
          </p:cNvSpPr>
          <p:nvPr/>
        </p:nvSpPr>
        <p:spPr bwMode="auto">
          <a:xfrm>
            <a:off x="1763713" y="3860800"/>
            <a:ext cx="5616575" cy="585788"/>
          </a:xfrm>
          <a:prstGeom prst="rect">
            <a:avLst/>
          </a:prstGeom>
          <a:noFill/>
          <a:ln w="9525">
            <a:noFill/>
            <a:miter lim="800000"/>
            <a:headEnd/>
            <a:tailEnd/>
          </a:ln>
        </p:spPr>
        <p:txBody>
          <a:bodyPr>
            <a:spAutoFit/>
          </a:bodyPr>
          <a:lstStyle/>
          <a:p>
            <a:r>
              <a:rPr lang="en-US" altLang="ja-JP" sz="3200"/>
              <a:t>Ans=Ans+i=</a:t>
            </a:r>
            <a:r>
              <a:rPr lang="en-US" altLang="ja-JP" sz="3200" b="1">
                <a:solidFill>
                  <a:srgbClr val="2209BB"/>
                </a:solidFill>
              </a:rPr>
              <a:t>11</a:t>
            </a:r>
            <a:r>
              <a:rPr lang="en-US" altLang="ja-JP" sz="3200"/>
              <a:t>+</a:t>
            </a:r>
            <a:r>
              <a:rPr lang="en-US" altLang="ja-JP" sz="3200" b="1">
                <a:solidFill>
                  <a:srgbClr val="FF0000"/>
                </a:solidFill>
              </a:rPr>
              <a:t>2</a:t>
            </a:r>
            <a:r>
              <a:rPr lang="en-US" altLang="ja-JP" sz="3200"/>
              <a:t>=</a:t>
            </a:r>
            <a:r>
              <a:rPr lang="en-US" altLang="ja-JP" sz="3200" b="1">
                <a:solidFill>
                  <a:srgbClr val="00B050"/>
                </a:solidFill>
              </a:rPr>
              <a:t>13</a:t>
            </a:r>
            <a:endParaRPr lang="ja-JP" altLang="en-US" sz="3200" b="1">
              <a:solidFill>
                <a:srgbClr val="00B050"/>
              </a:solidFill>
            </a:endParaRPr>
          </a:p>
        </p:txBody>
      </p:sp>
      <p:sp>
        <p:nvSpPr>
          <p:cNvPr id="48" name="テキスト ボックス 47"/>
          <p:cNvSpPr txBox="1">
            <a:spLocks noChangeArrowheads="1"/>
          </p:cNvSpPr>
          <p:nvPr/>
        </p:nvSpPr>
        <p:spPr bwMode="auto">
          <a:xfrm>
            <a:off x="827088" y="4508500"/>
            <a:ext cx="858837" cy="523875"/>
          </a:xfrm>
          <a:prstGeom prst="rect">
            <a:avLst/>
          </a:prstGeom>
          <a:noFill/>
          <a:ln w="9525">
            <a:noFill/>
            <a:miter lim="800000"/>
            <a:headEnd/>
            <a:tailEnd/>
          </a:ln>
        </p:spPr>
        <p:txBody>
          <a:bodyPr>
            <a:spAutoFit/>
          </a:bodyPr>
          <a:lstStyle/>
          <a:p>
            <a:r>
              <a:rPr lang="en-US" altLang="ja-JP" sz="2800" b="1">
                <a:solidFill>
                  <a:srgbClr val="FF0000"/>
                </a:solidFill>
              </a:rPr>
              <a:t>i=3</a:t>
            </a:r>
            <a:endParaRPr lang="ja-JP" altLang="en-US" sz="2800" b="1">
              <a:solidFill>
                <a:srgbClr val="FF0000"/>
              </a:solidFill>
            </a:endParaRPr>
          </a:p>
        </p:txBody>
      </p:sp>
      <p:sp>
        <p:nvSpPr>
          <p:cNvPr id="49" name="テキスト ボックス 48"/>
          <p:cNvSpPr txBox="1">
            <a:spLocks noChangeArrowheads="1"/>
          </p:cNvSpPr>
          <p:nvPr/>
        </p:nvSpPr>
        <p:spPr bwMode="auto">
          <a:xfrm>
            <a:off x="1763713" y="4508500"/>
            <a:ext cx="4176712" cy="647700"/>
          </a:xfrm>
          <a:prstGeom prst="rect">
            <a:avLst/>
          </a:prstGeom>
          <a:noFill/>
          <a:ln w="9525">
            <a:noFill/>
            <a:miter lim="800000"/>
            <a:headEnd/>
            <a:tailEnd/>
          </a:ln>
        </p:spPr>
        <p:txBody>
          <a:bodyPr>
            <a:spAutoFit/>
          </a:bodyPr>
          <a:lstStyle/>
          <a:p>
            <a:r>
              <a:rPr lang="en-US" altLang="ja-JP" sz="3200"/>
              <a:t>Ans=Ans+i=</a:t>
            </a:r>
            <a:r>
              <a:rPr lang="en-US" altLang="ja-JP" sz="3200" b="1">
                <a:solidFill>
                  <a:srgbClr val="00B050"/>
                </a:solidFill>
              </a:rPr>
              <a:t>13</a:t>
            </a:r>
            <a:r>
              <a:rPr lang="en-US" altLang="ja-JP" sz="3200"/>
              <a:t>+</a:t>
            </a:r>
            <a:r>
              <a:rPr lang="en-US" altLang="ja-JP" sz="3200" b="1">
                <a:solidFill>
                  <a:srgbClr val="FF0000"/>
                </a:solidFill>
              </a:rPr>
              <a:t>3</a:t>
            </a:r>
            <a:r>
              <a:rPr lang="en-US" altLang="ja-JP" sz="3200"/>
              <a:t>=</a:t>
            </a:r>
            <a:r>
              <a:rPr lang="en-US" altLang="ja-JP" sz="3600" b="1"/>
              <a:t>16</a:t>
            </a:r>
            <a:endParaRPr lang="ja-JP" altLang="en-US" sz="3600" b="1"/>
          </a:p>
        </p:txBody>
      </p:sp>
      <p:cxnSp>
        <p:nvCxnSpPr>
          <p:cNvPr id="50" name="直線矢印コネクタ 49"/>
          <p:cNvCxnSpPr/>
          <p:nvPr/>
        </p:nvCxnSpPr>
        <p:spPr>
          <a:xfrm rot="10800000" flipV="1">
            <a:off x="4427538" y="3644900"/>
            <a:ext cx="858837" cy="36036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rot="10800000" flipV="1">
            <a:off x="4500563" y="4292600"/>
            <a:ext cx="858837" cy="36036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4643438" y="5013325"/>
            <a:ext cx="3143250" cy="584200"/>
          </a:xfrm>
          <a:prstGeom prst="rect">
            <a:avLst/>
          </a:prstGeom>
          <a:solidFill>
            <a:srgbClr val="FFFF00"/>
          </a:solidFill>
          <a:ln w="9525">
            <a:solidFill>
              <a:schemeClr val="tx1"/>
            </a:solidFill>
            <a:miter lim="800000"/>
            <a:headEnd/>
            <a:tailEnd/>
          </a:ln>
        </p:spPr>
        <p:txBody>
          <a:bodyPr>
            <a:spAutoFit/>
          </a:bodyPr>
          <a:lstStyle/>
          <a:p>
            <a:r>
              <a:rPr lang="en-US" altLang="ja-JP" sz="3200"/>
              <a:t>Ans=10+1+2+3</a:t>
            </a:r>
            <a:endParaRPr lang="ja-JP" altLang="en-US" sz="3200"/>
          </a:p>
        </p:txBody>
      </p:sp>
      <p:sp>
        <p:nvSpPr>
          <p:cNvPr id="53" name="円/楕円 52"/>
          <p:cNvSpPr/>
          <p:nvPr/>
        </p:nvSpPr>
        <p:spPr>
          <a:xfrm>
            <a:off x="6948488" y="5445125"/>
            <a:ext cx="1214437" cy="1008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54" name="テキスト ボックス 4"/>
          <p:cNvSpPr txBox="1">
            <a:spLocks noChangeArrowheads="1"/>
          </p:cNvSpPr>
          <p:nvPr/>
        </p:nvSpPr>
        <p:spPr bwMode="auto">
          <a:xfrm>
            <a:off x="684213" y="5661025"/>
            <a:ext cx="7632700"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4</a:t>
            </a:r>
            <a:r>
              <a:rPr lang="zh-TW" altLang="en-US" sz="2800"/>
              <a:t>    </a:t>
            </a:r>
            <a:r>
              <a:rPr lang="ja-JP" altLang="en-US" sz="2800"/>
              <a:t>　   </a:t>
            </a:r>
            <a:r>
              <a:rPr lang="ja-JP" altLang="en-US" sz="2800">
                <a:solidFill>
                  <a:srgbClr val="0000FF"/>
                </a:solidFill>
              </a:rPr>
              <a:t>２．</a:t>
            </a:r>
            <a:r>
              <a:rPr lang="en-US" altLang="zh-TW" sz="2800"/>
              <a:t>10</a:t>
            </a:r>
            <a:r>
              <a:rPr lang="zh-TW" altLang="en-US" sz="2800"/>
              <a:t>    </a:t>
            </a:r>
            <a:r>
              <a:rPr lang="ja-JP" altLang="en-US" sz="2800"/>
              <a:t>　 </a:t>
            </a:r>
            <a:r>
              <a:rPr lang="ja-JP" altLang="en-US" sz="2800">
                <a:solidFill>
                  <a:srgbClr val="0000FF"/>
                </a:solidFill>
              </a:rPr>
              <a:t>３．</a:t>
            </a:r>
            <a:r>
              <a:rPr lang="en-US" altLang="zh-TW" sz="2800"/>
              <a:t>12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16</a:t>
            </a:r>
            <a:r>
              <a:rPr lang="zh-TW" alt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wipe(left)">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dissolve">
                                      <p:cBhvr>
                                        <p:cTn id="17" dur="5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0"/>
                                        </p:tgtEl>
                                        <p:attrNameLst>
                                          <p:attrName>style.visibility</p:attrName>
                                        </p:attrNameLst>
                                      </p:cBhvr>
                                      <p:to>
                                        <p:strVal val="visible"/>
                                      </p:to>
                                    </p:set>
                                    <p:animEffect transition="in" filter="wipe(up)">
                                      <p:cBhvr>
                                        <p:cTn id="26" dur="500"/>
                                        <p:tgtEl>
                                          <p:spTgt spid="50"/>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dissolve">
                                      <p:cBhvr>
                                        <p:cTn id="31" dur="500"/>
                                        <p:tgtEl>
                                          <p:spTgt spid="4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wipe(left)">
                                      <p:cBhvr>
                                        <p:cTn id="36" dur="500"/>
                                        <p:tgtEl>
                                          <p:spTgt spid="49"/>
                                        </p:tgtEl>
                                      </p:cBhvr>
                                    </p:animEffect>
                                  </p:childTnLst>
                                </p:cTn>
                              </p:par>
                            </p:childTnLst>
                          </p:cTn>
                        </p:par>
                        <p:par>
                          <p:cTn id="37" fill="hold">
                            <p:stCondLst>
                              <p:cond delay="500"/>
                            </p:stCondLst>
                            <p:childTnLst>
                              <p:par>
                                <p:cTn id="38" presetID="22" presetClass="entr" presetSubtype="1" fill="hold" nodeType="after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wipe(up)">
                                      <p:cBhvr>
                                        <p:cTn id="40" dur="500"/>
                                        <p:tgtEl>
                                          <p:spTgt spid="51"/>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770" decel="100000"/>
                                        <p:tgtEl>
                                          <p:spTgt spid="52"/>
                                        </p:tgtEl>
                                      </p:cBhvr>
                                    </p:animEffect>
                                    <p:animScale>
                                      <p:cBhvr>
                                        <p:cTn id="46" dur="770" decel="100000"/>
                                        <p:tgtEl>
                                          <p:spTgt spid="52"/>
                                        </p:tgtEl>
                                      </p:cBhvr>
                                      <p:from x="10000" y="10000"/>
                                      <p:to x="200000" y="450000"/>
                                    </p:animScale>
                                    <p:animScale>
                                      <p:cBhvr>
                                        <p:cTn id="47" dur="1230" accel="100000" fill="hold">
                                          <p:stCondLst>
                                            <p:cond delay="770"/>
                                          </p:stCondLst>
                                        </p:cTn>
                                        <p:tgtEl>
                                          <p:spTgt spid="52"/>
                                        </p:tgtEl>
                                      </p:cBhvr>
                                      <p:from x="200000" y="450000"/>
                                      <p:to x="100000" y="100000"/>
                                    </p:animScale>
                                    <p:set>
                                      <p:cBhvr>
                                        <p:cTn id="48" dur="770" fill="hold"/>
                                        <p:tgtEl>
                                          <p:spTgt spid="52"/>
                                        </p:tgtEl>
                                        <p:attrNameLst>
                                          <p:attrName>ppt_x</p:attrName>
                                        </p:attrNameLst>
                                      </p:cBhvr>
                                      <p:to>
                                        <p:strVal val="(0.5)"/>
                                      </p:to>
                                    </p:set>
                                    <p:anim from="(0.5)" to="(#ppt_x)" calcmode="lin" valueType="num">
                                      <p:cBhvr>
                                        <p:cTn id="49" dur="1230" accel="100000" fill="hold">
                                          <p:stCondLst>
                                            <p:cond delay="770"/>
                                          </p:stCondLst>
                                        </p:cTn>
                                        <p:tgtEl>
                                          <p:spTgt spid="52"/>
                                        </p:tgtEl>
                                        <p:attrNameLst>
                                          <p:attrName>ppt_x</p:attrName>
                                        </p:attrNameLst>
                                      </p:cBhvr>
                                    </p:anim>
                                    <p:set>
                                      <p:cBhvr>
                                        <p:cTn id="50" dur="770" fill="hold"/>
                                        <p:tgtEl>
                                          <p:spTgt spid="52"/>
                                        </p:tgtEl>
                                        <p:attrNameLst>
                                          <p:attrName>ppt_y</p:attrName>
                                        </p:attrNameLst>
                                      </p:cBhvr>
                                      <p:to>
                                        <p:strVal val="(#ppt_y+0.4)"/>
                                      </p:to>
                                    </p:set>
                                    <p:anim from="(#ppt_y+0.4)" to="(#ppt_y)" calcmode="lin" valueType="num">
                                      <p:cBhvr>
                                        <p:cTn id="51" dur="1230" accel="100000" fill="hold">
                                          <p:stCondLst>
                                            <p:cond delay="770"/>
                                          </p:stCondLst>
                                        </p:cTn>
                                        <p:tgtEl>
                                          <p:spTgt spid="52"/>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dissolve">
                                      <p:cBhvr>
                                        <p:cTn id="5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P spid="47" grpId="0"/>
      <p:bldP spid="48" grpId="0"/>
      <p:bldP spid="49" grpId="0"/>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250825" y="549275"/>
            <a:ext cx="7543800" cy="723900"/>
          </a:xfrm>
        </p:spPr>
        <p:txBody>
          <a:bodyPr/>
          <a:lstStyle/>
          <a:p>
            <a:pPr eaLnBrk="1" hangingPunct="1"/>
            <a:r>
              <a:rPr lang="ja-JP" altLang="en-US" smtClean="0"/>
              <a:t>理解度チェック２</a:t>
            </a:r>
          </a:p>
        </p:txBody>
      </p:sp>
      <p:sp>
        <p:nvSpPr>
          <p:cNvPr id="12291"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5</a:t>
            </a:r>
            <a:r>
              <a:rPr lang="zh-TW" altLang="en-US" sz="3600"/>
              <a:t>    </a:t>
            </a:r>
            <a:r>
              <a:rPr lang="ja-JP" altLang="en-US" sz="3600"/>
              <a:t>　    </a:t>
            </a:r>
            <a:r>
              <a:rPr lang="ja-JP" altLang="en-US" sz="3600">
                <a:solidFill>
                  <a:srgbClr val="0000FF"/>
                </a:solidFill>
              </a:rPr>
              <a:t>２．</a:t>
            </a:r>
            <a:r>
              <a:rPr lang="en-US" altLang="zh-TW" sz="3600"/>
              <a:t>12</a:t>
            </a:r>
            <a:r>
              <a:rPr lang="zh-TW" altLang="en-US" sz="3600"/>
              <a:t>    </a:t>
            </a:r>
            <a:r>
              <a:rPr lang="ja-JP" altLang="en-US" sz="3600"/>
              <a:t>　  </a:t>
            </a:r>
            <a:r>
              <a:rPr lang="ja-JP" altLang="en-US" sz="3600">
                <a:solidFill>
                  <a:srgbClr val="0000FF"/>
                </a:solidFill>
              </a:rPr>
              <a:t>３．</a:t>
            </a:r>
            <a:r>
              <a:rPr lang="en-US" altLang="zh-TW" sz="3600"/>
              <a:t>13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16</a:t>
            </a:r>
            <a:r>
              <a:rPr lang="zh-TW" altLang="en-US" sz="3600"/>
              <a:t>   </a:t>
            </a:r>
          </a:p>
        </p:txBody>
      </p:sp>
      <p:sp>
        <p:nvSpPr>
          <p:cNvPr id="12292"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708275"/>
            <a:ext cx="6192837" cy="206216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=2;i&lt;=3;i++)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42" name="正方形/長方形 41"/>
          <p:cNvSpPr/>
          <p:nvPr/>
        </p:nvSpPr>
        <p:spPr>
          <a:xfrm>
            <a:off x="468313" y="1125538"/>
            <a:ext cx="5616575" cy="181451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=10;</a:t>
            </a:r>
            <a:br>
              <a:rPr lang="en-US" altLang="ja-JP" sz="2800" dirty="0">
                <a:latin typeface="Courier New" pitchFamily="49" charset="0"/>
                <a:cs typeface="Courier New" pitchFamily="49" charset="0"/>
              </a:rPr>
            </a:br>
            <a:r>
              <a:rPr lang="en-US" altLang="ja-JP" sz="2800" b="1" dirty="0">
                <a:latin typeface="Courier New" pitchFamily="49" charset="0"/>
                <a:cs typeface="Courier New" pitchFamily="49" charset="0"/>
              </a:rPr>
              <a:t>for</a:t>
            </a:r>
            <a:r>
              <a:rPr lang="en-US" altLang="ja-JP" sz="2800" dirty="0">
                <a:latin typeface="Courier New" pitchFamily="49" charset="0"/>
                <a:cs typeface="Courier New" pitchFamily="49" charset="0"/>
              </a:rPr>
              <a:t>(</a:t>
            </a: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i</a:t>
            </a:r>
            <a:r>
              <a:rPr lang="en-US" altLang="ja-JP" sz="2800" dirty="0">
                <a:latin typeface="Courier New" pitchFamily="49" charset="0"/>
                <a:cs typeface="Courier New" pitchFamily="49" charset="0"/>
              </a:rPr>
              <a:t>=2;i&lt;=3;i++) {</a:t>
            </a:r>
            <a:br>
              <a:rPr lang="en-US" altLang="ja-JP" sz="2800" dirty="0">
                <a:latin typeface="Courier New" pitchFamily="49" charset="0"/>
                <a:cs typeface="Courier New" pitchFamily="49" charset="0"/>
              </a:rPr>
            </a:br>
            <a:r>
              <a:rPr lang="ja-JP" altLang="en-US" sz="2800" dirty="0">
                <a:latin typeface="Courier New" pitchFamily="49" charset="0"/>
                <a:cs typeface="Courier New" pitchFamily="49" charset="0"/>
              </a:rPr>
              <a:t>  </a:t>
            </a:r>
            <a:r>
              <a:rPr lang="en-US" altLang="ja-JP" sz="2800" dirty="0" err="1">
                <a:latin typeface="Courier New" pitchFamily="49" charset="0"/>
                <a:cs typeface="Courier New" pitchFamily="49" charset="0"/>
              </a:rPr>
              <a:t>Ans</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Ans+i</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a:t>
            </a:r>
            <a:endParaRPr lang="ja-JP" altLang="en-US" sz="2800" dirty="0">
              <a:latin typeface="Courier New" pitchFamily="49" charset="0"/>
              <a:cs typeface="Courier New" pitchFamily="49" charset="0"/>
            </a:endParaRPr>
          </a:p>
        </p:txBody>
      </p:sp>
      <p:sp>
        <p:nvSpPr>
          <p:cNvPr id="46" name="テキスト ボックス 45"/>
          <p:cNvSpPr txBox="1">
            <a:spLocks noChangeArrowheads="1"/>
          </p:cNvSpPr>
          <p:nvPr/>
        </p:nvSpPr>
        <p:spPr bwMode="auto">
          <a:xfrm>
            <a:off x="755650" y="3357563"/>
            <a:ext cx="936625" cy="584200"/>
          </a:xfrm>
          <a:prstGeom prst="rect">
            <a:avLst/>
          </a:prstGeom>
          <a:noFill/>
          <a:ln w="9525">
            <a:noFill/>
            <a:miter lim="800000"/>
            <a:headEnd/>
            <a:tailEnd/>
          </a:ln>
        </p:spPr>
        <p:txBody>
          <a:bodyPr>
            <a:spAutoFit/>
          </a:bodyPr>
          <a:lstStyle/>
          <a:p>
            <a:r>
              <a:rPr lang="en-US" altLang="ja-JP" sz="3200" b="1">
                <a:solidFill>
                  <a:srgbClr val="FF0000"/>
                </a:solidFill>
              </a:rPr>
              <a:t>i=2</a:t>
            </a:r>
            <a:endParaRPr lang="ja-JP" altLang="en-US" sz="3200" b="1">
              <a:solidFill>
                <a:srgbClr val="FF0000"/>
              </a:solidFill>
            </a:endParaRPr>
          </a:p>
        </p:txBody>
      </p:sp>
      <p:sp>
        <p:nvSpPr>
          <p:cNvPr id="47" name="テキスト ボックス 46"/>
          <p:cNvSpPr txBox="1">
            <a:spLocks noChangeArrowheads="1"/>
          </p:cNvSpPr>
          <p:nvPr/>
        </p:nvSpPr>
        <p:spPr bwMode="auto">
          <a:xfrm>
            <a:off x="1763713" y="3284538"/>
            <a:ext cx="5616575" cy="646112"/>
          </a:xfrm>
          <a:prstGeom prst="rect">
            <a:avLst/>
          </a:prstGeom>
          <a:noFill/>
          <a:ln w="9525">
            <a:noFill/>
            <a:miter lim="800000"/>
            <a:headEnd/>
            <a:tailEnd/>
          </a:ln>
        </p:spPr>
        <p:txBody>
          <a:bodyPr>
            <a:spAutoFit/>
          </a:bodyPr>
          <a:lstStyle/>
          <a:p>
            <a:r>
              <a:rPr lang="en-US" altLang="ja-JP" sz="3600"/>
              <a:t>Ans=Ans+i=</a:t>
            </a:r>
            <a:r>
              <a:rPr lang="en-US" altLang="ja-JP" sz="3600" b="1">
                <a:solidFill>
                  <a:srgbClr val="0000FF"/>
                </a:solidFill>
              </a:rPr>
              <a:t>10</a:t>
            </a:r>
            <a:r>
              <a:rPr lang="en-US" altLang="ja-JP" sz="3600"/>
              <a:t>+</a:t>
            </a:r>
            <a:r>
              <a:rPr lang="en-US" altLang="ja-JP" sz="3600" b="1">
                <a:solidFill>
                  <a:srgbClr val="FF0000"/>
                </a:solidFill>
              </a:rPr>
              <a:t>2</a:t>
            </a:r>
            <a:r>
              <a:rPr lang="en-US" altLang="ja-JP" sz="3600"/>
              <a:t>=</a:t>
            </a:r>
            <a:r>
              <a:rPr lang="en-US" altLang="ja-JP" sz="3600" b="1">
                <a:solidFill>
                  <a:srgbClr val="00CC00"/>
                </a:solidFill>
              </a:rPr>
              <a:t>12</a:t>
            </a:r>
            <a:endParaRPr lang="ja-JP" altLang="en-US" sz="3600" b="1">
              <a:solidFill>
                <a:srgbClr val="00CC00"/>
              </a:solidFill>
            </a:endParaRPr>
          </a:p>
        </p:txBody>
      </p:sp>
      <p:sp>
        <p:nvSpPr>
          <p:cNvPr id="48" name="テキスト ボックス 47"/>
          <p:cNvSpPr txBox="1">
            <a:spLocks noChangeArrowheads="1"/>
          </p:cNvSpPr>
          <p:nvPr/>
        </p:nvSpPr>
        <p:spPr bwMode="auto">
          <a:xfrm>
            <a:off x="755650" y="4292600"/>
            <a:ext cx="858838" cy="585788"/>
          </a:xfrm>
          <a:prstGeom prst="rect">
            <a:avLst/>
          </a:prstGeom>
          <a:noFill/>
          <a:ln w="9525">
            <a:noFill/>
            <a:miter lim="800000"/>
            <a:headEnd/>
            <a:tailEnd/>
          </a:ln>
        </p:spPr>
        <p:txBody>
          <a:bodyPr>
            <a:spAutoFit/>
          </a:bodyPr>
          <a:lstStyle/>
          <a:p>
            <a:r>
              <a:rPr lang="en-US" altLang="ja-JP" sz="3200" b="1">
                <a:solidFill>
                  <a:srgbClr val="FF0000"/>
                </a:solidFill>
              </a:rPr>
              <a:t>i=3</a:t>
            </a:r>
            <a:endParaRPr lang="ja-JP" altLang="en-US" sz="3200" b="1">
              <a:solidFill>
                <a:srgbClr val="FF0000"/>
              </a:solidFill>
            </a:endParaRPr>
          </a:p>
        </p:txBody>
      </p:sp>
      <p:sp>
        <p:nvSpPr>
          <p:cNvPr id="49" name="テキスト ボックス 48"/>
          <p:cNvSpPr txBox="1">
            <a:spLocks noChangeArrowheads="1"/>
          </p:cNvSpPr>
          <p:nvPr/>
        </p:nvSpPr>
        <p:spPr bwMode="auto">
          <a:xfrm>
            <a:off x="1763713" y="4292600"/>
            <a:ext cx="4608512" cy="708025"/>
          </a:xfrm>
          <a:prstGeom prst="rect">
            <a:avLst/>
          </a:prstGeom>
          <a:noFill/>
          <a:ln w="9525">
            <a:noFill/>
            <a:miter lim="800000"/>
            <a:headEnd/>
            <a:tailEnd/>
          </a:ln>
        </p:spPr>
        <p:txBody>
          <a:bodyPr>
            <a:spAutoFit/>
          </a:bodyPr>
          <a:lstStyle/>
          <a:p>
            <a:r>
              <a:rPr lang="en-US" altLang="ja-JP" sz="3600"/>
              <a:t>Ans=Ans+i=</a:t>
            </a:r>
            <a:r>
              <a:rPr lang="en-US" altLang="ja-JP" sz="3600" b="1">
                <a:solidFill>
                  <a:srgbClr val="00FF00"/>
                </a:solidFill>
              </a:rPr>
              <a:t>12</a:t>
            </a:r>
            <a:r>
              <a:rPr lang="en-US" altLang="ja-JP" sz="3600"/>
              <a:t>+</a:t>
            </a:r>
            <a:r>
              <a:rPr lang="en-US" altLang="ja-JP" sz="3600" b="1">
                <a:solidFill>
                  <a:srgbClr val="FF0000"/>
                </a:solidFill>
              </a:rPr>
              <a:t>3</a:t>
            </a:r>
            <a:r>
              <a:rPr lang="en-US" altLang="ja-JP" sz="3600"/>
              <a:t>=</a:t>
            </a:r>
            <a:r>
              <a:rPr lang="en-US" altLang="ja-JP" sz="4000" b="1"/>
              <a:t>15</a:t>
            </a:r>
            <a:endParaRPr lang="ja-JP" altLang="en-US" sz="4000" b="1"/>
          </a:p>
        </p:txBody>
      </p:sp>
      <p:cxnSp>
        <p:nvCxnSpPr>
          <p:cNvPr id="51" name="直線矢印コネクタ 50"/>
          <p:cNvCxnSpPr/>
          <p:nvPr/>
        </p:nvCxnSpPr>
        <p:spPr>
          <a:xfrm rot="10800000" flipV="1">
            <a:off x="4787900" y="3860800"/>
            <a:ext cx="1003300" cy="50482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a:spLocks noChangeArrowheads="1"/>
          </p:cNvSpPr>
          <p:nvPr/>
        </p:nvSpPr>
        <p:spPr bwMode="auto">
          <a:xfrm>
            <a:off x="4932363" y="4941888"/>
            <a:ext cx="2879725" cy="584200"/>
          </a:xfrm>
          <a:prstGeom prst="rect">
            <a:avLst/>
          </a:prstGeom>
          <a:solidFill>
            <a:srgbClr val="FFFF00"/>
          </a:solidFill>
          <a:ln w="9525">
            <a:solidFill>
              <a:schemeClr val="tx1"/>
            </a:solidFill>
            <a:miter lim="800000"/>
            <a:headEnd/>
            <a:tailEnd/>
          </a:ln>
        </p:spPr>
        <p:txBody>
          <a:bodyPr>
            <a:spAutoFit/>
          </a:bodyPr>
          <a:lstStyle/>
          <a:p>
            <a:r>
              <a:rPr lang="en-US" altLang="ja-JP" sz="3200"/>
              <a:t>Ans=10+2+3</a:t>
            </a:r>
            <a:endParaRPr lang="ja-JP" altLang="en-US" sz="3200"/>
          </a:p>
        </p:txBody>
      </p:sp>
      <p:sp>
        <p:nvSpPr>
          <p:cNvPr id="53" name="円/楕円 52"/>
          <p:cNvSpPr/>
          <p:nvPr/>
        </p:nvSpPr>
        <p:spPr>
          <a:xfrm>
            <a:off x="5364163" y="5589588"/>
            <a:ext cx="1214437"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23" name="テキスト ボックス 4"/>
          <p:cNvSpPr txBox="1">
            <a:spLocks noChangeArrowheads="1"/>
          </p:cNvSpPr>
          <p:nvPr/>
        </p:nvSpPr>
        <p:spPr bwMode="auto">
          <a:xfrm>
            <a:off x="684213" y="5661025"/>
            <a:ext cx="7632700"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5</a:t>
            </a:r>
            <a:r>
              <a:rPr lang="zh-TW" altLang="en-US" sz="2800"/>
              <a:t>    </a:t>
            </a:r>
            <a:r>
              <a:rPr lang="ja-JP" altLang="en-US" sz="2800"/>
              <a:t>　   </a:t>
            </a:r>
            <a:r>
              <a:rPr lang="ja-JP" altLang="en-US" sz="2800">
                <a:solidFill>
                  <a:srgbClr val="0000FF"/>
                </a:solidFill>
              </a:rPr>
              <a:t>２．</a:t>
            </a:r>
            <a:r>
              <a:rPr lang="en-US" altLang="zh-TW" sz="2800"/>
              <a:t>12</a:t>
            </a:r>
            <a:r>
              <a:rPr lang="zh-TW" altLang="en-US" sz="2800"/>
              <a:t>    </a:t>
            </a:r>
            <a:r>
              <a:rPr lang="ja-JP" altLang="en-US" sz="2800"/>
              <a:t>　 </a:t>
            </a:r>
            <a:r>
              <a:rPr lang="ja-JP" altLang="en-US" sz="2800">
                <a:solidFill>
                  <a:srgbClr val="0000FF"/>
                </a:solidFill>
              </a:rPr>
              <a:t>３．</a:t>
            </a:r>
            <a:r>
              <a:rPr lang="en-US" altLang="zh-TW" sz="2800"/>
              <a:t>13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16</a:t>
            </a:r>
            <a:r>
              <a:rPr lang="zh-TW" alt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dissolv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wipe(left)">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dissolve">
                                      <p:cBhvr>
                                        <p:cTn id="17" dur="500"/>
                                        <p:tgtEl>
                                          <p:spTgt spid="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51"/>
                                        </p:tgtEl>
                                        <p:attrNameLst>
                                          <p:attrName>style.visibility</p:attrName>
                                        </p:attrNameLst>
                                      </p:cBhvr>
                                      <p:to>
                                        <p:strVal val="visible"/>
                                      </p:to>
                                    </p:set>
                                    <p:animEffect transition="in" filter="wipe(up)">
                                      <p:cBhvr>
                                        <p:cTn id="26" dur="500"/>
                                        <p:tgtEl>
                                          <p:spTgt spid="51"/>
                                        </p:tgtEl>
                                      </p:cBhvr>
                                    </p:animEffect>
                                  </p:childTnLst>
                                </p:cTn>
                              </p:par>
                            </p:childTnLst>
                          </p:cTn>
                        </p:par>
                      </p:childTnLst>
                    </p:cTn>
                  </p:par>
                  <p:par>
                    <p:cTn id="27" fill="hold">
                      <p:stCondLst>
                        <p:cond delay="indefinite"/>
                      </p:stCondLst>
                      <p:childTnLst>
                        <p:par>
                          <p:cTn id="28" fill="hold">
                            <p:stCondLst>
                              <p:cond delay="0"/>
                            </p:stCondLst>
                            <p:childTnLst>
                              <p:par>
                                <p:cTn id="29" presetID="51" presetClass="entr" presetSubtype="0" fill="hold" grpId="0" nodeType="click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770" decel="100000"/>
                                        <p:tgtEl>
                                          <p:spTgt spid="52"/>
                                        </p:tgtEl>
                                      </p:cBhvr>
                                    </p:animEffect>
                                    <p:animScale>
                                      <p:cBhvr>
                                        <p:cTn id="32" dur="770" decel="100000"/>
                                        <p:tgtEl>
                                          <p:spTgt spid="52"/>
                                        </p:tgtEl>
                                      </p:cBhvr>
                                      <p:from x="10000" y="10000"/>
                                      <p:to x="200000" y="450000"/>
                                    </p:animScale>
                                    <p:animScale>
                                      <p:cBhvr>
                                        <p:cTn id="33" dur="1230" accel="100000" fill="hold">
                                          <p:stCondLst>
                                            <p:cond delay="770"/>
                                          </p:stCondLst>
                                        </p:cTn>
                                        <p:tgtEl>
                                          <p:spTgt spid="52"/>
                                        </p:tgtEl>
                                      </p:cBhvr>
                                      <p:from x="200000" y="450000"/>
                                      <p:to x="100000" y="100000"/>
                                    </p:animScale>
                                    <p:set>
                                      <p:cBhvr>
                                        <p:cTn id="34" dur="770" fill="hold"/>
                                        <p:tgtEl>
                                          <p:spTgt spid="52"/>
                                        </p:tgtEl>
                                        <p:attrNameLst>
                                          <p:attrName>ppt_x</p:attrName>
                                        </p:attrNameLst>
                                      </p:cBhvr>
                                      <p:to>
                                        <p:strVal val="(0.5)"/>
                                      </p:to>
                                    </p:set>
                                    <p:anim from="(0.5)" to="(#ppt_x)" calcmode="lin" valueType="num">
                                      <p:cBhvr>
                                        <p:cTn id="35" dur="1230" accel="100000" fill="hold">
                                          <p:stCondLst>
                                            <p:cond delay="770"/>
                                          </p:stCondLst>
                                        </p:cTn>
                                        <p:tgtEl>
                                          <p:spTgt spid="52"/>
                                        </p:tgtEl>
                                        <p:attrNameLst>
                                          <p:attrName>ppt_x</p:attrName>
                                        </p:attrNameLst>
                                      </p:cBhvr>
                                    </p:anim>
                                    <p:set>
                                      <p:cBhvr>
                                        <p:cTn id="36" dur="770" fill="hold"/>
                                        <p:tgtEl>
                                          <p:spTgt spid="52"/>
                                        </p:tgtEl>
                                        <p:attrNameLst>
                                          <p:attrName>ppt_y</p:attrName>
                                        </p:attrNameLst>
                                      </p:cBhvr>
                                      <p:to>
                                        <p:strVal val="(#ppt_y+0.4)"/>
                                      </p:to>
                                    </p:set>
                                    <p:anim from="(#ppt_y+0.4)" to="(#ppt_y)" calcmode="lin" valueType="num">
                                      <p:cBhvr>
                                        <p:cTn id="37" dur="1230" accel="100000" fill="hold">
                                          <p:stCondLst>
                                            <p:cond delay="770"/>
                                          </p:stCondLst>
                                        </p:cTn>
                                        <p:tgtEl>
                                          <p:spTgt spid="52"/>
                                        </p:tgtEl>
                                        <p:attrNameLst>
                                          <p:attrName>ppt_y</p:attrName>
                                        </p:attrNameLst>
                                      </p:cBhvr>
                                    </p:anim>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dissolve">
                                      <p:cBhvr>
                                        <p:cTn id="4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2" grpId="0" animBg="1"/>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250825" y="549275"/>
            <a:ext cx="7543800" cy="723900"/>
          </a:xfrm>
        </p:spPr>
        <p:txBody>
          <a:bodyPr/>
          <a:lstStyle/>
          <a:p>
            <a:pPr eaLnBrk="1" hangingPunct="1"/>
            <a:r>
              <a:rPr lang="ja-JP" altLang="en-US" smtClean="0"/>
              <a:t>理解度チェック３</a:t>
            </a:r>
          </a:p>
        </p:txBody>
      </p:sp>
      <p:sp>
        <p:nvSpPr>
          <p:cNvPr id="15363" name="テキスト ボックス 4"/>
          <p:cNvSpPr txBox="1">
            <a:spLocks noChangeArrowheads="1"/>
          </p:cNvSpPr>
          <p:nvPr/>
        </p:nvSpPr>
        <p:spPr bwMode="auto">
          <a:xfrm>
            <a:off x="539750" y="522922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19</a:t>
            </a:r>
            <a:r>
              <a:rPr lang="zh-TW" altLang="en-US" sz="3600"/>
              <a:t>    </a:t>
            </a:r>
            <a:r>
              <a:rPr lang="ja-JP" altLang="en-US" sz="3600"/>
              <a:t>　  </a:t>
            </a:r>
            <a:r>
              <a:rPr lang="ja-JP" altLang="en-US" sz="3600">
                <a:solidFill>
                  <a:srgbClr val="0000FF"/>
                </a:solidFill>
              </a:rPr>
              <a:t>３．</a:t>
            </a:r>
            <a:r>
              <a:rPr lang="en-US" altLang="zh-TW" sz="3600"/>
              <a:t>1  </a:t>
            </a:r>
          </a:p>
          <a:p>
            <a:pPr marL="457200" indent="-457200"/>
            <a:r>
              <a:rPr lang="zh-TW" altLang="en-US" sz="3600"/>
              <a:t> </a:t>
            </a:r>
            <a:r>
              <a:rPr lang="ja-JP" altLang="en-US" sz="3600">
                <a:solidFill>
                  <a:srgbClr val="0000FF"/>
                </a:solidFill>
              </a:rPr>
              <a:t>４．</a:t>
            </a:r>
            <a:r>
              <a:rPr lang="en-US" altLang="zh-TW" sz="3600"/>
              <a:t>17</a:t>
            </a:r>
            <a:r>
              <a:rPr lang="zh-TW" altLang="en-US" sz="3600"/>
              <a:t>         </a:t>
            </a:r>
            <a:r>
              <a:rPr lang="ja-JP" altLang="en-US" sz="3600">
                <a:solidFill>
                  <a:srgbClr val="0000FF"/>
                </a:solidFill>
              </a:rPr>
              <a:t>５．</a:t>
            </a:r>
            <a:r>
              <a:rPr lang="en-US" altLang="zh-TW" sz="3600"/>
              <a:t>-5</a:t>
            </a:r>
            <a:r>
              <a:rPr lang="zh-TW" altLang="en-US" sz="3600"/>
              <a:t>   </a:t>
            </a:r>
          </a:p>
        </p:txBody>
      </p:sp>
      <p:sp>
        <p:nvSpPr>
          <p:cNvPr id="15364" name="正方形/長方形 7"/>
          <p:cNvSpPr>
            <a:spLocks noChangeArrowheads="1"/>
          </p:cNvSpPr>
          <p:nvPr/>
        </p:nvSpPr>
        <p:spPr bwMode="auto">
          <a:xfrm>
            <a:off x="323850" y="1268413"/>
            <a:ext cx="7632700" cy="1384300"/>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a:t>Ans</a:t>
            </a:r>
            <a:r>
              <a:rPr lang="ja-JP" altLang="en-US" sz="2800"/>
              <a:t>の値は最終的に何になっていますか？下の選択肢から選んで下さい。</a:t>
            </a:r>
          </a:p>
        </p:txBody>
      </p:sp>
      <p:sp>
        <p:nvSpPr>
          <p:cNvPr id="5" name="正方形/長方形 4"/>
          <p:cNvSpPr/>
          <p:nvPr/>
        </p:nvSpPr>
        <p:spPr>
          <a:xfrm>
            <a:off x="611188" y="2636838"/>
            <a:ext cx="6337300" cy="2062162"/>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=10;</a:t>
            </a:r>
            <a:br>
              <a:rPr lang="en-US" altLang="ja-JP" sz="3200" dirty="0">
                <a:latin typeface="Courier New" pitchFamily="49" charset="0"/>
                <a:cs typeface="Courier New" pitchFamily="49" charset="0"/>
              </a:rPr>
            </a:br>
            <a:r>
              <a:rPr lang="en-US" altLang="ja-JP" sz="3200" b="1" dirty="0">
                <a:latin typeface="Courier New" pitchFamily="49" charset="0"/>
                <a:cs typeface="Courier New" pitchFamily="49" charset="0"/>
              </a:rPr>
              <a:t>for</a:t>
            </a:r>
            <a:r>
              <a:rPr lang="en-US" altLang="ja-JP" sz="3200" dirty="0">
                <a:latin typeface="Courier New" pitchFamily="49" charset="0"/>
                <a:cs typeface="Courier New" pitchFamily="49" charset="0"/>
              </a:rPr>
              <a:t>(</a:t>
            </a: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i</a:t>
            </a:r>
            <a:r>
              <a:rPr lang="en-US" altLang="ja-JP" sz="3200" dirty="0">
                <a:latin typeface="Courier New" pitchFamily="49" charset="0"/>
                <a:cs typeface="Courier New" pitchFamily="49" charset="0"/>
              </a:rPr>
              <a:t>=4;i&gt;=2;i=i-1) {</a:t>
            </a:r>
            <a:br>
              <a:rPr lang="en-US" altLang="ja-JP" sz="3200" dirty="0">
                <a:latin typeface="Courier New" pitchFamily="49" charset="0"/>
                <a:cs typeface="Courier New" pitchFamily="49" charset="0"/>
              </a:rPr>
            </a:br>
            <a:r>
              <a:rPr lang="ja-JP" altLang="en-US" sz="3200" dirty="0">
                <a:latin typeface="Courier New" pitchFamily="49" charset="0"/>
                <a:cs typeface="Courier New" pitchFamily="49" charset="0"/>
              </a:rPr>
              <a:t>  </a:t>
            </a:r>
            <a:r>
              <a:rPr lang="en-US" altLang="ja-JP" sz="3200" dirty="0" err="1">
                <a:latin typeface="Courier New" pitchFamily="49" charset="0"/>
                <a:cs typeface="Courier New" pitchFamily="49" charset="0"/>
              </a:rPr>
              <a:t>Ans</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Ans+i</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a:t>
            </a:r>
            <a:endParaRPr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3034</TotalTime>
  <Words>685</Words>
  <Application>Microsoft Office PowerPoint</Application>
  <PresentationFormat>画面に合わせる (4:3)</PresentationFormat>
  <Paragraphs>122</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Network</vt:lpstr>
      <vt:lpstr>プログラミング</vt:lpstr>
      <vt:lpstr>課題進行状況（11/26終了時点）</vt:lpstr>
      <vt:lpstr>応用課題提出状況（11/26終了時点）</vt:lpstr>
      <vt:lpstr>応用課題について（再掲）</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理解度チェック５</vt:lpstr>
      <vt:lpstr>理解度チェック５　解答</vt:lpstr>
      <vt:lpstr>質問や学習相談について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105</cp:revision>
  <dcterms:created xsi:type="dcterms:W3CDTF">2003-04-22T00:37:29Z</dcterms:created>
  <dcterms:modified xsi:type="dcterms:W3CDTF">2013-12-03T09:57:44Z</dcterms:modified>
</cp:coreProperties>
</file>